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12192000" cy="6858000"/>
  <p:notesSz cx="12192000" cy="6858000"/>
  <p:embeddedFontLst>
    <p:embeddedFont>
      <p:font typeface="Arial" panose="020B0604020202020204" pitchFamily="34" charset="0"/>
      <p:regular r:id="rId28"/>
      <p:bold r:id="rId29"/>
      <p:italic r:id="rId30"/>
      <p:boldItalic r:id="rId31"/>
    </p:embeddedFont>
    <p:embeddedFont>
      <p:font typeface="Arial Narrow" panose="020B0606020202030204" pitchFamily="34" charset="0"/>
      <p:regular r:id="rId32"/>
      <p:bold r:id="rId33"/>
      <p:italic r:id="rId34"/>
      <p:boldItalic r:id="rId35"/>
    </p:embeddedFont>
    <p:embeddedFont>
      <p:font typeface="Calibri" panose="020F0502020204030204" pitchFamily="34" charset="0"/>
      <p:regular r:id="rId36"/>
      <p:bold r:id="rId37"/>
      <p:italic r:id="rId38"/>
      <p:boldItalic r:id="rId39"/>
    </p:embeddedFont>
    <p:embeddedFont>
      <p:font typeface="Calibri Light" panose="020F0302020204030204" pitchFamily="34" charset="0"/>
      <p:regular r:id="rId40"/>
      <p:italic r:id="rId41"/>
    </p:embeddedFont>
    <p:embeddedFont>
      <p:font typeface="Courier New" panose="02070309020205020404" pitchFamily="49" charset="0"/>
      <p:regular r:id="rId42"/>
    </p:embeddedFont>
    <p:embeddedFont>
      <p:font typeface="Trebuchet MS" panose="020B0603020202020204" pitchFamily="34" charset="0"/>
      <p:regular r:id="rId43"/>
      <p:bold r:id="rId44"/>
      <p:italic r:id="rId45"/>
      <p:boldItalic r:id="rId46"/>
    </p:embeddedFont>
  </p:embeddedFontLst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96" y="53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7.fntdata"/><Relationship Id="rId42" Type="http://schemas.openxmlformats.org/officeDocument/2006/relationships/font" Target="fonts/font15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6.fntdata"/><Relationship Id="rId38" Type="http://schemas.openxmlformats.org/officeDocument/2006/relationships/font" Target="fonts/font11.fntdata"/><Relationship Id="rId46" Type="http://schemas.openxmlformats.org/officeDocument/2006/relationships/font" Target="fonts/font19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41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37" Type="http://schemas.openxmlformats.org/officeDocument/2006/relationships/font" Target="fonts/font10.fntdata"/><Relationship Id="rId40" Type="http://schemas.openxmlformats.org/officeDocument/2006/relationships/font" Target="fonts/font13.fntdata"/><Relationship Id="rId45" Type="http://schemas.openxmlformats.org/officeDocument/2006/relationships/font" Target="fonts/font1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4" Type="http://schemas.openxmlformats.org/officeDocument/2006/relationships/font" Target="fonts/font1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43" Type="http://schemas.openxmlformats.org/officeDocument/2006/relationships/font" Target="fonts/font16.fntdata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2/18/2021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E77737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2/18/2021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E77737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2/18/2021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E77737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2/18/2021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2/18/2021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378200" y="401827"/>
            <a:ext cx="5435600" cy="574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E77737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90647" y="1227835"/>
            <a:ext cx="11104880" cy="2578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2/18/2021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openxmlformats.org/officeDocument/2006/relationships/hyperlink" Target="mailto:miguelmartinez@desarrollofiscal.com" TargetMode="Externa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at.gob.mx/tramites/31667/aclara-tu-requerimiento-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35568" y="3013964"/>
            <a:ext cx="821245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596515" algn="l"/>
              </a:tabLst>
            </a:pPr>
            <a:r>
              <a:rPr sz="4800" b="0" spc="-80" dirty="0">
                <a:solidFill>
                  <a:srgbClr val="E84C22"/>
                </a:solidFill>
                <a:latin typeface="Arial"/>
                <a:cs typeface="Arial"/>
              </a:rPr>
              <a:t>CARTAS	</a:t>
            </a:r>
            <a:r>
              <a:rPr sz="4800" b="0" spc="-40" dirty="0">
                <a:solidFill>
                  <a:srgbClr val="E84C22"/>
                </a:solidFill>
                <a:latin typeface="Arial"/>
                <a:cs typeface="Arial"/>
              </a:rPr>
              <a:t>INVITACION</a:t>
            </a:r>
            <a:r>
              <a:rPr sz="4800" b="0" spc="-55" dirty="0">
                <a:solidFill>
                  <a:srgbClr val="E84C22"/>
                </a:solidFill>
                <a:latin typeface="Arial"/>
                <a:cs typeface="Arial"/>
              </a:rPr>
              <a:t> </a:t>
            </a:r>
            <a:r>
              <a:rPr sz="4800" b="0" spc="-105" dirty="0">
                <a:solidFill>
                  <a:srgbClr val="E84C22"/>
                </a:solidFill>
                <a:latin typeface="Arial"/>
                <a:cs typeface="Arial"/>
              </a:rPr>
              <a:t>SAT-21</a:t>
            </a:r>
            <a:endParaRPr sz="4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130264" y="4294123"/>
            <a:ext cx="6221095" cy="939800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820"/>
              </a:spcBef>
            </a:pPr>
            <a:r>
              <a:rPr sz="2400" b="1" dirty="0">
                <a:solidFill>
                  <a:srgbClr val="888687"/>
                </a:solidFill>
                <a:latin typeface="Arial"/>
                <a:cs typeface="Arial"/>
              </a:rPr>
              <a:t>P</a:t>
            </a:r>
            <a:r>
              <a:rPr sz="2400" b="1" spc="-60" dirty="0">
                <a:solidFill>
                  <a:srgbClr val="888687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888687"/>
                </a:solidFill>
                <a:latin typeface="Arial"/>
                <a:cs typeface="Arial"/>
              </a:rPr>
              <a:t>O</a:t>
            </a:r>
            <a:r>
              <a:rPr sz="2400" b="1" spc="-25" dirty="0">
                <a:solidFill>
                  <a:srgbClr val="888687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888687"/>
                </a:solidFill>
                <a:latin typeface="Arial"/>
                <a:cs typeface="Arial"/>
              </a:rPr>
              <a:t>N</a:t>
            </a:r>
            <a:r>
              <a:rPr sz="2400" b="1" spc="-15" dirty="0">
                <a:solidFill>
                  <a:srgbClr val="888687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888687"/>
                </a:solidFill>
                <a:latin typeface="Arial"/>
                <a:cs typeface="Arial"/>
              </a:rPr>
              <a:t>E</a:t>
            </a:r>
            <a:r>
              <a:rPr sz="2400" b="1" spc="-20" dirty="0">
                <a:solidFill>
                  <a:srgbClr val="888687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888687"/>
                </a:solidFill>
                <a:latin typeface="Arial"/>
                <a:cs typeface="Arial"/>
              </a:rPr>
              <a:t>N</a:t>
            </a:r>
            <a:r>
              <a:rPr sz="2400" b="1" spc="-10" dirty="0">
                <a:solidFill>
                  <a:srgbClr val="888687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888687"/>
                </a:solidFill>
                <a:latin typeface="Arial"/>
                <a:cs typeface="Arial"/>
              </a:rPr>
              <a:t>T</a:t>
            </a:r>
            <a:r>
              <a:rPr sz="2400" b="1" spc="-25" dirty="0">
                <a:solidFill>
                  <a:srgbClr val="888687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888687"/>
                </a:solidFill>
                <a:latin typeface="Arial"/>
                <a:cs typeface="Arial"/>
              </a:rPr>
              <a:t>E</a:t>
            </a:r>
            <a:endParaRPr sz="2400" dirty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720"/>
              </a:spcBef>
            </a:pPr>
            <a:r>
              <a:rPr sz="2400" b="1" spc="-5" dirty="0">
                <a:solidFill>
                  <a:srgbClr val="888687"/>
                </a:solidFill>
                <a:latin typeface="Arial"/>
                <a:cs typeface="Arial"/>
              </a:rPr>
              <a:t>L.C.,</a:t>
            </a:r>
            <a:r>
              <a:rPr sz="2400" b="1" spc="-15" dirty="0">
                <a:solidFill>
                  <a:srgbClr val="888687"/>
                </a:solidFill>
                <a:latin typeface="Arial"/>
                <a:cs typeface="Arial"/>
              </a:rPr>
              <a:t> </a:t>
            </a:r>
            <a:r>
              <a:rPr sz="2400" b="1" spc="-70" dirty="0">
                <a:solidFill>
                  <a:srgbClr val="888687"/>
                </a:solidFill>
                <a:latin typeface="Arial"/>
                <a:cs typeface="Arial"/>
              </a:rPr>
              <a:t>E.F.</a:t>
            </a:r>
            <a:r>
              <a:rPr sz="2400" b="1" spc="-10" dirty="0">
                <a:solidFill>
                  <a:srgbClr val="888687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888687"/>
                </a:solidFill>
                <a:latin typeface="Arial"/>
                <a:cs typeface="Arial"/>
              </a:rPr>
              <a:t>y</a:t>
            </a:r>
            <a:r>
              <a:rPr sz="2400" b="1" spc="-10" dirty="0">
                <a:solidFill>
                  <a:srgbClr val="888687"/>
                </a:solidFill>
                <a:latin typeface="Arial"/>
                <a:cs typeface="Arial"/>
              </a:rPr>
              <a:t> </a:t>
            </a:r>
            <a:r>
              <a:rPr sz="2400" b="1" spc="-50" dirty="0">
                <a:solidFill>
                  <a:srgbClr val="888687"/>
                </a:solidFill>
                <a:latin typeface="Arial"/>
                <a:cs typeface="Arial"/>
              </a:rPr>
              <a:t>E.D.F.</a:t>
            </a:r>
            <a:r>
              <a:rPr sz="2400" b="1" spc="-10" dirty="0">
                <a:solidFill>
                  <a:srgbClr val="888687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888687"/>
                </a:solidFill>
                <a:latin typeface="Arial"/>
                <a:cs typeface="Arial"/>
              </a:rPr>
              <a:t>Miguel</a:t>
            </a:r>
            <a:r>
              <a:rPr sz="2400" b="1" spc="-100" dirty="0">
                <a:solidFill>
                  <a:srgbClr val="888687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888687"/>
                </a:solidFill>
                <a:latin typeface="Arial"/>
                <a:cs typeface="Arial"/>
              </a:rPr>
              <a:t>Angel</a:t>
            </a:r>
            <a:r>
              <a:rPr sz="2400" b="1" spc="-15" dirty="0">
                <a:solidFill>
                  <a:srgbClr val="888687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888687"/>
                </a:solidFill>
                <a:latin typeface="Arial"/>
                <a:cs typeface="Arial"/>
              </a:rPr>
              <a:t>Martínez </a:t>
            </a:r>
            <a:r>
              <a:rPr sz="2400" b="1" dirty="0">
                <a:solidFill>
                  <a:srgbClr val="888687"/>
                </a:solidFill>
                <a:latin typeface="Arial"/>
                <a:cs typeface="Arial"/>
              </a:rPr>
              <a:t>Uc</a:t>
            </a:r>
            <a:endParaRPr sz="2400" dirty="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861117" y="191606"/>
            <a:ext cx="4469765" cy="1214755"/>
            <a:chOff x="3757914" y="338533"/>
            <a:chExt cx="4469765" cy="1214755"/>
          </a:xfrm>
        </p:grpSpPr>
        <p:sp>
          <p:nvSpPr>
            <p:cNvPr id="5" name="object 5"/>
            <p:cNvSpPr/>
            <p:nvPr/>
          </p:nvSpPr>
          <p:spPr>
            <a:xfrm>
              <a:off x="4123644" y="338533"/>
              <a:ext cx="4104004" cy="800735"/>
            </a:xfrm>
            <a:custGeom>
              <a:avLst/>
              <a:gdLst/>
              <a:ahLst/>
              <a:cxnLst/>
              <a:rect l="l" t="t" r="r" b="b"/>
              <a:pathLst>
                <a:path w="4104004" h="800735">
                  <a:moveTo>
                    <a:pt x="4103858" y="0"/>
                  </a:moveTo>
                  <a:lnTo>
                    <a:pt x="1081026" y="0"/>
                  </a:lnTo>
                  <a:lnTo>
                    <a:pt x="957769" y="1554"/>
                  </a:lnTo>
                  <a:lnTo>
                    <a:pt x="903212" y="3108"/>
                  </a:lnTo>
                  <a:lnTo>
                    <a:pt x="858760" y="10882"/>
                  </a:lnTo>
                  <a:lnTo>
                    <a:pt x="816326" y="17101"/>
                  </a:lnTo>
                  <a:lnTo>
                    <a:pt x="747626" y="38865"/>
                  </a:lnTo>
                  <a:lnTo>
                    <a:pt x="682966" y="73068"/>
                  </a:lnTo>
                  <a:lnTo>
                    <a:pt x="650636" y="96387"/>
                  </a:lnTo>
                  <a:lnTo>
                    <a:pt x="620327" y="124371"/>
                  </a:lnTo>
                  <a:lnTo>
                    <a:pt x="583956" y="155464"/>
                  </a:lnTo>
                  <a:lnTo>
                    <a:pt x="545565" y="192775"/>
                  </a:lnTo>
                  <a:lnTo>
                    <a:pt x="501111" y="234750"/>
                  </a:lnTo>
                  <a:lnTo>
                    <a:pt x="0" y="800639"/>
                  </a:lnTo>
                  <a:lnTo>
                    <a:pt x="361689" y="800639"/>
                  </a:lnTo>
                  <a:lnTo>
                    <a:pt x="400081" y="795976"/>
                  </a:lnTo>
                  <a:lnTo>
                    <a:pt x="434431" y="792867"/>
                  </a:lnTo>
                  <a:lnTo>
                    <a:pt x="466761" y="788202"/>
                  </a:lnTo>
                  <a:lnTo>
                    <a:pt x="499090" y="781984"/>
                  </a:lnTo>
                  <a:lnTo>
                    <a:pt x="531421" y="772656"/>
                  </a:lnTo>
                  <a:lnTo>
                    <a:pt x="561729" y="764882"/>
                  </a:lnTo>
                  <a:lnTo>
                    <a:pt x="616286" y="746227"/>
                  </a:lnTo>
                  <a:lnTo>
                    <a:pt x="670843" y="721353"/>
                  </a:lnTo>
                  <a:lnTo>
                    <a:pt x="721357" y="693370"/>
                  </a:lnTo>
                  <a:lnTo>
                    <a:pt x="769852" y="662277"/>
                  </a:lnTo>
                  <a:lnTo>
                    <a:pt x="816326" y="626520"/>
                  </a:lnTo>
                  <a:lnTo>
                    <a:pt x="905233" y="545679"/>
                  </a:lnTo>
                  <a:lnTo>
                    <a:pt x="949686" y="500594"/>
                  </a:lnTo>
                  <a:lnTo>
                    <a:pt x="1038593" y="405761"/>
                  </a:lnTo>
                  <a:lnTo>
                    <a:pt x="1137603" y="298491"/>
                  </a:lnTo>
                  <a:lnTo>
                    <a:pt x="3406748" y="298491"/>
                  </a:lnTo>
                  <a:lnTo>
                    <a:pt x="3483531" y="295381"/>
                  </a:lnTo>
                  <a:lnTo>
                    <a:pt x="3552231" y="293827"/>
                  </a:lnTo>
                  <a:lnTo>
                    <a:pt x="3612850" y="289163"/>
                  </a:lnTo>
                  <a:lnTo>
                    <a:pt x="3671448" y="286053"/>
                  </a:lnTo>
                  <a:lnTo>
                    <a:pt x="3721963" y="276726"/>
                  </a:lnTo>
                  <a:lnTo>
                    <a:pt x="3766416" y="265844"/>
                  </a:lnTo>
                  <a:lnTo>
                    <a:pt x="3806828" y="253406"/>
                  </a:lnTo>
                  <a:lnTo>
                    <a:pt x="3849262" y="239415"/>
                  </a:lnTo>
                  <a:lnTo>
                    <a:pt x="3917962" y="195884"/>
                  </a:lnTo>
                  <a:lnTo>
                    <a:pt x="3954332" y="166347"/>
                  </a:lnTo>
                  <a:lnTo>
                    <a:pt x="3988683" y="132144"/>
                  </a:lnTo>
                  <a:lnTo>
                    <a:pt x="4023033" y="94833"/>
                  </a:lnTo>
                  <a:lnTo>
                    <a:pt x="4103858" y="0"/>
                  </a:lnTo>
                  <a:close/>
                </a:path>
              </a:pathLst>
            </a:custGeom>
            <a:solidFill>
              <a:srgbClr val="4955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757914" y="770723"/>
              <a:ext cx="3835400" cy="782320"/>
            </a:xfrm>
            <a:custGeom>
              <a:avLst/>
              <a:gdLst/>
              <a:ahLst/>
              <a:cxnLst/>
              <a:rect l="l" t="t" r="r" b="b"/>
              <a:pathLst>
                <a:path w="3835400" h="782319">
                  <a:moveTo>
                    <a:pt x="3835116" y="0"/>
                  </a:moveTo>
                  <a:lnTo>
                    <a:pt x="1806425" y="0"/>
                  </a:lnTo>
                  <a:lnTo>
                    <a:pt x="1778137" y="41976"/>
                  </a:lnTo>
                  <a:lnTo>
                    <a:pt x="1745806" y="87059"/>
                  </a:lnTo>
                  <a:lnTo>
                    <a:pt x="1707414" y="130590"/>
                  </a:lnTo>
                  <a:lnTo>
                    <a:pt x="1667003" y="177229"/>
                  </a:lnTo>
                  <a:lnTo>
                    <a:pt x="1618508" y="220759"/>
                  </a:lnTo>
                  <a:lnTo>
                    <a:pt x="1567992" y="262735"/>
                  </a:lnTo>
                  <a:lnTo>
                    <a:pt x="1539704" y="284500"/>
                  </a:lnTo>
                  <a:lnTo>
                    <a:pt x="1507374" y="304709"/>
                  </a:lnTo>
                  <a:lnTo>
                    <a:pt x="1475045" y="326475"/>
                  </a:lnTo>
                  <a:lnTo>
                    <a:pt x="1404324" y="363786"/>
                  </a:lnTo>
                  <a:lnTo>
                    <a:pt x="1367952" y="380888"/>
                  </a:lnTo>
                  <a:lnTo>
                    <a:pt x="1329561" y="397988"/>
                  </a:lnTo>
                  <a:lnTo>
                    <a:pt x="1287128" y="415089"/>
                  </a:lnTo>
                  <a:lnTo>
                    <a:pt x="1242674" y="430636"/>
                  </a:lnTo>
                  <a:lnTo>
                    <a:pt x="1196201" y="444628"/>
                  </a:lnTo>
                  <a:lnTo>
                    <a:pt x="1147706" y="458619"/>
                  </a:lnTo>
                  <a:lnTo>
                    <a:pt x="1093149" y="471056"/>
                  </a:lnTo>
                  <a:lnTo>
                    <a:pt x="1038593" y="481939"/>
                  </a:lnTo>
                  <a:lnTo>
                    <a:pt x="986057" y="489712"/>
                  </a:lnTo>
                  <a:lnTo>
                    <a:pt x="925438" y="499040"/>
                  </a:lnTo>
                  <a:lnTo>
                    <a:pt x="860779" y="506813"/>
                  </a:lnTo>
                  <a:lnTo>
                    <a:pt x="798140" y="511477"/>
                  </a:lnTo>
                  <a:lnTo>
                    <a:pt x="731460" y="516141"/>
                  </a:lnTo>
                  <a:lnTo>
                    <a:pt x="660739" y="517696"/>
                  </a:lnTo>
                  <a:lnTo>
                    <a:pt x="288947" y="517696"/>
                  </a:lnTo>
                  <a:lnTo>
                    <a:pt x="0" y="781984"/>
                  </a:lnTo>
                  <a:lnTo>
                    <a:pt x="893109" y="781984"/>
                  </a:lnTo>
                  <a:lnTo>
                    <a:pt x="1016367" y="778875"/>
                  </a:lnTo>
                  <a:lnTo>
                    <a:pt x="1135583" y="769547"/>
                  </a:lnTo>
                  <a:lnTo>
                    <a:pt x="1196201" y="761775"/>
                  </a:lnTo>
                  <a:lnTo>
                    <a:pt x="1248736" y="755556"/>
                  </a:lnTo>
                  <a:lnTo>
                    <a:pt x="1357849" y="736900"/>
                  </a:lnTo>
                  <a:lnTo>
                    <a:pt x="1412406" y="726018"/>
                  </a:lnTo>
                  <a:lnTo>
                    <a:pt x="1462921" y="713581"/>
                  </a:lnTo>
                  <a:lnTo>
                    <a:pt x="1509395" y="701144"/>
                  </a:lnTo>
                  <a:lnTo>
                    <a:pt x="1606384" y="673160"/>
                  </a:lnTo>
                  <a:lnTo>
                    <a:pt x="1650838" y="656059"/>
                  </a:lnTo>
                  <a:lnTo>
                    <a:pt x="1691250" y="638958"/>
                  </a:lnTo>
                  <a:lnTo>
                    <a:pt x="1735703" y="623411"/>
                  </a:lnTo>
                  <a:lnTo>
                    <a:pt x="1774094" y="603201"/>
                  </a:lnTo>
                  <a:lnTo>
                    <a:pt x="1816527" y="584545"/>
                  </a:lnTo>
                  <a:lnTo>
                    <a:pt x="1850878" y="565890"/>
                  </a:lnTo>
                  <a:lnTo>
                    <a:pt x="1889269" y="544125"/>
                  </a:lnTo>
                  <a:lnTo>
                    <a:pt x="1921600" y="523914"/>
                  </a:lnTo>
                  <a:lnTo>
                    <a:pt x="1955949" y="500594"/>
                  </a:lnTo>
                  <a:lnTo>
                    <a:pt x="1988280" y="480385"/>
                  </a:lnTo>
                  <a:lnTo>
                    <a:pt x="2016568" y="453956"/>
                  </a:lnTo>
                  <a:lnTo>
                    <a:pt x="2044857" y="430636"/>
                  </a:lnTo>
                  <a:lnTo>
                    <a:pt x="2071124" y="405762"/>
                  </a:lnTo>
                  <a:lnTo>
                    <a:pt x="2095371" y="380888"/>
                  </a:lnTo>
                  <a:lnTo>
                    <a:pt x="2139825" y="331138"/>
                  </a:lnTo>
                  <a:lnTo>
                    <a:pt x="2160031" y="303155"/>
                  </a:lnTo>
                  <a:lnTo>
                    <a:pt x="2178217" y="275172"/>
                  </a:lnTo>
                  <a:lnTo>
                    <a:pt x="3186501" y="275172"/>
                  </a:lnTo>
                  <a:lnTo>
                    <a:pt x="3319861" y="272063"/>
                  </a:lnTo>
                  <a:lnTo>
                    <a:pt x="3378459" y="267398"/>
                  </a:lnTo>
                  <a:lnTo>
                    <a:pt x="3477469" y="254961"/>
                  </a:lnTo>
                  <a:lnTo>
                    <a:pt x="3521922" y="244078"/>
                  </a:lnTo>
                  <a:lnTo>
                    <a:pt x="3562334" y="230087"/>
                  </a:lnTo>
                  <a:lnTo>
                    <a:pt x="3600726" y="214541"/>
                  </a:lnTo>
                  <a:lnTo>
                    <a:pt x="3635076" y="195884"/>
                  </a:lnTo>
                  <a:lnTo>
                    <a:pt x="3671448" y="172565"/>
                  </a:lnTo>
                  <a:lnTo>
                    <a:pt x="3701756" y="147690"/>
                  </a:lnTo>
                  <a:lnTo>
                    <a:pt x="3738128" y="116598"/>
                  </a:lnTo>
                  <a:lnTo>
                    <a:pt x="3768436" y="82396"/>
                  </a:lnTo>
                  <a:lnTo>
                    <a:pt x="3800767" y="45085"/>
                  </a:lnTo>
                  <a:lnTo>
                    <a:pt x="3835116" y="0"/>
                  </a:lnTo>
                  <a:close/>
                </a:path>
              </a:pathLst>
            </a:custGeom>
            <a:solidFill>
              <a:srgbClr val="A9A9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653246" y="1216906"/>
              <a:ext cx="1794510" cy="283210"/>
            </a:xfrm>
            <a:custGeom>
              <a:avLst/>
              <a:gdLst/>
              <a:ahLst/>
              <a:cxnLst/>
              <a:rect l="l" t="t" r="r" b="b"/>
              <a:pathLst>
                <a:path w="1794509" h="283209">
                  <a:moveTo>
                    <a:pt x="1794300" y="0"/>
                  </a:moveTo>
                  <a:lnTo>
                    <a:pt x="394018" y="0"/>
                  </a:lnTo>
                  <a:lnTo>
                    <a:pt x="377852" y="20209"/>
                  </a:lnTo>
                  <a:lnTo>
                    <a:pt x="361688" y="41974"/>
                  </a:lnTo>
                  <a:lnTo>
                    <a:pt x="343503" y="63740"/>
                  </a:lnTo>
                  <a:lnTo>
                    <a:pt x="280864" y="125925"/>
                  </a:lnTo>
                  <a:lnTo>
                    <a:pt x="228328" y="163236"/>
                  </a:lnTo>
                  <a:lnTo>
                    <a:pt x="175792" y="198993"/>
                  </a:lnTo>
                  <a:lnTo>
                    <a:pt x="117194" y="231641"/>
                  </a:lnTo>
                  <a:lnTo>
                    <a:pt x="60618" y="258070"/>
                  </a:lnTo>
                  <a:lnTo>
                    <a:pt x="28287" y="270507"/>
                  </a:lnTo>
                  <a:lnTo>
                    <a:pt x="0" y="282944"/>
                  </a:lnTo>
                  <a:lnTo>
                    <a:pt x="1074963" y="282944"/>
                  </a:lnTo>
                  <a:lnTo>
                    <a:pt x="1224488" y="279835"/>
                  </a:lnTo>
                  <a:lnTo>
                    <a:pt x="1291168" y="275170"/>
                  </a:lnTo>
                  <a:lnTo>
                    <a:pt x="1351786" y="270507"/>
                  </a:lnTo>
                  <a:lnTo>
                    <a:pt x="1408363" y="262733"/>
                  </a:lnTo>
                  <a:lnTo>
                    <a:pt x="1460900" y="251851"/>
                  </a:lnTo>
                  <a:lnTo>
                    <a:pt x="1507374" y="239414"/>
                  </a:lnTo>
                  <a:lnTo>
                    <a:pt x="1551826" y="222313"/>
                  </a:lnTo>
                  <a:lnTo>
                    <a:pt x="1594260" y="203657"/>
                  </a:lnTo>
                  <a:lnTo>
                    <a:pt x="1632652" y="180338"/>
                  </a:lnTo>
                  <a:lnTo>
                    <a:pt x="1671043" y="153908"/>
                  </a:lnTo>
                  <a:lnTo>
                    <a:pt x="1701352" y="121262"/>
                  </a:lnTo>
                  <a:lnTo>
                    <a:pt x="1737723" y="85505"/>
                  </a:lnTo>
                  <a:lnTo>
                    <a:pt x="1766012" y="46639"/>
                  </a:lnTo>
                  <a:lnTo>
                    <a:pt x="1794300" y="0"/>
                  </a:lnTo>
                  <a:close/>
                </a:path>
              </a:pathLst>
            </a:custGeom>
            <a:solidFill>
              <a:srgbClr val="4955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95073" y="1683298"/>
            <a:ext cx="2261062" cy="309373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66278" y="1683298"/>
            <a:ext cx="1145686" cy="309373"/>
          </a:xfrm>
          <a:prstGeom prst="rect">
            <a:avLst/>
          </a:prstGeom>
        </p:spPr>
      </p:pic>
      <p:sp>
        <p:nvSpPr>
          <p:cNvPr id="10" name="object 10"/>
          <p:cNvSpPr/>
          <p:nvPr/>
        </p:nvSpPr>
        <p:spPr>
          <a:xfrm>
            <a:off x="6532210" y="1708172"/>
            <a:ext cx="240665" cy="280035"/>
          </a:xfrm>
          <a:custGeom>
            <a:avLst/>
            <a:gdLst/>
            <a:ahLst/>
            <a:cxnLst/>
            <a:rect l="l" t="t" r="r" b="b"/>
            <a:pathLst>
              <a:path w="240665" h="280035">
                <a:moveTo>
                  <a:pt x="208122" y="0"/>
                </a:moveTo>
                <a:lnTo>
                  <a:pt x="0" y="0"/>
                </a:lnTo>
                <a:lnTo>
                  <a:pt x="2020" y="3108"/>
                </a:lnTo>
                <a:lnTo>
                  <a:pt x="6061" y="4663"/>
                </a:lnTo>
                <a:lnTo>
                  <a:pt x="6061" y="9328"/>
                </a:lnTo>
                <a:lnTo>
                  <a:pt x="8082" y="10882"/>
                </a:lnTo>
                <a:lnTo>
                  <a:pt x="8082" y="20210"/>
                </a:lnTo>
                <a:lnTo>
                  <a:pt x="12123" y="26428"/>
                </a:lnTo>
                <a:lnTo>
                  <a:pt x="12123" y="45085"/>
                </a:lnTo>
                <a:lnTo>
                  <a:pt x="14143" y="54411"/>
                </a:lnTo>
                <a:lnTo>
                  <a:pt x="14143" y="225422"/>
                </a:lnTo>
                <a:lnTo>
                  <a:pt x="12123" y="236305"/>
                </a:lnTo>
                <a:lnTo>
                  <a:pt x="12123" y="254961"/>
                </a:lnTo>
                <a:lnTo>
                  <a:pt x="8082" y="261179"/>
                </a:lnTo>
                <a:lnTo>
                  <a:pt x="8082" y="268952"/>
                </a:lnTo>
                <a:lnTo>
                  <a:pt x="6061" y="272061"/>
                </a:lnTo>
                <a:lnTo>
                  <a:pt x="6061" y="275170"/>
                </a:lnTo>
                <a:lnTo>
                  <a:pt x="0" y="279835"/>
                </a:lnTo>
                <a:lnTo>
                  <a:pt x="208122" y="279835"/>
                </a:lnTo>
                <a:lnTo>
                  <a:pt x="212164" y="278279"/>
                </a:lnTo>
                <a:lnTo>
                  <a:pt x="230350" y="278279"/>
                </a:lnTo>
                <a:lnTo>
                  <a:pt x="240452" y="233196"/>
                </a:lnTo>
                <a:lnTo>
                  <a:pt x="238432" y="237859"/>
                </a:lnTo>
                <a:lnTo>
                  <a:pt x="230350" y="239414"/>
                </a:lnTo>
                <a:lnTo>
                  <a:pt x="228329" y="244078"/>
                </a:lnTo>
                <a:lnTo>
                  <a:pt x="216206" y="250296"/>
                </a:lnTo>
                <a:lnTo>
                  <a:pt x="208122" y="253405"/>
                </a:lnTo>
                <a:lnTo>
                  <a:pt x="195999" y="256515"/>
                </a:lnTo>
                <a:lnTo>
                  <a:pt x="185896" y="259624"/>
                </a:lnTo>
                <a:lnTo>
                  <a:pt x="177813" y="259624"/>
                </a:lnTo>
                <a:lnTo>
                  <a:pt x="167711" y="261179"/>
                </a:lnTo>
                <a:lnTo>
                  <a:pt x="157608" y="261179"/>
                </a:lnTo>
                <a:lnTo>
                  <a:pt x="145483" y="262733"/>
                </a:lnTo>
                <a:lnTo>
                  <a:pt x="72741" y="262733"/>
                </a:lnTo>
                <a:lnTo>
                  <a:pt x="72741" y="261179"/>
                </a:lnTo>
                <a:lnTo>
                  <a:pt x="68700" y="259624"/>
                </a:lnTo>
                <a:lnTo>
                  <a:pt x="68700" y="233196"/>
                </a:lnTo>
                <a:lnTo>
                  <a:pt x="66680" y="226976"/>
                </a:lnTo>
                <a:lnTo>
                  <a:pt x="66680" y="143027"/>
                </a:lnTo>
                <a:lnTo>
                  <a:pt x="135380" y="143027"/>
                </a:lnTo>
                <a:lnTo>
                  <a:pt x="145483" y="141471"/>
                </a:lnTo>
                <a:lnTo>
                  <a:pt x="155587" y="141471"/>
                </a:lnTo>
                <a:lnTo>
                  <a:pt x="163669" y="139917"/>
                </a:lnTo>
                <a:lnTo>
                  <a:pt x="171752" y="139917"/>
                </a:lnTo>
                <a:lnTo>
                  <a:pt x="177813" y="136808"/>
                </a:lnTo>
                <a:lnTo>
                  <a:pt x="189937" y="133699"/>
                </a:lnTo>
                <a:lnTo>
                  <a:pt x="195999" y="130590"/>
                </a:lnTo>
                <a:lnTo>
                  <a:pt x="202060" y="129034"/>
                </a:lnTo>
                <a:lnTo>
                  <a:pt x="206101" y="124371"/>
                </a:lnTo>
                <a:lnTo>
                  <a:pt x="212164" y="122816"/>
                </a:lnTo>
                <a:lnTo>
                  <a:pt x="216206" y="118153"/>
                </a:lnTo>
                <a:lnTo>
                  <a:pt x="208122" y="119707"/>
                </a:lnTo>
                <a:lnTo>
                  <a:pt x="195999" y="119707"/>
                </a:lnTo>
                <a:lnTo>
                  <a:pt x="189937" y="122816"/>
                </a:lnTo>
                <a:lnTo>
                  <a:pt x="151546" y="122816"/>
                </a:lnTo>
                <a:lnTo>
                  <a:pt x="145483" y="124371"/>
                </a:lnTo>
                <a:lnTo>
                  <a:pt x="80824" y="124371"/>
                </a:lnTo>
                <a:lnTo>
                  <a:pt x="78803" y="122816"/>
                </a:lnTo>
                <a:lnTo>
                  <a:pt x="66680" y="122816"/>
                </a:lnTo>
                <a:lnTo>
                  <a:pt x="66680" y="52857"/>
                </a:lnTo>
                <a:lnTo>
                  <a:pt x="68700" y="46639"/>
                </a:lnTo>
                <a:lnTo>
                  <a:pt x="68700" y="23319"/>
                </a:lnTo>
                <a:lnTo>
                  <a:pt x="72741" y="20210"/>
                </a:lnTo>
                <a:lnTo>
                  <a:pt x="72741" y="17100"/>
                </a:lnTo>
                <a:lnTo>
                  <a:pt x="145483" y="17100"/>
                </a:lnTo>
                <a:lnTo>
                  <a:pt x="155587" y="20210"/>
                </a:lnTo>
                <a:lnTo>
                  <a:pt x="173772" y="20210"/>
                </a:lnTo>
                <a:lnTo>
                  <a:pt x="185896" y="23319"/>
                </a:lnTo>
                <a:lnTo>
                  <a:pt x="189937" y="23319"/>
                </a:lnTo>
                <a:lnTo>
                  <a:pt x="195999" y="26428"/>
                </a:lnTo>
                <a:lnTo>
                  <a:pt x="200040" y="27983"/>
                </a:lnTo>
                <a:lnTo>
                  <a:pt x="208122" y="34202"/>
                </a:lnTo>
                <a:lnTo>
                  <a:pt x="212164" y="38865"/>
                </a:lnTo>
                <a:lnTo>
                  <a:pt x="216206" y="40420"/>
                </a:lnTo>
                <a:lnTo>
                  <a:pt x="208122" y="0"/>
                </a:lnTo>
                <a:close/>
              </a:path>
            </a:pathLst>
          </a:custGeom>
          <a:solidFill>
            <a:srgbClr val="49557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821158" y="1789013"/>
            <a:ext cx="360045" cy="199390"/>
          </a:xfrm>
          <a:custGeom>
            <a:avLst/>
            <a:gdLst/>
            <a:ahLst/>
            <a:cxnLst/>
            <a:rect l="l" t="t" r="r" b="b"/>
            <a:pathLst>
              <a:path w="360045" h="199389">
                <a:moveTo>
                  <a:pt x="292987" y="0"/>
                </a:moveTo>
                <a:lnTo>
                  <a:pt x="270761" y="0"/>
                </a:lnTo>
                <a:lnTo>
                  <a:pt x="266720" y="1555"/>
                </a:lnTo>
                <a:lnTo>
                  <a:pt x="260657" y="1555"/>
                </a:lnTo>
                <a:lnTo>
                  <a:pt x="254595" y="3110"/>
                </a:lnTo>
                <a:lnTo>
                  <a:pt x="250554" y="3110"/>
                </a:lnTo>
                <a:lnTo>
                  <a:pt x="244492" y="6219"/>
                </a:lnTo>
                <a:lnTo>
                  <a:pt x="238431" y="7773"/>
                </a:lnTo>
                <a:lnTo>
                  <a:pt x="234389" y="9328"/>
                </a:lnTo>
                <a:lnTo>
                  <a:pt x="228328" y="12437"/>
                </a:lnTo>
                <a:lnTo>
                  <a:pt x="226307" y="13992"/>
                </a:lnTo>
                <a:lnTo>
                  <a:pt x="218225" y="17101"/>
                </a:lnTo>
                <a:lnTo>
                  <a:pt x="216204" y="20210"/>
                </a:lnTo>
                <a:lnTo>
                  <a:pt x="204081" y="26429"/>
                </a:lnTo>
                <a:lnTo>
                  <a:pt x="200040" y="31093"/>
                </a:lnTo>
                <a:lnTo>
                  <a:pt x="195999" y="26429"/>
                </a:lnTo>
                <a:lnTo>
                  <a:pt x="195999" y="24874"/>
                </a:lnTo>
                <a:lnTo>
                  <a:pt x="193977" y="20210"/>
                </a:lnTo>
                <a:lnTo>
                  <a:pt x="189936" y="18656"/>
                </a:lnTo>
                <a:lnTo>
                  <a:pt x="187915" y="13992"/>
                </a:lnTo>
                <a:lnTo>
                  <a:pt x="183874" y="12437"/>
                </a:lnTo>
                <a:lnTo>
                  <a:pt x="181853" y="9328"/>
                </a:lnTo>
                <a:lnTo>
                  <a:pt x="173771" y="6219"/>
                </a:lnTo>
                <a:lnTo>
                  <a:pt x="167709" y="3110"/>
                </a:lnTo>
                <a:lnTo>
                  <a:pt x="165689" y="3110"/>
                </a:lnTo>
                <a:lnTo>
                  <a:pt x="161648" y="1555"/>
                </a:lnTo>
                <a:lnTo>
                  <a:pt x="155586" y="1555"/>
                </a:lnTo>
                <a:lnTo>
                  <a:pt x="151545" y="0"/>
                </a:lnTo>
                <a:lnTo>
                  <a:pt x="129319" y="0"/>
                </a:lnTo>
                <a:lnTo>
                  <a:pt x="123256" y="1555"/>
                </a:lnTo>
                <a:lnTo>
                  <a:pt x="117194" y="1555"/>
                </a:lnTo>
                <a:lnTo>
                  <a:pt x="111132" y="3110"/>
                </a:lnTo>
                <a:lnTo>
                  <a:pt x="107091" y="3110"/>
                </a:lnTo>
                <a:lnTo>
                  <a:pt x="101029" y="6219"/>
                </a:lnTo>
                <a:lnTo>
                  <a:pt x="94968" y="7773"/>
                </a:lnTo>
                <a:lnTo>
                  <a:pt x="90926" y="9328"/>
                </a:lnTo>
                <a:lnTo>
                  <a:pt x="84865" y="12437"/>
                </a:lnTo>
                <a:lnTo>
                  <a:pt x="78803" y="13992"/>
                </a:lnTo>
                <a:lnTo>
                  <a:pt x="76782" y="17101"/>
                </a:lnTo>
                <a:lnTo>
                  <a:pt x="68700" y="18656"/>
                </a:lnTo>
                <a:lnTo>
                  <a:pt x="66680" y="23319"/>
                </a:lnTo>
                <a:lnTo>
                  <a:pt x="62638" y="24874"/>
                </a:lnTo>
                <a:lnTo>
                  <a:pt x="56577" y="29538"/>
                </a:lnTo>
                <a:lnTo>
                  <a:pt x="56577" y="7773"/>
                </a:lnTo>
                <a:lnTo>
                  <a:pt x="54555" y="6219"/>
                </a:lnTo>
                <a:lnTo>
                  <a:pt x="54555" y="3110"/>
                </a:lnTo>
                <a:lnTo>
                  <a:pt x="0" y="9328"/>
                </a:lnTo>
                <a:lnTo>
                  <a:pt x="2020" y="9328"/>
                </a:lnTo>
                <a:lnTo>
                  <a:pt x="2020" y="12437"/>
                </a:lnTo>
                <a:lnTo>
                  <a:pt x="6061" y="13992"/>
                </a:lnTo>
                <a:lnTo>
                  <a:pt x="6061" y="18656"/>
                </a:lnTo>
                <a:lnTo>
                  <a:pt x="10102" y="20210"/>
                </a:lnTo>
                <a:lnTo>
                  <a:pt x="10102" y="31093"/>
                </a:lnTo>
                <a:lnTo>
                  <a:pt x="12123" y="35756"/>
                </a:lnTo>
                <a:lnTo>
                  <a:pt x="12123" y="178784"/>
                </a:lnTo>
                <a:lnTo>
                  <a:pt x="10102" y="180338"/>
                </a:lnTo>
                <a:lnTo>
                  <a:pt x="10102" y="188112"/>
                </a:lnTo>
                <a:lnTo>
                  <a:pt x="6061" y="191221"/>
                </a:lnTo>
                <a:lnTo>
                  <a:pt x="6061" y="194330"/>
                </a:lnTo>
                <a:lnTo>
                  <a:pt x="0" y="198995"/>
                </a:lnTo>
                <a:lnTo>
                  <a:pt x="68700" y="198995"/>
                </a:lnTo>
                <a:lnTo>
                  <a:pt x="62638" y="194330"/>
                </a:lnTo>
                <a:lnTo>
                  <a:pt x="62638" y="192775"/>
                </a:lnTo>
                <a:lnTo>
                  <a:pt x="60618" y="191221"/>
                </a:lnTo>
                <a:lnTo>
                  <a:pt x="60618" y="185002"/>
                </a:lnTo>
                <a:lnTo>
                  <a:pt x="56577" y="181893"/>
                </a:lnTo>
                <a:lnTo>
                  <a:pt x="56577" y="110379"/>
                </a:lnTo>
                <a:lnTo>
                  <a:pt x="54555" y="107270"/>
                </a:lnTo>
                <a:lnTo>
                  <a:pt x="54555" y="94833"/>
                </a:lnTo>
                <a:lnTo>
                  <a:pt x="56577" y="88615"/>
                </a:lnTo>
                <a:lnTo>
                  <a:pt x="56577" y="59076"/>
                </a:lnTo>
                <a:lnTo>
                  <a:pt x="60618" y="55967"/>
                </a:lnTo>
                <a:lnTo>
                  <a:pt x="60618" y="49748"/>
                </a:lnTo>
                <a:lnTo>
                  <a:pt x="62638" y="48193"/>
                </a:lnTo>
                <a:lnTo>
                  <a:pt x="62638" y="41976"/>
                </a:lnTo>
                <a:lnTo>
                  <a:pt x="66680" y="41976"/>
                </a:lnTo>
                <a:lnTo>
                  <a:pt x="66680" y="38867"/>
                </a:lnTo>
                <a:lnTo>
                  <a:pt x="68700" y="37311"/>
                </a:lnTo>
                <a:lnTo>
                  <a:pt x="72741" y="35756"/>
                </a:lnTo>
                <a:lnTo>
                  <a:pt x="72741" y="32647"/>
                </a:lnTo>
                <a:lnTo>
                  <a:pt x="76782" y="31093"/>
                </a:lnTo>
                <a:lnTo>
                  <a:pt x="78803" y="31093"/>
                </a:lnTo>
                <a:lnTo>
                  <a:pt x="82844" y="29538"/>
                </a:lnTo>
                <a:lnTo>
                  <a:pt x="84865" y="29538"/>
                </a:lnTo>
                <a:lnTo>
                  <a:pt x="84865" y="26429"/>
                </a:lnTo>
                <a:lnTo>
                  <a:pt x="88906" y="26429"/>
                </a:lnTo>
                <a:lnTo>
                  <a:pt x="90926" y="24874"/>
                </a:lnTo>
                <a:lnTo>
                  <a:pt x="99009" y="24874"/>
                </a:lnTo>
                <a:lnTo>
                  <a:pt x="101029" y="23319"/>
                </a:lnTo>
                <a:lnTo>
                  <a:pt x="123256" y="23319"/>
                </a:lnTo>
                <a:lnTo>
                  <a:pt x="127298" y="24874"/>
                </a:lnTo>
                <a:lnTo>
                  <a:pt x="133360" y="24874"/>
                </a:lnTo>
                <a:lnTo>
                  <a:pt x="137401" y="26429"/>
                </a:lnTo>
                <a:lnTo>
                  <a:pt x="139421" y="29538"/>
                </a:lnTo>
                <a:lnTo>
                  <a:pt x="145483" y="31093"/>
                </a:lnTo>
                <a:lnTo>
                  <a:pt x="149524" y="32647"/>
                </a:lnTo>
                <a:lnTo>
                  <a:pt x="149524" y="35756"/>
                </a:lnTo>
                <a:lnTo>
                  <a:pt x="151545" y="38867"/>
                </a:lnTo>
                <a:lnTo>
                  <a:pt x="155586" y="41976"/>
                </a:lnTo>
                <a:lnTo>
                  <a:pt x="155586" y="49748"/>
                </a:lnTo>
                <a:lnTo>
                  <a:pt x="159627" y="55967"/>
                </a:lnTo>
                <a:lnTo>
                  <a:pt x="159627" y="178784"/>
                </a:lnTo>
                <a:lnTo>
                  <a:pt x="155586" y="181893"/>
                </a:lnTo>
                <a:lnTo>
                  <a:pt x="155586" y="188112"/>
                </a:lnTo>
                <a:lnTo>
                  <a:pt x="151545" y="191221"/>
                </a:lnTo>
                <a:lnTo>
                  <a:pt x="151545" y="194330"/>
                </a:lnTo>
                <a:lnTo>
                  <a:pt x="149524" y="197439"/>
                </a:lnTo>
                <a:lnTo>
                  <a:pt x="145483" y="198995"/>
                </a:lnTo>
                <a:lnTo>
                  <a:pt x="212163" y="198995"/>
                </a:lnTo>
                <a:lnTo>
                  <a:pt x="212163" y="197439"/>
                </a:lnTo>
                <a:lnTo>
                  <a:pt x="210143" y="197439"/>
                </a:lnTo>
                <a:lnTo>
                  <a:pt x="210143" y="192775"/>
                </a:lnTo>
                <a:lnTo>
                  <a:pt x="206101" y="191221"/>
                </a:lnTo>
                <a:lnTo>
                  <a:pt x="206101" y="186557"/>
                </a:lnTo>
                <a:lnTo>
                  <a:pt x="204081" y="185002"/>
                </a:lnTo>
                <a:lnTo>
                  <a:pt x="204081" y="157018"/>
                </a:lnTo>
                <a:lnTo>
                  <a:pt x="200040" y="152355"/>
                </a:lnTo>
                <a:lnTo>
                  <a:pt x="200040" y="104161"/>
                </a:lnTo>
                <a:lnTo>
                  <a:pt x="204081" y="97942"/>
                </a:lnTo>
                <a:lnTo>
                  <a:pt x="204081" y="59076"/>
                </a:lnTo>
                <a:lnTo>
                  <a:pt x="206101" y="55967"/>
                </a:lnTo>
                <a:lnTo>
                  <a:pt x="206101" y="49748"/>
                </a:lnTo>
                <a:lnTo>
                  <a:pt x="210143" y="48193"/>
                </a:lnTo>
                <a:lnTo>
                  <a:pt x="210143" y="41976"/>
                </a:lnTo>
                <a:lnTo>
                  <a:pt x="212163" y="41976"/>
                </a:lnTo>
                <a:lnTo>
                  <a:pt x="212163" y="38867"/>
                </a:lnTo>
                <a:lnTo>
                  <a:pt x="216204" y="37311"/>
                </a:lnTo>
                <a:lnTo>
                  <a:pt x="218225" y="35756"/>
                </a:lnTo>
                <a:lnTo>
                  <a:pt x="218225" y="32647"/>
                </a:lnTo>
                <a:lnTo>
                  <a:pt x="222266" y="31093"/>
                </a:lnTo>
                <a:lnTo>
                  <a:pt x="226307" y="31093"/>
                </a:lnTo>
                <a:lnTo>
                  <a:pt x="228328" y="29538"/>
                </a:lnTo>
                <a:lnTo>
                  <a:pt x="232369" y="29538"/>
                </a:lnTo>
                <a:lnTo>
                  <a:pt x="232369" y="26429"/>
                </a:lnTo>
                <a:lnTo>
                  <a:pt x="234389" y="26429"/>
                </a:lnTo>
                <a:lnTo>
                  <a:pt x="238431" y="24874"/>
                </a:lnTo>
                <a:lnTo>
                  <a:pt x="244492" y="24874"/>
                </a:lnTo>
                <a:lnTo>
                  <a:pt x="248533" y="23319"/>
                </a:lnTo>
                <a:lnTo>
                  <a:pt x="270761" y="23319"/>
                </a:lnTo>
                <a:lnTo>
                  <a:pt x="276823" y="24874"/>
                </a:lnTo>
                <a:lnTo>
                  <a:pt x="278843" y="24874"/>
                </a:lnTo>
                <a:lnTo>
                  <a:pt x="286926" y="26429"/>
                </a:lnTo>
                <a:lnTo>
                  <a:pt x="288946" y="29538"/>
                </a:lnTo>
                <a:lnTo>
                  <a:pt x="292987" y="31093"/>
                </a:lnTo>
                <a:lnTo>
                  <a:pt x="295008" y="32647"/>
                </a:lnTo>
                <a:lnTo>
                  <a:pt x="299049" y="37311"/>
                </a:lnTo>
                <a:lnTo>
                  <a:pt x="299049" y="41976"/>
                </a:lnTo>
                <a:lnTo>
                  <a:pt x="301070" y="45084"/>
                </a:lnTo>
                <a:lnTo>
                  <a:pt x="301070" y="52858"/>
                </a:lnTo>
                <a:lnTo>
                  <a:pt x="305111" y="59076"/>
                </a:lnTo>
                <a:lnTo>
                  <a:pt x="305111" y="178784"/>
                </a:lnTo>
                <a:lnTo>
                  <a:pt x="301070" y="181893"/>
                </a:lnTo>
                <a:lnTo>
                  <a:pt x="301070" y="198995"/>
                </a:lnTo>
                <a:lnTo>
                  <a:pt x="359667" y="198995"/>
                </a:lnTo>
                <a:lnTo>
                  <a:pt x="359667" y="197439"/>
                </a:lnTo>
                <a:lnTo>
                  <a:pt x="355626" y="197439"/>
                </a:lnTo>
                <a:lnTo>
                  <a:pt x="355626" y="194330"/>
                </a:lnTo>
                <a:lnTo>
                  <a:pt x="353606" y="192775"/>
                </a:lnTo>
                <a:lnTo>
                  <a:pt x="353606" y="188112"/>
                </a:lnTo>
                <a:lnTo>
                  <a:pt x="349564" y="186557"/>
                </a:lnTo>
                <a:lnTo>
                  <a:pt x="349564" y="169456"/>
                </a:lnTo>
                <a:lnTo>
                  <a:pt x="345523" y="166347"/>
                </a:lnTo>
                <a:lnTo>
                  <a:pt x="345523" y="43530"/>
                </a:lnTo>
                <a:lnTo>
                  <a:pt x="343503" y="38867"/>
                </a:lnTo>
                <a:lnTo>
                  <a:pt x="343503" y="31093"/>
                </a:lnTo>
                <a:lnTo>
                  <a:pt x="339462" y="26429"/>
                </a:lnTo>
                <a:lnTo>
                  <a:pt x="337441" y="24874"/>
                </a:lnTo>
                <a:lnTo>
                  <a:pt x="337441" y="20210"/>
                </a:lnTo>
                <a:lnTo>
                  <a:pt x="333399" y="18656"/>
                </a:lnTo>
                <a:lnTo>
                  <a:pt x="331378" y="13992"/>
                </a:lnTo>
                <a:lnTo>
                  <a:pt x="327337" y="12437"/>
                </a:lnTo>
                <a:lnTo>
                  <a:pt x="321275" y="7773"/>
                </a:lnTo>
                <a:lnTo>
                  <a:pt x="315213" y="6219"/>
                </a:lnTo>
                <a:lnTo>
                  <a:pt x="311172" y="3110"/>
                </a:lnTo>
                <a:lnTo>
                  <a:pt x="309152" y="3110"/>
                </a:lnTo>
                <a:lnTo>
                  <a:pt x="301070" y="1555"/>
                </a:lnTo>
                <a:lnTo>
                  <a:pt x="299049" y="1555"/>
                </a:lnTo>
                <a:lnTo>
                  <a:pt x="292987" y="0"/>
                </a:lnTo>
                <a:close/>
              </a:path>
            </a:pathLst>
          </a:custGeom>
          <a:solidFill>
            <a:srgbClr val="49557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235383" y="1683298"/>
            <a:ext cx="1796322" cy="424417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530975" y="5541806"/>
            <a:ext cx="3429000" cy="615950"/>
          </a:xfrm>
          <a:prstGeom prst="rect">
            <a:avLst/>
          </a:prstGeom>
          <a:ln w="9525">
            <a:solidFill>
              <a:srgbClr val="696464"/>
            </a:solidFill>
          </a:ln>
        </p:spPr>
        <p:txBody>
          <a:bodyPr vert="horz" wrap="square" lIns="0" tIns="4572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60"/>
              </a:spcBef>
            </a:pPr>
            <a:r>
              <a:rPr sz="1600" b="1" spc="-5" dirty="0">
                <a:solidFill>
                  <a:srgbClr val="696464"/>
                </a:solidFill>
                <a:latin typeface="Arial"/>
                <a:cs typeface="Arial"/>
              </a:rPr>
              <a:t>BOLETIN</a:t>
            </a:r>
            <a:r>
              <a:rPr sz="1600" b="1" spc="-30" dirty="0">
                <a:solidFill>
                  <a:srgbClr val="696464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696464"/>
                </a:solidFill>
                <a:latin typeface="Arial"/>
                <a:cs typeface="Arial"/>
              </a:rPr>
              <a:t>EJECUTIVO</a:t>
            </a:r>
            <a:endParaRPr sz="16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690"/>
              </a:spcBef>
            </a:pPr>
            <a:r>
              <a:rPr sz="1200" b="1" spc="-5" dirty="0">
                <a:solidFill>
                  <a:srgbClr val="696464"/>
                </a:solidFill>
                <a:latin typeface="Arial"/>
                <a:cs typeface="Arial"/>
              </a:rPr>
              <a:t>CIRCULACION</a:t>
            </a:r>
            <a:r>
              <a:rPr sz="1200" b="1" spc="-10" dirty="0">
                <a:solidFill>
                  <a:srgbClr val="696464"/>
                </a:solidFill>
                <a:latin typeface="Arial"/>
                <a:cs typeface="Arial"/>
              </a:rPr>
              <a:t> </a:t>
            </a:r>
            <a:r>
              <a:rPr sz="1200" b="1" spc="-5" dirty="0">
                <a:solidFill>
                  <a:srgbClr val="696464"/>
                </a:solidFill>
                <a:latin typeface="Arial"/>
                <a:cs typeface="Arial"/>
              </a:rPr>
              <a:t>RESTRINGIDA </a:t>
            </a:r>
            <a:r>
              <a:rPr sz="1200" b="1" dirty="0">
                <a:solidFill>
                  <a:srgbClr val="696464"/>
                </a:solidFill>
                <a:latin typeface="Arial"/>
                <a:cs typeface="Arial"/>
              </a:rPr>
              <a:t>A</a:t>
            </a:r>
            <a:r>
              <a:rPr sz="1200" b="1" spc="-10" dirty="0">
                <a:solidFill>
                  <a:srgbClr val="696464"/>
                </a:solidFill>
                <a:latin typeface="Arial"/>
                <a:cs typeface="Arial"/>
              </a:rPr>
              <a:t> </a:t>
            </a:r>
            <a:r>
              <a:rPr sz="1200" b="1" spc="-5" dirty="0">
                <a:solidFill>
                  <a:srgbClr val="696464"/>
                </a:solidFill>
                <a:latin typeface="Arial"/>
                <a:cs typeface="Arial"/>
              </a:rPr>
              <a:t>CLIENTES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00517" y="6235700"/>
            <a:ext cx="3826510" cy="4908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070"/>
              </a:lnSpc>
              <a:spcBef>
                <a:spcPts val="100"/>
              </a:spcBef>
            </a:pPr>
            <a:r>
              <a:rPr sz="1800" spc="-5" dirty="0">
                <a:solidFill>
                  <a:srgbClr val="495578"/>
                </a:solidFill>
                <a:latin typeface="Arial"/>
                <a:cs typeface="Arial"/>
                <a:hlinkClick r:id="rId5"/>
              </a:rPr>
              <a:t>miguelmartinez@desarrollofiscal.com</a:t>
            </a:r>
            <a:endParaRPr sz="1800">
              <a:latin typeface="Arial"/>
              <a:cs typeface="Arial"/>
            </a:endParaRPr>
          </a:p>
          <a:p>
            <a:pPr marL="172085">
              <a:lnSpc>
                <a:spcPts val="1590"/>
              </a:lnSpc>
            </a:pPr>
            <a:r>
              <a:rPr sz="1400" spc="-5" dirty="0">
                <a:solidFill>
                  <a:srgbClr val="505046"/>
                </a:solidFill>
                <a:latin typeface="Arial"/>
                <a:cs typeface="Arial"/>
              </a:rPr>
              <a:t>55</a:t>
            </a:r>
            <a:r>
              <a:rPr sz="1400" spc="-10" dirty="0">
                <a:solidFill>
                  <a:srgbClr val="505046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505046"/>
                </a:solidFill>
                <a:latin typeface="Arial"/>
                <a:cs typeface="Arial"/>
              </a:rPr>
              <a:t>28</a:t>
            </a:r>
            <a:r>
              <a:rPr sz="1400" spc="-10" dirty="0">
                <a:solidFill>
                  <a:srgbClr val="505046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505046"/>
                </a:solidFill>
                <a:latin typeface="Arial"/>
                <a:cs typeface="Arial"/>
              </a:rPr>
              <a:t>27 90,</a:t>
            </a:r>
            <a:r>
              <a:rPr sz="1400" spc="-10" dirty="0">
                <a:solidFill>
                  <a:srgbClr val="505046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505046"/>
                </a:solidFill>
                <a:latin typeface="Arial"/>
                <a:cs typeface="Arial"/>
              </a:rPr>
              <a:t>55</a:t>
            </a:r>
            <a:r>
              <a:rPr sz="1400" spc="-10" dirty="0">
                <a:solidFill>
                  <a:srgbClr val="505046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505046"/>
                </a:solidFill>
                <a:latin typeface="Arial"/>
                <a:cs typeface="Arial"/>
              </a:rPr>
              <a:t>28 21</a:t>
            </a:r>
            <a:r>
              <a:rPr sz="1400" spc="-10" dirty="0">
                <a:solidFill>
                  <a:srgbClr val="505046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505046"/>
                </a:solidFill>
                <a:latin typeface="Arial"/>
                <a:cs typeface="Arial"/>
              </a:rPr>
              <a:t>23 </a:t>
            </a:r>
            <a:r>
              <a:rPr sz="1400" dirty="0">
                <a:solidFill>
                  <a:srgbClr val="505046"/>
                </a:solidFill>
                <a:latin typeface="Arial"/>
                <a:cs typeface="Arial"/>
              </a:rPr>
              <a:t>y</a:t>
            </a:r>
            <a:r>
              <a:rPr sz="1400" spc="-10" dirty="0">
                <a:solidFill>
                  <a:srgbClr val="505046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505046"/>
                </a:solidFill>
                <a:latin typeface="Arial"/>
                <a:cs typeface="Arial"/>
              </a:rPr>
              <a:t>56</a:t>
            </a:r>
            <a:r>
              <a:rPr sz="1400" spc="-10" dirty="0">
                <a:solidFill>
                  <a:srgbClr val="505046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505046"/>
                </a:solidFill>
                <a:latin typeface="Arial"/>
                <a:cs typeface="Arial"/>
              </a:rPr>
              <a:t>66 84</a:t>
            </a:r>
            <a:r>
              <a:rPr sz="1400" spc="-10" dirty="0">
                <a:solidFill>
                  <a:srgbClr val="505046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505046"/>
                </a:solidFill>
                <a:latin typeface="Arial"/>
                <a:cs typeface="Arial"/>
              </a:rPr>
              <a:t>27</a:t>
            </a:r>
            <a:endParaRPr sz="14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506243" y="6345428"/>
            <a:ext cx="9277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FEB</a:t>
            </a:r>
            <a:r>
              <a:rPr sz="1800" spc="-5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-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21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9AB362CE-23AE-454F-9C37-15D5BB22969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246" y="191606"/>
            <a:ext cx="1685756" cy="185334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10691" y="330707"/>
            <a:ext cx="8627110" cy="6162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latin typeface="Arial"/>
                <a:cs typeface="Arial"/>
              </a:rPr>
              <a:t>L.C.,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45" dirty="0">
                <a:latin typeface="Arial"/>
                <a:cs typeface="Arial"/>
              </a:rPr>
              <a:t>E.F.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y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30" dirty="0">
                <a:latin typeface="Arial"/>
                <a:cs typeface="Arial"/>
              </a:rPr>
              <a:t>E.D.F.</a:t>
            </a:r>
            <a:r>
              <a:rPr sz="1400" b="1" spc="-10" dirty="0">
                <a:latin typeface="Arial"/>
                <a:cs typeface="Arial"/>
              </a:rPr>
              <a:t> Miguel</a:t>
            </a:r>
            <a:r>
              <a:rPr sz="1400" b="1" spc="-6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Angel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Martínez </a:t>
            </a:r>
            <a:r>
              <a:rPr sz="1400" b="1" dirty="0">
                <a:latin typeface="Arial"/>
                <a:cs typeface="Arial"/>
              </a:rPr>
              <a:t>Uc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2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200" b="1" spc="-5" dirty="0">
                <a:latin typeface="Arial"/>
                <a:cs typeface="Arial"/>
              </a:rPr>
              <a:t>CURRICULUM</a:t>
            </a:r>
            <a:r>
              <a:rPr sz="1200" b="1" spc="-35" dirty="0">
                <a:latin typeface="Arial"/>
                <a:cs typeface="Arial"/>
              </a:rPr>
              <a:t> </a:t>
            </a:r>
            <a:r>
              <a:rPr sz="1200" b="1" spc="-20" dirty="0">
                <a:latin typeface="Arial"/>
                <a:cs typeface="Arial"/>
              </a:rPr>
              <a:t>VITAE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050">
              <a:latin typeface="Arial"/>
              <a:cs typeface="Arial"/>
            </a:endParaRPr>
          </a:p>
          <a:p>
            <a:pPr marL="12700" marR="5080" algn="just">
              <a:lnSpc>
                <a:spcPct val="101800"/>
              </a:lnSpc>
            </a:pPr>
            <a:r>
              <a:rPr sz="1100" dirty="0">
                <a:latin typeface="Arial"/>
                <a:cs typeface="Arial"/>
              </a:rPr>
              <a:t>Licenciado en </a:t>
            </a:r>
            <a:r>
              <a:rPr sz="1100" spc="-5" dirty="0">
                <a:latin typeface="Arial"/>
                <a:cs typeface="Arial"/>
              </a:rPr>
              <a:t>Contaduría egresado </a:t>
            </a:r>
            <a:r>
              <a:rPr sz="1100" dirty="0">
                <a:latin typeface="Arial"/>
                <a:cs typeface="Arial"/>
              </a:rPr>
              <a:t>de la </a:t>
            </a:r>
            <a:r>
              <a:rPr sz="1100" spc="-5" dirty="0">
                <a:latin typeface="Arial"/>
                <a:cs typeface="Arial"/>
              </a:rPr>
              <a:t>Facultad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Contaduría </a:t>
            </a:r>
            <a:r>
              <a:rPr sz="1100" dirty="0">
                <a:latin typeface="Arial"/>
                <a:cs typeface="Arial"/>
              </a:rPr>
              <a:t>y </a:t>
            </a:r>
            <a:r>
              <a:rPr sz="1100" spc="-5" dirty="0">
                <a:latin typeface="Arial"/>
                <a:cs typeface="Arial"/>
              </a:rPr>
              <a:t>Administración </a:t>
            </a:r>
            <a:r>
              <a:rPr sz="1100" dirty="0">
                <a:latin typeface="Arial"/>
                <a:cs typeface="Arial"/>
              </a:rPr>
              <a:t>de la UNAM; Especialista en Fiscal </a:t>
            </a:r>
            <a:r>
              <a:rPr sz="1100" spc="-5" dirty="0">
                <a:latin typeface="Arial"/>
                <a:cs typeface="Arial"/>
              </a:rPr>
              <a:t>egresado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5" dirty="0">
                <a:latin typeface="Arial"/>
                <a:cs typeface="Arial"/>
              </a:rPr>
              <a:t>la </a:t>
            </a:r>
            <a:r>
              <a:rPr sz="1100" spc="1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División de </a:t>
            </a:r>
            <a:r>
              <a:rPr sz="1100" spc="-5" dirty="0">
                <a:latin typeface="Arial"/>
                <a:cs typeface="Arial"/>
              </a:rPr>
              <a:t>Estudios</a:t>
            </a:r>
            <a:r>
              <a:rPr sz="1100" dirty="0">
                <a:latin typeface="Arial"/>
                <a:cs typeface="Arial"/>
              </a:rPr>
              <a:t> de </a:t>
            </a:r>
            <a:r>
              <a:rPr sz="1100" spc="-5" dirty="0">
                <a:latin typeface="Arial"/>
                <a:cs typeface="Arial"/>
              </a:rPr>
              <a:t>Posgrado</a:t>
            </a:r>
            <a:r>
              <a:rPr sz="1100" dirty="0">
                <a:latin typeface="Arial"/>
                <a:cs typeface="Arial"/>
              </a:rPr>
              <a:t> de la </a:t>
            </a:r>
            <a:r>
              <a:rPr sz="1100" spc="-5" dirty="0">
                <a:latin typeface="Arial"/>
                <a:cs typeface="Arial"/>
              </a:rPr>
              <a:t>misma</a:t>
            </a:r>
            <a:r>
              <a:rPr sz="110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Institución, </a:t>
            </a:r>
            <a:r>
              <a:rPr sz="1100" dirty="0">
                <a:latin typeface="Arial"/>
                <a:cs typeface="Arial"/>
              </a:rPr>
              <a:t>Especialista en Derecho Fiscal </a:t>
            </a:r>
            <a:r>
              <a:rPr sz="1100" spc="-5" dirty="0">
                <a:latin typeface="Arial"/>
                <a:cs typeface="Arial"/>
              </a:rPr>
              <a:t>egresado</a:t>
            </a:r>
            <a:r>
              <a:rPr sz="1100" spc="29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 la División de </a:t>
            </a:r>
            <a:r>
              <a:rPr sz="1100" spc="-5" dirty="0">
                <a:latin typeface="Arial"/>
                <a:cs typeface="Arial"/>
              </a:rPr>
              <a:t>Estudios</a:t>
            </a:r>
            <a:r>
              <a:rPr sz="1100" spc="29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Posgrado</a:t>
            </a:r>
            <a:r>
              <a:rPr sz="1100" spc="-1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-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la</a:t>
            </a:r>
            <a:r>
              <a:rPr sz="1100" spc="-5" dirty="0">
                <a:latin typeface="Arial"/>
                <a:cs typeface="Arial"/>
              </a:rPr>
              <a:t> Facultad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-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Derecho</a:t>
            </a:r>
            <a:r>
              <a:rPr sz="1100" spc="-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-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la</a:t>
            </a:r>
            <a:r>
              <a:rPr sz="1100" spc="-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UNAM.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1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100" b="1" dirty="0">
                <a:latin typeface="Arial"/>
                <a:cs typeface="Arial"/>
              </a:rPr>
              <a:t>DESARROLLO</a:t>
            </a:r>
            <a:r>
              <a:rPr sz="1100" b="1" spc="-35" dirty="0">
                <a:latin typeface="Arial"/>
                <a:cs typeface="Arial"/>
              </a:rPr>
              <a:t> </a:t>
            </a:r>
            <a:r>
              <a:rPr sz="1100" b="1" spc="-5" dirty="0">
                <a:latin typeface="Arial"/>
                <a:cs typeface="Arial"/>
              </a:rPr>
              <a:t>PROFESIONAL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00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</a:pPr>
            <a:r>
              <a:rPr sz="11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En</a:t>
            </a:r>
            <a:r>
              <a:rPr sz="1100" b="1" u="sng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1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el</a:t>
            </a:r>
            <a:r>
              <a:rPr sz="1100" b="1" u="sng" spc="-3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1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área</a:t>
            </a:r>
            <a:r>
              <a:rPr sz="1100" b="1" u="sng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1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docente</a:t>
            </a:r>
            <a:endParaRPr sz="1100">
              <a:latin typeface="Arial"/>
              <a:cs typeface="Arial"/>
            </a:endParaRPr>
          </a:p>
          <a:p>
            <a:pPr marL="100330" marR="6350" indent="-100330">
              <a:lnSpc>
                <a:spcPct val="105500"/>
              </a:lnSpc>
              <a:spcBef>
                <a:spcPts val="815"/>
              </a:spcBef>
              <a:buChar char="•"/>
              <a:tabLst>
                <a:tab pos="100330" algn="l"/>
              </a:tabLst>
            </a:pPr>
            <a:r>
              <a:rPr sz="1100" spc="-5" dirty="0">
                <a:latin typeface="Arial"/>
                <a:cs typeface="Arial"/>
              </a:rPr>
              <a:t>Profesor</a:t>
            </a:r>
            <a:r>
              <a:rPr sz="1100" spc="4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4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Posgrado,</a:t>
            </a:r>
            <a:r>
              <a:rPr sz="1100" spc="4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Licenciatura,</a:t>
            </a:r>
            <a:r>
              <a:rPr sz="1100" spc="4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Seminarios</a:t>
            </a:r>
            <a:r>
              <a:rPr sz="1100" spc="4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y</a:t>
            </a:r>
            <a:r>
              <a:rPr sz="1100" spc="4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Diplomados</a:t>
            </a:r>
            <a:r>
              <a:rPr sz="1100" spc="4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4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Titulación,</a:t>
            </a:r>
            <a:r>
              <a:rPr sz="1100" spc="4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Exámenes</a:t>
            </a:r>
            <a:r>
              <a:rPr sz="1100" spc="4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Profesionales</a:t>
            </a:r>
            <a:r>
              <a:rPr sz="1100" spc="4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y</a:t>
            </a:r>
            <a:r>
              <a:rPr sz="1100" spc="4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Diplomados</a:t>
            </a:r>
            <a:r>
              <a:rPr sz="1100" spc="4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4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Actualización</a:t>
            </a:r>
            <a:r>
              <a:rPr sz="1100" spc="4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en </a:t>
            </a:r>
            <a:r>
              <a:rPr sz="1100" spc="-29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la</a:t>
            </a:r>
            <a:r>
              <a:rPr sz="1100" spc="-5" dirty="0">
                <a:latin typeface="Arial"/>
                <a:cs typeface="Arial"/>
              </a:rPr>
              <a:t> Facultad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-5" dirty="0">
                <a:latin typeface="Arial"/>
                <a:cs typeface="Arial"/>
              </a:rPr>
              <a:t> Contaduría </a:t>
            </a:r>
            <a:r>
              <a:rPr sz="1100" dirty="0">
                <a:latin typeface="Arial"/>
                <a:cs typeface="Arial"/>
              </a:rPr>
              <a:t>y</a:t>
            </a:r>
            <a:r>
              <a:rPr sz="1100" spc="-6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Administración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-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la</a:t>
            </a:r>
            <a:r>
              <a:rPr sz="1100" spc="-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UNAM,</a:t>
            </a:r>
            <a:r>
              <a:rPr sz="1100" spc="-1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desde</a:t>
            </a:r>
            <a:r>
              <a:rPr sz="1100" spc="-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1995.</a:t>
            </a:r>
            <a:endParaRPr sz="1100">
              <a:latin typeface="Arial"/>
              <a:cs typeface="Arial"/>
            </a:endParaRPr>
          </a:p>
          <a:p>
            <a:pPr marL="99695" indent="-87630">
              <a:lnSpc>
                <a:spcPts val="1295"/>
              </a:lnSpc>
              <a:buChar char="•"/>
              <a:tabLst>
                <a:tab pos="100330" algn="l"/>
              </a:tabLst>
            </a:pPr>
            <a:r>
              <a:rPr sz="1100" spc="-5" dirty="0">
                <a:latin typeface="Arial"/>
                <a:cs typeface="Arial"/>
              </a:rPr>
              <a:t>Profesor </a:t>
            </a:r>
            <a:r>
              <a:rPr sz="1100" dirty="0">
                <a:latin typeface="Arial"/>
                <a:cs typeface="Arial"/>
              </a:rPr>
              <a:t>en Diplomados,</a:t>
            </a:r>
            <a:r>
              <a:rPr sz="1100" spc="-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Especialidades</a:t>
            </a:r>
            <a:r>
              <a:rPr sz="1100" spc="-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y </a:t>
            </a:r>
            <a:r>
              <a:rPr sz="1100" spc="-5" dirty="0">
                <a:latin typeface="Arial"/>
                <a:cs typeface="Arial"/>
              </a:rPr>
              <a:t>Maestrías </a:t>
            </a:r>
            <a:r>
              <a:rPr sz="1100" dirty="0">
                <a:latin typeface="Arial"/>
                <a:cs typeface="Arial"/>
              </a:rPr>
              <a:t>en</a:t>
            </a:r>
            <a:r>
              <a:rPr sz="1100" spc="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varias</a:t>
            </a:r>
            <a:r>
              <a:rPr sz="1100" spc="-5" dirty="0">
                <a:latin typeface="Arial"/>
                <a:cs typeface="Arial"/>
              </a:rPr>
              <a:t> instituciones</a:t>
            </a:r>
            <a:r>
              <a:rPr sz="110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educativas </a:t>
            </a:r>
            <a:r>
              <a:rPr sz="1100" dirty="0">
                <a:latin typeface="Arial"/>
                <a:cs typeface="Arial"/>
              </a:rPr>
              <a:t>la</a:t>
            </a:r>
            <a:r>
              <a:rPr sz="1100" spc="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República </a:t>
            </a:r>
            <a:r>
              <a:rPr sz="1100" spc="-5" dirty="0">
                <a:latin typeface="Arial"/>
                <a:cs typeface="Arial"/>
              </a:rPr>
              <a:t>como</a:t>
            </a:r>
            <a:r>
              <a:rPr sz="1100" spc="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son:</a:t>
            </a:r>
            <a:endParaRPr sz="1100">
              <a:latin typeface="Arial"/>
              <a:cs typeface="Arial"/>
            </a:endParaRPr>
          </a:p>
          <a:p>
            <a:pPr marL="850900" marR="3213100">
              <a:lnSpc>
                <a:spcPts val="1300"/>
              </a:lnSpc>
              <a:spcBef>
                <a:spcPts val="1045"/>
              </a:spcBef>
            </a:pPr>
            <a:r>
              <a:rPr sz="1100" spc="-5" dirty="0">
                <a:latin typeface="Arial"/>
                <a:cs typeface="Arial"/>
              </a:rPr>
              <a:t>Facultad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Contaduría </a:t>
            </a:r>
            <a:r>
              <a:rPr sz="1100" dirty="0">
                <a:latin typeface="Arial"/>
                <a:cs typeface="Arial"/>
              </a:rPr>
              <a:t>y </a:t>
            </a:r>
            <a:r>
              <a:rPr sz="1100" spc="-5" dirty="0">
                <a:latin typeface="Arial"/>
                <a:cs typeface="Arial"/>
              </a:rPr>
              <a:t>Administración </a:t>
            </a:r>
            <a:r>
              <a:rPr sz="1100" dirty="0">
                <a:latin typeface="Arial"/>
                <a:cs typeface="Arial"/>
              </a:rPr>
              <a:t>de la </a:t>
            </a:r>
            <a:r>
              <a:rPr sz="1100" spc="-5" dirty="0">
                <a:latin typeface="Arial"/>
                <a:cs typeface="Arial"/>
              </a:rPr>
              <a:t>UNAM., </a:t>
            </a:r>
            <a:r>
              <a:rPr sz="1100" dirty="0">
                <a:latin typeface="Arial"/>
                <a:cs typeface="Arial"/>
              </a:rPr>
              <a:t>en varios </a:t>
            </a:r>
            <a:r>
              <a:rPr sz="1100" spc="-5" dirty="0">
                <a:latin typeface="Arial"/>
                <a:cs typeface="Arial"/>
              </a:rPr>
              <a:t>estados. </a:t>
            </a:r>
            <a:r>
              <a:rPr sz="1100" spc="-29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Universidad</a:t>
            </a:r>
            <a:r>
              <a:rPr sz="1100" spc="-6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Autónoma </a:t>
            </a:r>
            <a:r>
              <a:rPr sz="1100" dirty="0">
                <a:latin typeface="Arial"/>
                <a:cs typeface="Arial"/>
              </a:rPr>
              <a:t>del </a:t>
            </a:r>
            <a:r>
              <a:rPr sz="1100" spc="-5" dirty="0">
                <a:latin typeface="Arial"/>
                <a:cs typeface="Arial"/>
              </a:rPr>
              <a:t>Estado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-5" dirty="0">
                <a:latin typeface="Arial"/>
                <a:cs typeface="Arial"/>
              </a:rPr>
              <a:t> Morelos.</a:t>
            </a:r>
            <a:endParaRPr sz="1100">
              <a:latin typeface="Arial"/>
              <a:cs typeface="Arial"/>
            </a:endParaRPr>
          </a:p>
          <a:p>
            <a:pPr marL="850900">
              <a:lnSpc>
                <a:spcPts val="1240"/>
              </a:lnSpc>
            </a:pPr>
            <a:r>
              <a:rPr sz="1100" dirty="0">
                <a:latin typeface="Arial"/>
                <a:cs typeface="Arial"/>
              </a:rPr>
              <a:t>Universidad</a:t>
            </a:r>
            <a:r>
              <a:rPr sz="1100" spc="-7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Autónoma</a:t>
            </a:r>
            <a:r>
              <a:rPr sz="1100" spc="-2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-30" dirty="0">
                <a:latin typeface="Arial"/>
                <a:cs typeface="Arial"/>
              </a:rPr>
              <a:t> </a:t>
            </a:r>
            <a:r>
              <a:rPr sz="1100" spc="-10" dirty="0">
                <a:latin typeface="Arial"/>
                <a:cs typeface="Arial"/>
              </a:rPr>
              <a:t>Yucatán.</a:t>
            </a:r>
            <a:endParaRPr sz="1100">
              <a:latin typeface="Arial"/>
              <a:cs typeface="Arial"/>
            </a:endParaRPr>
          </a:p>
          <a:p>
            <a:pPr marL="850900">
              <a:lnSpc>
                <a:spcPts val="1310"/>
              </a:lnSpc>
            </a:pPr>
            <a:r>
              <a:rPr sz="1100" spc="5" dirty="0">
                <a:latin typeface="Arial"/>
                <a:cs typeface="Arial"/>
              </a:rPr>
              <a:t>U</a:t>
            </a:r>
            <a:r>
              <a:rPr sz="1100" dirty="0">
                <a:latin typeface="Arial"/>
                <a:cs typeface="Arial"/>
              </a:rPr>
              <a:t>n</a:t>
            </a:r>
            <a:r>
              <a:rPr sz="1100" spc="5" dirty="0">
                <a:latin typeface="Arial"/>
                <a:cs typeface="Arial"/>
              </a:rPr>
              <a:t>i</a:t>
            </a:r>
            <a:r>
              <a:rPr sz="1100" dirty="0">
                <a:latin typeface="Arial"/>
                <a:cs typeface="Arial"/>
              </a:rPr>
              <a:t>ve</a:t>
            </a:r>
            <a:r>
              <a:rPr sz="1100" spc="-5" dirty="0">
                <a:latin typeface="Arial"/>
                <a:cs typeface="Arial"/>
              </a:rPr>
              <a:t>r</a:t>
            </a:r>
            <a:r>
              <a:rPr sz="1100" dirty="0">
                <a:latin typeface="Arial"/>
                <a:cs typeface="Arial"/>
              </a:rPr>
              <a:t>s</a:t>
            </a:r>
            <a:r>
              <a:rPr sz="1100" spc="5" dirty="0">
                <a:latin typeface="Arial"/>
                <a:cs typeface="Arial"/>
              </a:rPr>
              <a:t>i</a:t>
            </a:r>
            <a:r>
              <a:rPr sz="1100" dirty="0">
                <a:latin typeface="Arial"/>
                <a:cs typeface="Arial"/>
              </a:rPr>
              <a:t>dad</a:t>
            </a:r>
            <a:r>
              <a:rPr sz="1100" spc="-6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Anáhuac,</a:t>
            </a:r>
            <a:r>
              <a:rPr sz="1100" spc="-6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A</a:t>
            </a:r>
            <a:r>
              <a:rPr sz="1100" spc="-10" dirty="0">
                <a:latin typeface="Arial"/>
                <a:cs typeface="Arial"/>
              </a:rPr>
              <a:t>.</a:t>
            </a:r>
            <a:r>
              <a:rPr sz="1100" spc="5" dirty="0">
                <a:latin typeface="Arial"/>
                <a:cs typeface="Arial"/>
              </a:rPr>
              <a:t>C</a:t>
            </a:r>
            <a:r>
              <a:rPr sz="1100" dirty="0">
                <a:latin typeface="Arial"/>
                <a:cs typeface="Arial"/>
              </a:rPr>
              <a:t>.</a:t>
            </a:r>
            <a:endParaRPr sz="1100">
              <a:latin typeface="Arial"/>
              <a:cs typeface="Arial"/>
            </a:endParaRPr>
          </a:p>
          <a:p>
            <a:pPr marL="850900">
              <a:lnSpc>
                <a:spcPct val="100000"/>
              </a:lnSpc>
            </a:pPr>
            <a:r>
              <a:rPr sz="1100" dirty="0">
                <a:latin typeface="Arial"/>
                <a:cs typeface="Arial"/>
              </a:rPr>
              <a:t>Universidad</a:t>
            </a:r>
            <a:r>
              <a:rPr sz="1100" spc="-2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Mexicana</a:t>
            </a:r>
            <a:r>
              <a:rPr sz="1100" spc="-2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-1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Educación</a:t>
            </a:r>
            <a:r>
              <a:rPr sz="1100" spc="-2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a</a:t>
            </a:r>
            <a:r>
              <a:rPr sz="1100" spc="-1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Distancia,</a:t>
            </a:r>
            <a:r>
              <a:rPr sz="1100" spc="-7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A.C.</a:t>
            </a:r>
            <a:endParaRPr sz="1100">
              <a:latin typeface="Arial"/>
              <a:cs typeface="Arial"/>
            </a:endParaRPr>
          </a:p>
          <a:p>
            <a:pPr marL="850900">
              <a:lnSpc>
                <a:spcPts val="1310"/>
              </a:lnSpc>
              <a:spcBef>
                <a:spcPts val="75"/>
              </a:spcBef>
            </a:pPr>
            <a:r>
              <a:rPr sz="1100" dirty="0">
                <a:latin typeface="Arial"/>
                <a:cs typeface="Arial"/>
              </a:rPr>
              <a:t>Universidad</a:t>
            </a:r>
            <a:r>
              <a:rPr sz="1100" spc="-2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Internacional,</a:t>
            </a:r>
            <a:r>
              <a:rPr sz="1100" spc="-2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S.C.</a:t>
            </a:r>
            <a:endParaRPr sz="1100">
              <a:latin typeface="Arial"/>
              <a:cs typeface="Arial"/>
            </a:endParaRPr>
          </a:p>
          <a:p>
            <a:pPr marL="850900" marR="4095750">
              <a:lnSpc>
                <a:spcPts val="1300"/>
              </a:lnSpc>
              <a:spcBef>
                <a:spcPts val="45"/>
              </a:spcBef>
            </a:pPr>
            <a:r>
              <a:rPr sz="1100" spc="-5" dirty="0">
                <a:latin typeface="Arial"/>
                <a:cs typeface="Arial"/>
              </a:rPr>
              <a:t>Instituto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-5" dirty="0">
                <a:latin typeface="Arial"/>
                <a:cs typeface="Arial"/>
              </a:rPr>
              <a:t> Estudios Superiores </a:t>
            </a:r>
            <a:r>
              <a:rPr sz="1100" dirty="0">
                <a:latin typeface="Arial"/>
                <a:cs typeface="Arial"/>
              </a:rPr>
              <a:t>Juan</a:t>
            </a:r>
            <a:r>
              <a:rPr sz="1100" spc="-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Ruiz</a:t>
            </a:r>
            <a:r>
              <a:rPr sz="1100" spc="-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-5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Alarcón,</a:t>
            </a:r>
            <a:r>
              <a:rPr sz="1100" spc="-6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A.C. </a:t>
            </a:r>
            <a:r>
              <a:rPr sz="1100" spc="-29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Universidad</a:t>
            </a:r>
            <a:r>
              <a:rPr sz="1100" spc="-1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Cristóbal</a:t>
            </a:r>
            <a:r>
              <a:rPr sz="1100" dirty="0">
                <a:latin typeface="Arial"/>
                <a:cs typeface="Arial"/>
              </a:rPr>
              <a:t> Colón,</a:t>
            </a:r>
            <a:r>
              <a:rPr sz="1100" spc="-6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A.C.</a:t>
            </a:r>
            <a:endParaRPr sz="1100">
              <a:latin typeface="Arial"/>
              <a:cs typeface="Arial"/>
            </a:endParaRPr>
          </a:p>
          <a:p>
            <a:pPr marL="850900">
              <a:lnSpc>
                <a:spcPts val="1250"/>
              </a:lnSpc>
            </a:pPr>
            <a:r>
              <a:rPr sz="1100" spc="-5" dirty="0">
                <a:latin typeface="Arial"/>
                <a:cs typeface="Arial"/>
              </a:rPr>
              <a:t>Instituto</a:t>
            </a:r>
            <a:r>
              <a:rPr sz="1100" spc="-1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-1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Especialización</a:t>
            </a:r>
            <a:r>
              <a:rPr sz="1100" spc="-1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para</a:t>
            </a:r>
            <a:r>
              <a:rPr sz="1100" spc="-1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Ejecutivos,</a:t>
            </a:r>
            <a:r>
              <a:rPr sz="1100" spc="-7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A.C.</a:t>
            </a:r>
            <a:endParaRPr sz="1100">
              <a:latin typeface="Arial"/>
              <a:cs typeface="Arial"/>
            </a:endParaRPr>
          </a:p>
          <a:p>
            <a:pPr marL="100330" marR="5715" indent="-100330">
              <a:lnSpc>
                <a:spcPts val="1300"/>
              </a:lnSpc>
              <a:spcBef>
                <a:spcPts val="1045"/>
              </a:spcBef>
              <a:buChar char="•"/>
              <a:tabLst>
                <a:tab pos="100330" algn="l"/>
              </a:tabLst>
            </a:pPr>
            <a:r>
              <a:rPr sz="1100" spc="-5" dirty="0">
                <a:latin typeface="Arial"/>
                <a:cs typeface="Arial"/>
              </a:rPr>
              <a:t>Expositor</a:t>
            </a:r>
            <a:r>
              <a:rPr sz="1100" spc="4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del</a:t>
            </a:r>
            <a:r>
              <a:rPr sz="1100" spc="5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programa</a:t>
            </a:r>
            <a:r>
              <a:rPr sz="1100" spc="45" dirty="0">
                <a:latin typeface="Arial"/>
                <a:cs typeface="Arial"/>
              </a:rPr>
              <a:t> </a:t>
            </a:r>
            <a:r>
              <a:rPr sz="1100" spc="-15" dirty="0">
                <a:latin typeface="Arial"/>
                <a:cs typeface="Arial"/>
              </a:rPr>
              <a:t>Televisivo</a:t>
            </a:r>
            <a:r>
              <a:rPr sz="1100" spc="4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y</a:t>
            </a:r>
            <a:r>
              <a:rPr sz="1100" spc="5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Radio</a:t>
            </a:r>
            <a:r>
              <a:rPr sz="1100" spc="5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“Consultorio</a:t>
            </a:r>
            <a:r>
              <a:rPr sz="1100" spc="5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Fiscal”</a:t>
            </a:r>
            <a:r>
              <a:rPr sz="1100" spc="4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y</a:t>
            </a:r>
            <a:r>
              <a:rPr sz="1100" spc="5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Videoconferencias</a:t>
            </a:r>
            <a:r>
              <a:rPr sz="1100" spc="4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en</a:t>
            </a:r>
            <a:r>
              <a:rPr sz="1100" spc="5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la</a:t>
            </a:r>
            <a:r>
              <a:rPr sz="1100" spc="5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División</a:t>
            </a:r>
            <a:r>
              <a:rPr sz="1100" spc="4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5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Educación</a:t>
            </a:r>
            <a:r>
              <a:rPr sz="1100" spc="5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Continua</a:t>
            </a:r>
            <a:r>
              <a:rPr sz="1100" spc="5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5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la</a:t>
            </a:r>
            <a:r>
              <a:rPr sz="1100" spc="5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Facultad </a:t>
            </a:r>
            <a:r>
              <a:rPr sz="1100" spc="-29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-5" dirty="0">
                <a:latin typeface="Arial"/>
                <a:cs typeface="Arial"/>
              </a:rPr>
              <a:t> Contaduría </a:t>
            </a:r>
            <a:r>
              <a:rPr sz="1100" dirty="0">
                <a:latin typeface="Arial"/>
                <a:cs typeface="Arial"/>
              </a:rPr>
              <a:t>y</a:t>
            </a:r>
            <a:r>
              <a:rPr sz="1100" spc="-6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Administración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-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la</a:t>
            </a:r>
            <a:r>
              <a:rPr sz="1100" spc="-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UNAM.</a:t>
            </a:r>
            <a:endParaRPr sz="1100">
              <a:latin typeface="Arial"/>
              <a:cs typeface="Arial"/>
            </a:endParaRPr>
          </a:p>
          <a:p>
            <a:pPr marL="99695" indent="-87630">
              <a:lnSpc>
                <a:spcPts val="1275"/>
              </a:lnSpc>
              <a:buChar char="•"/>
              <a:tabLst>
                <a:tab pos="100330" algn="l"/>
              </a:tabLst>
            </a:pPr>
            <a:r>
              <a:rPr sz="1100" spc="-5" dirty="0">
                <a:latin typeface="Arial"/>
                <a:cs typeface="Arial"/>
              </a:rPr>
              <a:t>Conductor</a:t>
            </a:r>
            <a:r>
              <a:rPr sz="1100" dirty="0">
                <a:latin typeface="Arial"/>
                <a:cs typeface="Arial"/>
              </a:rPr>
              <a:t> del</a:t>
            </a:r>
            <a:r>
              <a:rPr sz="1100" spc="1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programa</a:t>
            </a:r>
            <a:r>
              <a:rPr sz="1100" spc="-10" dirty="0">
                <a:latin typeface="Arial"/>
                <a:cs typeface="Arial"/>
              </a:rPr>
              <a:t> </a:t>
            </a:r>
            <a:r>
              <a:rPr sz="1100" spc="-15" dirty="0">
                <a:latin typeface="Arial"/>
                <a:cs typeface="Arial"/>
              </a:rPr>
              <a:t>Televisivo</a:t>
            </a:r>
            <a:r>
              <a:rPr sz="1100" spc="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y</a:t>
            </a:r>
            <a:r>
              <a:rPr sz="1100" spc="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Radio</a:t>
            </a:r>
            <a:r>
              <a:rPr sz="1100" spc="5" dirty="0">
                <a:latin typeface="Arial"/>
                <a:cs typeface="Arial"/>
              </a:rPr>
              <a:t> </a:t>
            </a:r>
            <a:r>
              <a:rPr sz="1100" spc="-15" dirty="0">
                <a:latin typeface="Arial"/>
                <a:cs typeface="Arial"/>
              </a:rPr>
              <a:t>“CONSULTORIO</a:t>
            </a:r>
            <a:r>
              <a:rPr sz="110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FISCAL”</a:t>
            </a:r>
            <a:r>
              <a:rPr sz="1100" spc="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la</a:t>
            </a:r>
            <a:r>
              <a:rPr sz="1100" spc="1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Facultad</a:t>
            </a:r>
            <a:r>
              <a:rPr sz="1100" spc="1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Contaduría</a:t>
            </a:r>
            <a:r>
              <a:rPr sz="1100" spc="1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y</a:t>
            </a:r>
            <a:r>
              <a:rPr sz="1100" spc="-5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Administración</a:t>
            </a:r>
            <a:r>
              <a:rPr sz="1100" spc="1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1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la</a:t>
            </a:r>
            <a:r>
              <a:rPr sz="1100" spc="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UNAM.</a:t>
            </a:r>
            <a:endParaRPr sz="1100">
              <a:latin typeface="Arial"/>
              <a:cs typeface="Arial"/>
            </a:endParaRPr>
          </a:p>
          <a:p>
            <a:pPr marL="99695" indent="-87630">
              <a:lnSpc>
                <a:spcPts val="1310"/>
              </a:lnSpc>
              <a:spcBef>
                <a:spcPts val="70"/>
              </a:spcBef>
              <a:buChar char="•"/>
              <a:tabLst>
                <a:tab pos="100330" algn="l"/>
              </a:tabLst>
            </a:pPr>
            <a:r>
              <a:rPr sz="1100" spc="-5" dirty="0">
                <a:latin typeface="Arial"/>
                <a:cs typeface="Arial"/>
              </a:rPr>
              <a:t>Expositor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temas </a:t>
            </a:r>
            <a:r>
              <a:rPr sz="1100" dirty="0">
                <a:latin typeface="Arial"/>
                <a:cs typeface="Arial"/>
              </a:rPr>
              <a:t>fiscales</a:t>
            </a:r>
            <a:r>
              <a:rPr sz="1100" spc="-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en el</a:t>
            </a:r>
            <a:r>
              <a:rPr sz="1100" spc="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Instituto</a:t>
            </a:r>
            <a:r>
              <a:rPr sz="1100" dirty="0">
                <a:latin typeface="Arial"/>
                <a:cs typeface="Arial"/>
              </a:rPr>
              <a:t> de </a:t>
            </a:r>
            <a:r>
              <a:rPr sz="1100" spc="-5" dirty="0">
                <a:latin typeface="Arial"/>
                <a:cs typeface="Arial"/>
              </a:rPr>
              <a:t>Investigaciones Jurídicas </a:t>
            </a:r>
            <a:r>
              <a:rPr sz="1100" dirty="0">
                <a:latin typeface="Arial"/>
                <a:cs typeface="Arial"/>
              </a:rPr>
              <a:t>de la UNAM.</a:t>
            </a:r>
            <a:endParaRPr sz="1100">
              <a:latin typeface="Arial"/>
              <a:cs typeface="Arial"/>
            </a:endParaRPr>
          </a:p>
          <a:p>
            <a:pPr marL="100330" marR="5080" indent="-100330">
              <a:lnSpc>
                <a:spcPts val="1300"/>
              </a:lnSpc>
              <a:spcBef>
                <a:spcPts val="50"/>
              </a:spcBef>
              <a:buChar char="•"/>
              <a:tabLst>
                <a:tab pos="100330" algn="l"/>
              </a:tabLst>
            </a:pPr>
            <a:r>
              <a:rPr sz="1100" spc="-5" dirty="0">
                <a:latin typeface="Arial"/>
                <a:cs typeface="Arial"/>
              </a:rPr>
              <a:t>Conferencista</a:t>
            </a:r>
            <a:r>
              <a:rPr sz="1100" spc="15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14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temas</a:t>
            </a:r>
            <a:r>
              <a:rPr sz="1100" spc="15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fiscales</a:t>
            </a:r>
            <a:r>
              <a:rPr sz="1100" spc="14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en</a:t>
            </a:r>
            <a:r>
              <a:rPr sz="1100" spc="14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diversas</a:t>
            </a:r>
            <a:r>
              <a:rPr sz="1100" spc="14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Cámaras,</a:t>
            </a:r>
            <a:r>
              <a:rPr sz="1100" spc="14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Colegios</a:t>
            </a:r>
            <a:r>
              <a:rPr sz="1100" spc="14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14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Contadores,</a:t>
            </a:r>
            <a:r>
              <a:rPr sz="1100" spc="14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Agrupaciones</a:t>
            </a:r>
            <a:r>
              <a:rPr sz="1100" spc="14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Empresariales</a:t>
            </a:r>
            <a:r>
              <a:rPr sz="1100" spc="14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y</a:t>
            </a:r>
            <a:r>
              <a:rPr sz="1100" spc="14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Agrupaciones </a:t>
            </a:r>
            <a:r>
              <a:rPr sz="1100" spc="-29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Profesionales</a:t>
            </a:r>
            <a:r>
              <a:rPr sz="1100" spc="-1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del </a:t>
            </a:r>
            <a:r>
              <a:rPr sz="1100" spc="-5" dirty="0">
                <a:latin typeface="Arial"/>
                <a:cs typeface="Arial"/>
              </a:rPr>
              <a:t>país.</a:t>
            </a:r>
            <a:endParaRPr sz="1100">
              <a:latin typeface="Arial"/>
              <a:cs typeface="Arial"/>
            </a:endParaRPr>
          </a:p>
          <a:p>
            <a:pPr marL="99695" indent="-87630">
              <a:lnSpc>
                <a:spcPts val="1250"/>
              </a:lnSpc>
              <a:buChar char="•"/>
              <a:tabLst>
                <a:tab pos="100330" algn="l"/>
              </a:tabLst>
            </a:pPr>
            <a:r>
              <a:rPr sz="1100" dirty="0">
                <a:latin typeface="Arial"/>
                <a:cs typeface="Arial"/>
              </a:rPr>
              <a:t>Coordinador</a:t>
            </a:r>
            <a:r>
              <a:rPr sz="1100" spc="-1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fiscal </a:t>
            </a:r>
            <a:r>
              <a:rPr sz="1100" dirty="0">
                <a:latin typeface="Arial"/>
                <a:cs typeface="Arial"/>
              </a:rPr>
              <a:t>del </a:t>
            </a:r>
            <a:r>
              <a:rPr sz="1100" spc="-5" dirty="0">
                <a:latin typeface="Arial"/>
                <a:cs typeface="Arial"/>
              </a:rPr>
              <a:t>Instituto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-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Capacitación</a:t>
            </a:r>
            <a:r>
              <a:rPr sz="1100" spc="-1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y</a:t>
            </a:r>
            <a:r>
              <a:rPr sz="1100" spc="-1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Especialización,</a:t>
            </a:r>
            <a:r>
              <a:rPr sz="1100" spc="-1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S.C.</a:t>
            </a:r>
            <a:r>
              <a:rPr sz="1100" spc="-1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en</a:t>
            </a:r>
            <a:r>
              <a:rPr sz="1100" spc="-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Celaya,</a:t>
            </a:r>
            <a:r>
              <a:rPr sz="1100" spc="-1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Gto.</a:t>
            </a:r>
            <a:endParaRPr sz="1100">
              <a:latin typeface="Arial"/>
              <a:cs typeface="Arial"/>
            </a:endParaRPr>
          </a:p>
          <a:p>
            <a:pPr marL="99695" indent="-87630">
              <a:lnSpc>
                <a:spcPct val="100000"/>
              </a:lnSpc>
              <a:buChar char="•"/>
              <a:tabLst>
                <a:tab pos="100330" algn="l"/>
              </a:tabLst>
            </a:pPr>
            <a:r>
              <a:rPr sz="1100" dirty="0">
                <a:latin typeface="Arial"/>
                <a:cs typeface="Arial"/>
              </a:rPr>
              <a:t>Capacitador</a:t>
            </a:r>
            <a:r>
              <a:rPr sz="1100" spc="-3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-2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la</a:t>
            </a:r>
            <a:r>
              <a:rPr sz="1100" spc="-20" dirty="0">
                <a:latin typeface="Arial"/>
                <a:cs typeface="Arial"/>
              </a:rPr>
              <a:t> </a:t>
            </a:r>
            <a:r>
              <a:rPr sz="1100" spc="-25" dirty="0">
                <a:latin typeface="Arial"/>
                <a:cs typeface="Arial"/>
              </a:rPr>
              <a:t>SHCP-SAT.</a:t>
            </a:r>
            <a:endParaRPr sz="1100">
              <a:latin typeface="Arial"/>
              <a:cs typeface="Arial"/>
            </a:endParaRPr>
          </a:p>
          <a:p>
            <a:pPr marL="99695" indent="-87630">
              <a:lnSpc>
                <a:spcPts val="1310"/>
              </a:lnSpc>
              <a:spcBef>
                <a:spcPts val="70"/>
              </a:spcBef>
              <a:buChar char="•"/>
              <a:tabLst>
                <a:tab pos="100330" algn="l"/>
              </a:tabLst>
            </a:pPr>
            <a:r>
              <a:rPr sz="1100" spc="-5" dirty="0">
                <a:latin typeface="Arial"/>
                <a:cs typeface="Arial"/>
              </a:rPr>
              <a:t>Expositor</a:t>
            </a:r>
            <a:r>
              <a:rPr sz="1100" spc="-1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en</a:t>
            </a:r>
            <a:r>
              <a:rPr sz="1100" spc="-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la </a:t>
            </a:r>
            <a:r>
              <a:rPr sz="1100" spc="-5" dirty="0">
                <a:latin typeface="Arial"/>
                <a:cs typeface="Arial"/>
              </a:rPr>
              <a:t>implementación </a:t>
            </a:r>
            <a:r>
              <a:rPr sz="1100" dirty="0">
                <a:latin typeface="Arial"/>
                <a:cs typeface="Arial"/>
              </a:rPr>
              <a:t>del</a:t>
            </a:r>
            <a:r>
              <a:rPr sz="1100" spc="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Régimen</a:t>
            </a:r>
            <a:r>
              <a:rPr sz="1100" spc="-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Simplificado</a:t>
            </a:r>
            <a:r>
              <a:rPr sz="1100" spc="-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en</a:t>
            </a:r>
            <a:r>
              <a:rPr sz="1100" spc="-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la </a:t>
            </a:r>
            <a:r>
              <a:rPr sz="1100" spc="-5" dirty="0">
                <a:latin typeface="Arial"/>
                <a:cs typeface="Arial"/>
              </a:rPr>
              <a:t>D.E.I.,</a:t>
            </a:r>
            <a:r>
              <a:rPr sz="1100" spc="-25" dirty="0">
                <a:latin typeface="Arial"/>
                <a:cs typeface="Arial"/>
              </a:rPr>
              <a:t> </a:t>
            </a:r>
            <a:r>
              <a:rPr sz="1100" spc="-10" dirty="0">
                <a:latin typeface="Arial"/>
                <a:cs typeface="Arial"/>
              </a:rPr>
              <a:t>Tegucigalpa, </a:t>
            </a:r>
            <a:r>
              <a:rPr sz="1100" dirty="0">
                <a:latin typeface="Arial"/>
                <a:cs typeface="Arial"/>
              </a:rPr>
              <a:t>Honduras.</a:t>
            </a:r>
            <a:endParaRPr sz="1100">
              <a:latin typeface="Arial"/>
              <a:cs typeface="Arial"/>
            </a:endParaRPr>
          </a:p>
          <a:p>
            <a:pPr marL="99695" indent="-87630">
              <a:lnSpc>
                <a:spcPts val="1295"/>
              </a:lnSpc>
              <a:buChar char="•"/>
              <a:tabLst>
                <a:tab pos="100330" algn="l"/>
              </a:tabLst>
            </a:pPr>
            <a:r>
              <a:rPr sz="1100" spc="-5" dirty="0">
                <a:latin typeface="Arial"/>
                <a:cs typeface="Arial"/>
              </a:rPr>
              <a:t>Miembro</a:t>
            </a:r>
            <a:r>
              <a:rPr sz="1100" dirty="0">
                <a:latin typeface="Arial"/>
                <a:cs typeface="Arial"/>
              </a:rPr>
              <a:t> de</a:t>
            </a:r>
            <a:r>
              <a:rPr sz="1100" spc="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la</a:t>
            </a:r>
            <a:r>
              <a:rPr sz="1100" spc="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Comisión</a:t>
            </a:r>
            <a:r>
              <a:rPr sz="1100" spc="-5" dirty="0">
                <a:latin typeface="Arial"/>
                <a:cs typeface="Arial"/>
              </a:rPr>
              <a:t> Dictaminadora</a:t>
            </a:r>
            <a:r>
              <a:rPr sz="1100" spc="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-1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Técnicos</a:t>
            </a:r>
            <a:r>
              <a:rPr sz="1100" spc="-5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Académicos de</a:t>
            </a:r>
            <a:r>
              <a:rPr sz="1100" spc="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la </a:t>
            </a:r>
            <a:r>
              <a:rPr sz="1100" spc="-5" dirty="0">
                <a:latin typeface="Arial"/>
                <a:cs typeface="Arial"/>
              </a:rPr>
              <a:t>Facultad</a:t>
            </a:r>
            <a:r>
              <a:rPr sz="1100" spc="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Contaduría</a:t>
            </a:r>
            <a:r>
              <a:rPr sz="1100" spc="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y</a:t>
            </a:r>
            <a:r>
              <a:rPr sz="1100" spc="-5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Administración</a:t>
            </a:r>
            <a:r>
              <a:rPr sz="1100" spc="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del</a:t>
            </a:r>
            <a:r>
              <a:rPr sz="1100" spc="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UNAM.</a:t>
            </a:r>
            <a:endParaRPr sz="1100">
              <a:latin typeface="Arial"/>
              <a:cs typeface="Arial"/>
            </a:endParaRPr>
          </a:p>
          <a:p>
            <a:pPr marL="99695" indent="-87630">
              <a:lnSpc>
                <a:spcPts val="1310"/>
              </a:lnSpc>
              <a:buChar char="•"/>
              <a:tabLst>
                <a:tab pos="100330" algn="l"/>
              </a:tabLst>
            </a:pPr>
            <a:r>
              <a:rPr sz="1100" spc="-5" dirty="0">
                <a:latin typeface="Arial"/>
                <a:cs typeface="Arial"/>
              </a:rPr>
              <a:t>Miembro</a:t>
            </a:r>
            <a:r>
              <a:rPr sz="1100" dirty="0">
                <a:latin typeface="Arial"/>
                <a:cs typeface="Arial"/>
              </a:rPr>
              <a:t> del</a:t>
            </a:r>
            <a:r>
              <a:rPr sz="1100" spc="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Cuerpo</a:t>
            </a:r>
            <a:r>
              <a:rPr sz="1100" spc="-4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Arbitral</a:t>
            </a:r>
            <a:r>
              <a:rPr sz="1100" spc="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desde hace</a:t>
            </a:r>
            <a:r>
              <a:rPr sz="1100" spc="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7 años en el</a:t>
            </a:r>
            <a:r>
              <a:rPr sz="1100" spc="1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Congreso </a:t>
            </a:r>
            <a:r>
              <a:rPr sz="1100" spc="-5" dirty="0">
                <a:latin typeface="Arial"/>
                <a:cs typeface="Arial"/>
              </a:rPr>
              <a:t>Internacional</a:t>
            </a:r>
            <a:r>
              <a:rPr sz="1100" spc="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Contaduría,</a:t>
            </a:r>
            <a:r>
              <a:rPr sz="1100" spc="-5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Administración</a:t>
            </a:r>
            <a:r>
              <a:rPr sz="1100" dirty="0">
                <a:latin typeface="Arial"/>
                <a:cs typeface="Arial"/>
              </a:rPr>
              <a:t> e</a:t>
            </a:r>
            <a:r>
              <a:rPr sz="1100" spc="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Informática.</a:t>
            </a:r>
            <a:endParaRPr sz="1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13927" y="1091183"/>
            <a:ext cx="7473950" cy="26193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</a:pPr>
            <a:r>
              <a:rPr sz="1100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En</a:t>
            </a:r>
            <a:r>
              <a:rPr sz="1100" u="sng" spc="-2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el</a:t>
            </a:r>
            <a:r>
              <a:rPr sz="1100" u="sng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100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sector</a:t>
            </a:r>
            <a:r>
              <a:rPr sz="1100" u="sng" spc="-3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independiente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Arial"/>
              <a:cs typeface="Arial"/>
            </a:endParaRPr>
          </a:p>
          <a:p>
            <a:pPr marL="12700" marR="5080">
              <a:lnSpc>
                <a:spcPts val="1300"/>
              </a:lnSpc>
              <a:spcBef>
                <a:spcPts val="960"/>
              </a:spcBef>
            </a:pPr>
            <a:r>
              <a:rPr sz="1100" spc="-5" dirty="0">
                <a:latin typeface="Arial"/>
                <a:cs typeface="Arial"/>
              </a:rPr>
              <a:t>Activo</a:t>
            </a:r>
            <a:r>
              <a:rPr sz="1100" spc="21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desde</a:t>
            </a:r>
            <a:r>
              <a:rPr sz="1100" spc="21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1992,</a:t>
            </a:r>
            <a:r>
              <a:rPr sz="1100" spc="21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como</a:t>
            </a:r>
            <a:r>
              <a:rPr sz="1100" spc="21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Consultor</a:t>
            </a:r>
            <a:r>
              <a:rPr sz="1100" spc="21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y</a:t>
            </a:r>
            <a:r>
              <a:rPr sz="1100" spc="21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Asesor</a:t>
            </a:r>
            <a:r>
              <a:rPr sz="1100" spc="21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en</a:t>
            </a:r>
            <a:r>
              <a:rPr sz="1100" spc="21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las</a:t>
            </a:r>
            <a:r>
              <a:rPr sz="1100" spc="21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áreas</a:t>
            </a:r>
            <a:r>
              <a:rPr sz="1100" spc="22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21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Contabilidad,</a:t>
            </a:r>
            <a:r>
              <a:rPr sz="1100" spc="21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Impuestos,</a:t>
            </a:r>
            <a:r>
              <a:rPr sz="1100" spc="21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Estructuras</a:t>
            </a:r>
            <a:r>
              <a:rPr sz="1100" spc="21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Corporativas</a:t>
            </a:r>
            <a:r>
              <a:rPr sz="1100" spc="21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y </a:t>
            </a:r>
            <a:r>
              <a:rPr sz="1100" spc="-29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Protección</a:t>
            </a:r>
            <a:r>
              <a:rPr sz="1100" spc="-1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Patrimonial</a:t>
            </a:r>
            <a:r>
              <a:rPr sz="1100" dirty="0">
                <a:latin typeface="Arial"/>
                <a:cs typeface="Arial"/>
              </a:rPr>
              <a:t> en:</a:t>
            </a:r>
            <a:endParaRPr sz="1100">
              <a:latin typeface="Arial"/>
              <a:cs typeface="Arial"/>
            </a:endParaRPr>
          </a:p>
          <a:p>
            <a:pPr marL="99695" indent="-87630">
              <a:lnSpc>
                <a:spcPts val="1310"/>
              </a:lnSpc>
              <a:spcBef>
                <a:spcPts val="940"/>
              </a:spcBef>
              <a:buChar char="•"/>
              <a:tabLst>
                <a:tab pos="100330" algn="l"/>
              </a:tabLst>
            </a:pPr>
            <a:r>
              <a:rPr sz="1100" dirty="0">
                <a:latin typeface="Arial"/>
                <a:cs typeface="Arial"/>
              </a:rPr>
              <a:t>RAUL</a:t>
            </a:r>
            <a:r>
              <a:rPr sz="1100" spc="-95" dirty="0">
                <a:latin typeface="Arial"/>
                <a:cs typeface="Arial"/>
              </a:rPr>
              <a:t> </a:t>
            </a:r>
            <a:r>
              <a:rPr sz="1100" spc="-15" dirty="0">
                <a:latin typeface="Arial"/>
                <a:cs typeface="Arial"/>
              </a:rPr>
              <a:t>AMEZQUITA</a:t>
            </a:r>
            <a:r>
              <a:rPr sz="1100" spc="-8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Y</a:t>
            </a:r>
            <a:r>
              <a:rPr sz="1100" spc="-8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ASOCIADOS,</a:t>
            </a:r>
            <a:r>
              <a:rPr sz="1100" spc="-1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S.C.,</a:t>
            </a:r>
            <a:r>
              <a:rPr sz="1100" spc="-6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Asociado</a:t>
            </a:r>
            <a:r>
              <a:rPr sz="1100" spc="-1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Consultor</a:t>
            </a:r>
            <a:r>
              <a:rPr sz="1100" spc="-1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con</a:t>
            </a:r>
            <a:r>
              <a:rPr sz="1100" spc="-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la</a:t>
            </a:r>
            <a:r>
              <a:rPr sz="1100" spc="-5" dirty="0">
                <a:latin typeface="Arial"/>
                <a:cs typeface="Arial"/>
              </a:rPr>
              <a:t> firma.</a:t>
            </a:r>
            <a:endParaRPr sz="1100">
              <a:latin typeface="Arial"/>
              <a:cs typeface="Arial"/>
            </a:endParaRPr>
          </a:p>
          <a:p>
            <a:pPr marL="99695" indent="-87630">
              <a:lnSpc>
                <a:spcPts val="1310"/>
              </a:lnSpc>
              <a:buChar char="•"/>
              <a:tabLst>
                <a:tab pos="100330" algn="l"/>
              </a:tabLst>
            </a:pPr>
            <a:r>
              <a:rPr sz="1100" spc="-10" dirty="0">
                <a:latin typeface="Arial"/>
                <a:cs typeface="Arial"/>
              </a:rPr>
              <a:t>O</a:t>
            </a:r>
            <a:r>
              <a:rPr sz="1100" spc="5" dirty="0">
                <a:latin typeface="Arial"/>
                <a:cs typeface="Arial"/>
              </a:rPr>
              <a:t>R</a:t>
            </a:r>
            <a:r>
              <a:rPr sz="1100" spc="-10" dirty="0">
                <a:latin typeface="Arial"/>
                <a:cs typeface="Arial"/>
              </a:rPr>
              <a:t>O</a:t>
            </a:r>
            <a:r>
              <a:rPr sz="1100" dirty="0">
                <a:latin typeface="Arial"/>
                <a:cs typeface="Arial"/>
              </a:rPr>
              <a:t>Z</a:t>
            </a:r>
            <a:r>
              <a:rPr sz="1100" spc="5" dirty="0">
                <a:latin typeface="Arial"/>
                <a:cs typeface="Arial"/>
              </a:rPr>
              <a:t>C</a:t>
            </a:r>
            <a:r>
              <a:rPr sz="1100" dirty="0">
                <a:latin typeface="Arial"/>
                <a:cs typeface="Arial"/>
              </a:rPr>
              <a:t>O</a:t>
            </a:r>
            <a:r>
              <a:rPr sz="1100" spc="-1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FEL</a:t>
            </a:r>
            <a:r>
              <a:rPr sz="1100" spc="-10" dirty="0">
                <a:latin typeface="Arial"/>
                <a:cs typeface="Arial"/>
              </a:rPr>
              <a:t>G</a:t>
            </a:r>
            <a:r>
              <a:rPr sz="1100" spc="5" dirty="0">
                <a:latin typeface="Arial"/>
                <a:cs typeface="Arial"/>
              </a:rPr>
              <a:t>U</a:t>
            </a:r>
            <a:r>
              <a:rPr sz="1100" dirty="0">
                <a:latin typeface="Arial"/>
                <a:cs typeface="Arial"/>
              </a:rPr>
              <a:t>E</a:t>
            </a:r>
            <a:r>
              <a:rPr sz="1100" spc="5" dirty="0">
                <a:latin typeface="Arial"/>
                <a:cs typeface="Arial"/>
              </a:rPr>
              <a:t>R</a:t>
            </a:r>
            <a:r>
              <a:rPr sz="1100" dirty="0">
                <a:latin typeface="Arial"/>
                <a:cs typeface="Arial"/>
              </a:rPr>
              <a:t>ES</a:t>
            </a:r>
            <a:r>
              <a:rPr sz="1100" spc="-2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Y</a:t>
            </a:r>
            <a:r>
              <a:rPr sz="1100" spc="-8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AS</a:t>
            </a:r>
            <a:r>
              <a:rPr sz="1100" spc="-10" dirty="0">
                <a:latin typeface="Arial"/>
                <a:cs typeface="Arial"/>
              </a:rPr>
              <a:t>O</a:t>
            </a:r>
            <a:r>
              <a:rPr sz="1100" spc="5" dirty="0">
                <a:latin typeface="Arial"/>
                <a:cs typeface="Arial"/>
              </a:rPr>
              <a:t>C</a:t>
            </a:r>
            <a:r>
              <a:rPr sz="1100" spc="-10" dirty="0">
                <a:latin typeface="Arial"/>
                <a:cs typeface="Arial"/>
              </a:rPr>
              <a:t>I</a:t>
            </a:r>
            <a:r>
              <a:rPr sz="1100" dirty="0">
                <a:latin typeface="Arial"/>
                <a:cs typeface="Arial"/>
              </a:rPr>
              <a:t>A</a:t>
            </a:r>
            <a:r>
              <a:rPr sz="1100" spc="5" dirty="0">
                <a:latin typeface="Arial"/>
                <a:cs typeface="Arial"/>
              </a:rPr>
              <a:t>D</a:t>
            </a:r>
            <a:r>
              <a:rPr sz="1100" spc="-10" dirty="0">
                <a:latin typeface="Arial"/>
                <a:cs typeface="Arial"/>
              </a:rPr>
              <a:t>O</a:t>
            </a:r>
            <a:r>
              <a:rPr sz="1100" dirty="0">
                <a:latin typeface="Arial"/>
                <a:cs typeface="Arial"/>
              </a:rPr>
              <a:t>S,</a:t>
            </a:r>
            <a:r>
              <a:rPr sz="1100" spc="-1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S</a:t>
            </a:r>
            <a:r>
              <a:rPr sz="1100" spc="-10" dirty="0">
                <a:latin typeface="Arial"/>
                <a:cs typeface="Arial"/>
              </a:rPr>
              <a:t>.</a:t>
            </a:r>
            <a:r>
              <a:rPr sz="1100" spc="5" dirty="0">
                <a:latin typeface="Arial"/>
                <a:cs typeface="Arial"/>
              </a:rPr>
              <a:t>C</a:t>
            </a:r>
            <a:r>
              <a:rPr sz="1100" spc="-10" dirty="0">
                <a:latin typeface="Arial"/>
                <a:cs typeface="Arial"/>
              </a:rPr>
              <a:t>.</a:t>
            </a:r>
            <a:r>
              <a:rPr sz="1100" dirty="0">
                <a:latin typeface="Arial"/>
                <a:cs typeface="Arial"/>
              </a:rPr>
              <a:t>,</a:t>
            </a:r>
            <a:r>
              <a:rPr sz="1100" spc="-6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Asoc</a:t>
            </a:r>
            <a:r>
              <a:rPr sz="1100" spc="5" dirty="0">
                <a:latin typeface="Arial"/>
                <a:cs typeface="Arial"/>
              </a:rPr>
              <a:t>i</a:t>
            </a:r>
            <a:r>
              <a:rPr sz="1100" dirty="0">
                <a:latin typeface="Arial"/>
                <a:cs typeface="Arial"/>
              </a:rPr>
              <a:t>ado</a:t>
            </a:r>
            <a:r>
              <a:rPr sz="1100" spc="-10" dirty="0">
                <a:latin typeface="Arial"/>
                <a:cs typeface="Arial"/>
              </a:rPr>
              <a:t> </a:t>
            </a:r>
            <a:r>
              <a:rPr sz="1100" spc="5" dirty="0">
                <a:latin typeface="Arial"/>
                <a:cs typeface="Arial"/>
              </a:rPr>
              <a:t>C</a:t>
            </a:r>
            <a:r>
              <a:rPr sz="1100" dirty="0">
                <a:latin typeface="Arial"/>
                <a:cs typeface="Arial"/>
              </a:rPr>
              <a:t>onsu</a:t>
            </a:r>
            <a:r>
              <a:rPr sz="1100" spc="5" dirty="0">
                <a:latin typeface="Arial"/>
                <a:cs typeface="Arial"/>
              </a:rPr>
              <a:t>l</a:t>
            </a:r>
            <a:r>
              <a:rPr sz="1100" spc="-10" dirty="0">
                <a:latin typeface="Arial"/>
                <a:cs typeface="Arial"/>
              </a:rPr>
              <a:t>t</a:t>
            </a:r>
            <a:r>
              <a:rPr sz="1100" dirty="0">
                <a:latin typeface="Arial"/>
                <a:cs typeface="Arial"/>
              </a:rPr>
              <a:t>or</a:t>
            </a:r>
            <a:r>
              <a:rPr sz="1100" spc="-1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con</a:t>
            </a:r>
            <a:r>
              <a:rPr sz="1100" spc="-5" dirty="0">
                <a:latin typeface="Arial"/>
                <a:cs typeface="Arial"/>
              </a:rPr>
              <a:t> </a:t>
            </a:r>
            <a:r>
              <a:rPr sz="1100" spc="5" dirty="0">
                <a:latin typeface="Arial"/>
                <a:cs typeface="Arial"/>
              </a:rPr>
              <a:t>l</a:t>
            </a:r>
            <a:r>
              <a:rPr sz="1100" dirty="0">
                <a:latin typeface="Arial"/>
                <a:cs typeface="Arial"/>
              </a:rPr>
              <a:t>a</a:t>
            </a:r>
            <a:r>
              <a:rPr sz="1100" spc="-5" dirty="0">
                <a:latin typeface="Arial"/>
                <a:cs typeface="Arial"/>
              </a:rPr>
              <a:t> </a:t>
            </a:r>
            <a:r>
              <a:rPr sz="1100" spc="-10" dirty="0">
                <a:latin typeface="Arial"/>
                <a:cs typeface="Arial"/>
              </a:rPr>
              <a:t>f</a:t>
            </a:r>
            <a:r>
              <a:rPr sz="1100" spc="5" dirty="0">
                <a:latin typeface="Arial"/>
                <a:cs typeface="Arial"/>
              </a:rPr>
              <a:t>i</a:t>
            </a:r>
            <a:r>
              <a:rPr sz="1100" spc="-5" dirty="0">
                <a:latin typeface="Arial"/>
                <a:cs typeface="Arial"/>
              </a:rPr>
              <a:t>rma</a:t>
            </a:r>
            <a:r>
              <a:rPr sz="1100" dirty="0">
                <a:latin typeface="Arial"/>
                <a:cs typeface="Arial"/>
              </a:rPr>
              <a:t>.</a:t>
            </a:r>
            <a:endParaRPr sz="1100">
              <a:latin typeface="Arial"/>
              <a:cs typeface="Arial"/>
            </a:endParaRPr>
          </a:p>
          <a:p>
            <a:pPr marL="99695" indent="-87630">
              <a:lnSpc>
                <a:spcPts val="1310"/>
              </a:lnSpc>
              <a:spcBef>
                <a:spcPts val="95"/>
              </a:spcBef>
              <a:buChar char="•"/>
              <a:tabLst>
                <a:tab pos="100330" algn="l"/>
              </a:tabLst>
            </a:pPr>
            <a:r>
              <a:rPr sz="1100" dirty="0">
                <a:latin typeface="Arial"/>
                <a:cs typeface="Arial"/>
              </a:rPr>
              <a:t>DESARROLLO</a:t>
            </a:r>
            <a:r>
              <a:rPr sz="1100" spc="-5" dirty="0">
                <a:latin typeface="Arial"/>
                <a:cs typeface="Arial"/>
              </a:rPr>
              <a:t> FISCAL</a:t>
            </a:r>
            <a:r>
              <a:rPr sz="1100" spc="-4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EMPRESARIAL,</a:t>
            </a:r>
            <a:r>
              <a:rPr sz="1100" spc="-1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S.C.,</a:t>
            </a:r>
            <a:r>
              <a:rPr sz="1100" spc="-1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Socio</a:t>
            </a:r>
            <a:r>
              <a:rPr sz="1100" spc="-5" dirty="0">
                <a:latin typeface="Arial"/>
                <a:cs typeface="Arial"/>
              </a:rPr>
              <a:t> Director </a:t>
            </a:r>
            <a:r>
              <a:rPr sz="1100" dirty="0">
                <a:latin typeface="Arial"/>
                <a:cs typeface="Arial"/>
              </a:rPr>
              <a:t>de la </a:t>
            </a:r>
            <a:r>
              <a:rPr sz="1100" spc="-5" dirty="0">
                <a:latin typeface="Arial"/>
                <a:cs typeface="Arial"/>
              </a:rPr>
              <a:t>firma.</a:t>
            </a:r>
            <a:endParaRPr sz="1100">
              <a:latin typeface="Arial"/>
              <a:cs typeface="Arial"/>
            </a:endParaRPr>
          </a:p>
          <a:p>
            <a:pPr marL="99695" indent="-87630">
              <a:lnSpc>
                <a:spcPts val="1295"/>
              </a:lnSpc>
              <a:buChar char="•"/>
              <a:tabLst>
                <a:tab pos="100330" algn="l"/>
              </a:tabLst>
            </a:pPr>
            <a:r>
              <a:rPr sz="1100" spc="-5" dirty="0">
                <a:latin typeface="Arial"/>
                <a:cs typeface="Arial"/>
              </a:rPr>
              <a:t>Miembro</a:t>
            </a:r>
            <a:r>
              <a:rPr sz="1100" spc="-1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-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la</a:t>
            </a:r>
            <a:r>
              <a:rPr sz="1100" spc="-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Comisión</a:t>
            </a:r>
            <a:r>
              <a:rPr sz="1100" spc="-1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Fiscal</a:t>
            </a:r>
            <a:r>
              <a:rPr sz="1100" spc="-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-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la</a:t>
            </a:r>
            <a:r>
              <a:rPr sz="1100" spc="-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Zona</a:t>
            </a:r>
            <a:r>
              <a:rPr sz="1100" spc="-1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Centro </a:t>
            </a:r>
            <a:r>
              <a:rPr sz="1100" dirty="0">
                <a:latin typeface="Arial"/>
                <a:cs typeface="Arial"/>
              </a:rPr>
              <a:t>del </a:t>
            </a:r>
            <a:r>
              <a:rPr sz="1100" spc="-35" dirty="0">
                <a:latin typeface="Arial"/>
                <a:cs typeface="Arial"/>
              </a:rPr>
              <a:t>IMCP.</a:t>
            </a:r>
            <a:endParaRPr sz="1100">
              <a:latin typeface="Arial"/>
              <a:cs typeface="Arial"/>
            </a:endParaRPr>
          </a:p>
          <a:p>
            <a:pPr marL="93345" indent="-81280">
              <a:lnSpc>
                <a:spcPts val="1295"/>
              </a:lnSpc>
              <a:buChar char="•"/>
              <a:tabLst>
                <a:tab pos="93980" algn="l"/>
              </a:tabLst>
            </a:pPr>
            <a:r>
              <a:rPr sz="1100" dirty="0">
                <a:latin typeface="Arial"/>
                <a:cs typeface="Arial"/>
              </a:rPr>
              <a:t>Asesor</a:t>
            </a:r>
            <a:r>
              <a:rPr sz="1100" spc="-1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del</a:t>
            </a:r>
            <a:r>
              <a:rPr sz="1100" spc="-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Congreso</a:t>
            </a:r>
            <a:r>
              <a:rPr sz="1100" spc="-1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-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la</a:t>
            </a:r>
            <a:r>
              <a:rPr sz="1100" spc="-1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Unión</a:t>
            </a:r>
            <a:r>
              <a:rPr sz="1100" spc="-1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para </a:t>
            </a:r>
            <a:r>
              <a:rPr sz="1100" dirty="0">
                <a:latin typeface="Arial"/>
                <a:cs typeface="Arial"/>
              </a:rPr>
              <a:t>la</a:t>
            </a:r>
            <a:r>
              <a:rPr sz="1100" spc="-1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Reforma</a:t>
            </a:r>
            <a:r>
              <a:rPr sz="1100" spc="-1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Fiscal.</a:t>
            </a:r>
            <a:endParaRPr sz="1100">
              <a:latin typeface="Arial"/>
              <a:cs typeface="Arial"/>
            </a:endParaRPr>
          </a:p>
          <a:p>
            <a:pPr marL="93345" indent="-81280">
              <a:lnSpc>
                <a:spcPts val="1295"/>
              </a:lnSpc>
              <a:buChar char="•"/>
              <a:tabLst>
                <a:tab pos="93980" algn="l"/>
              </a:tabLst>
            </a:pPr>
            <a:r>
              <a:rPr sz="1100" dirty="0">
                <a:latin typeface="Arial"/>
                <a:cs typeface="Arial"/>
              </a:rPr>
              <a:t>Asesor</a:t>
            </a:r>
            <a:r>
              <a:rPr sz="1100" spc="-1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-1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la</a:t>
            </a:r>
            <a:r>
              <a:rPr sz="1100" spc="-1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Dirección</a:t>
            </a:r>
            <a:r>
              <a:rPr sz="1100" spc="-1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Jurídica</a:t>
            </a:r>
            <a:r>
              <a:rPr sz="1100" spc="-1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del</a:t>
            </a:r>
            <a:r>
              <a:rPr sz="1100" spc="-5" dirty="0">
                <a:latin typeface="Arial"/>
                <a:cs typeface="Arial"/>
              </a:rPr>
              <a:t> </a:t>
            </a:r>
            <a:r>
              <a:rPr sz="1100" spc="-25" dirty="0">
                <a:latin typeface="Arial"/>
                <a:cs typeface="Arial"/>
              </a:rPr>
              <a:t>INFONAVIT.</a:t>
            </a:r>
            <a:endParaRPr sz="1100">
              <a:latin typeface="Arial"/>
              <a:cs typeface="Arial"/>
            </a:endParaRPr>
          </a:p>
          <a:p>
            <a:pPr marL="93345" indent="-81280">
              <a:lnSpc>
                <a:spcPts val="1310"/>
              </a:lnSpc>
              <a:buChar char="•"/>
              <a:tabLst>
                <a:tab pos="93980" algn="l"/>
              </a:tabLst>
            </a:pPr>
            <a:r>
              <a:rPr sz="1100" dirty="0">
                <a:latin typeface="Arial"/>
                <a:cs typeface="Arial"/>
              </a:rPr>
              <a:t>Asesor</a:t>
            </a:r>
            <a:r>
              <a:rPr sz="1100" spc="-1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del </a:t>
            </a:r>
            <a:r>
              <a:rPr sz="1100" spc="-5" dirty="0">
                <a:latin typeface="Arial"/>
                <a:cs typeface="Arial"/>
              </a:rPr>
              <a:t>Corporativo </a:t>
            </a:r>
            <a:r>
              <a:rPr sz="1100" spc="-15" dirty="0">
                <a:latin typeface="Arial"/>
                <a:cs typeface="Arial"/>
              </a:rPr>
              <a:t>PARRES</a:t>
            </a:r>
            <a:r>
              <a:rPr sz="1100" spc="-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en</a:t>
            </a:r>
            <a:r>
              <a:rPr sz="1100" spc="-1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Colombia,</a:t>
            </a:r>
            <a:r>
              <a:rPr sz="1100" spc="-1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Ecuador</a:t>
            </a:r>
            <a:r>
              <a:rPr sz="1100" spc="-1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y</a:t>
            </a:r>
            <a:r>
              <a:rPr sz="1100" spc="-1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Perú.</a:t>
            </a:r>
            <a:endParaRPr sz="1100">
              <a:latin typeface="Arial"/>
              <a:cs typeface="Arial"/>
            </a:endParaRPr>
          </a:p>
          <a:p>
            <a:pPr marL="93345" indent="-81280">
              <a:lnSpc>
                <a:spcPts val="1310"/>
              </a:lnSpc>
              <a:spcBef>
                <a:spcPts val="95"/>
              </a:spcBef>
              <a:buChar char="•"/>
              <a:tabLst>
                <a:tab pos="93980" algn="l"/>
              </a:tabLst>
            </a:pPr>
            <a:r>
              <a:rPr sz="1100" dirty="0">
                <a:latin typeface="Arial"/>
                <a:cs typeface="Arial"/>
              </a:rPr>
              <a:t>Asesor</a:t>
            </a:r>
            <a:r>
              <a:rPr sz="1100" spc="-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del</a:t>
            </a:r>
            <a:r>
              <a:rPr sz="1100" spc="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Corporativo</a:t>
            </a:r>
            <a:r>
              <a:rPr sz="110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Concepto</a:t>
            </a:r>
            <a:r>
              <a:rPr sz="1100" dirty="0">
                <a:latin typeface="Arial"/>
                <a:cs typeface="Arial"/>
              </a:rPr>
              <a:t> Móvil</a:t>
            </a:r>
            <a:r>
              <a:rPr sz="1100" spc="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en </a:t>
            </a:r>
            <a:r>
              <a:rPr sz="1100" spc="-5" dirty="0">
                <a:latin typeface="Arial"/>
                <a:cs typeface="Arial"/>
              </a:rPr>
              <a:t>toda</a:t>
            </a:r>
            <a:r>
              <a:rPr sz="110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Latinoamérica.</a:t>
            </a:r>
            <a:endParaRPr sz="1100">
              <a:latin typeface="Arial"/>
              <a:cs typeface="Arial"/>
            </a:endParaRPr>
          </a:p>
          <a:p>
            <a:pPr marL="93345" indent="-81280">
              <a:lnSpc>
                <a:spcPts val="1295"/>
              </a:lnSpc>
              <a:buChar char="•"/>
              <a:tabLst>
                <a:tab pos="93980" algn="l"/>
              </a:tabLst>
            </a:pPr>
            <a:r>
              <a:rPr sz="1100" dirty="0">
                <a:latin typeface="Arial"/>
                <a:cs typeface="Arial"/>
              </a:rPr>
              <a:t>Asesor</a:t>
            </a:r>
            <a:r>
              <a:rPr sz="1100" spc="-1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del </a:t>
            </a:r>
            <a:r>
              <a:rPr sz="1100" spc="-5" dirty="0">
                <a:latin typeface="Arial"/>
                <a:cs typeface="Arial"/>
              </a:rPr>
              <a:t>Corporativo Hotelero</a:t>
            </a:r>
            <a:r>
              <a:rPr sz="1100" spc="-5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Aquaria,</a:t>
            </a:r>
            <a:r>
              <a:rPr sz="1100" spc="-1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en </a:t>
            </a:r>
            <a:r>
              <a:rPr sz="1100" spc="-5" dirty="0">
                <a:latin typeface="Arial"/>
                <a:cs typeface="Arial"/>
              </a:rPr>
              <a:t>Madrid </a:t>
            </a:r>
            <a:r>
              <a:rPr sz="1100" dirty="0">
                <a:latin typeface="Arial"/>
                <a:cs typeface="Arial"/>
              </a:rPr>
              <a:t>España.</a:t>
            </a:r>
            <a:endParaRPr sz="1100">
              <a:latin typeface="Arial"/>
              <a:cs typeface="Arial"/>
            </a:endParaRPr>
          </a:p>
          <a:p>
            <a:pPr marL="93345" indent="-81280">
              <a:lnSpc>
                <a:spcPts val="1310"/>
              </a:lnSpc>
              <a:buChar char="•"/>
              <a:tabLst>
                <a:tab pos="93980" algn="l"/>
              </a:tabLst>
            </a:pPr>
            <a:r>
              <a:rPr sz="1100" dirty="0">
                <a:latin typeface="Arial"/>
                <a:cs typeface="Arial"/>
              </a:rPr>
              <a:t>Asesor</a:t>
            </a:r>
            <a:r>
              <a:rPr sz="1100" spc="-1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del </a:t>
            </a:r>
            <a:r>
              <a:rPr sz="1100" spc="-5" dirty="0">
                <a:latin typeface="Arial"/>
                <a:cs typeface="Arial"/>
              </a:rPr>
              <a:t>corporativo Met</a:t>
            </a:r>
            <a:r>
              <a:rPr sz="1100" spc="-6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Atlántica</a:t>
            </a:r>
            <a:r>
              <a:rPr sz="1100" dirty="0">
                <a:latin typeface="Arial"/>
                <a:cs typeface="Arial"/>
              </a:rPr>
              <a:t> en</a:t>
            </a:r>
            <a:r>
              <a:rPr sz="1100" spc="-5" dirty="0">
                <a:latin typeface="Arial"/>
                <a:cs typeface="Arial"/>
              </a:rPr>
              <a:t> Europa </a:t>
            </a:r>
            <a:r>
              <a:rPr sz="1100" dirty="0">
                <a:latin typeface="Arial"/>
                <a:cs typeface="Arial"/>
              </a:rPr>
              <a:t>y</a:t>
            </a:r>
            <a:r>
              <a:rPr sz="1100" spc="-1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en México.</a:t>
            </a:r>
            <a:endParaRPr sz="1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799064" cy="6857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85043" y="2160404"/>
            <a:ext cx="10210165" cy="2319655"/>
          </a:xfrm>
          <a:prstGeom prst="rect">
            <a:avLst/>
          </a:prstGeom>
        </p:spPr>
        <p:txBody>
          <a:bodyPr vert="horz" wrap="square" lIns="0" tIns="75565" rIns="0" bIns="0" rtlCol="0">
            <a:spAutoFit/>
          </a:bodyPr>
          <a:lstStyle/>
          <a:p>
            <a:pPr marL="12700" marR="5080" algn="ctr">
              <a:lnSpc>
                <a:spcPct val="92100"/>
              </a:lnSpc>
              <a:spcBef>
                <a:spcPts val="595"/>
              </a:spcBef>
              <a:tabLst>
                <a:tab pos="9315450" algn="l"/>
              </a:tabLst>
            </a:pPr>
            <a:r>
              <a:rPr sz="5300" b="0" spc="50" dirty="0">
                <a:solidFill>
                  <a:srgbClr val="E84C22"/>
                </a:solidFill>
                <a:latin typeface="Calibri Light"/>
                <a:cs typeface="Calibri Light"/>
              </a:rPr>
              <a:t>APRENDE</a:t>
            </a:r>
            <a:r>
              <a:rPr sz="5300" b="0" spc="15" dirty="0">
                <a:solidFill>
                  <a:srgbClr val="E84C22"/>
                </a:solidFill>
                <a:latin typeface="Calibri Light"/>
                <a:cs typeface="Calibri Light"/>
              </a:rPr>
              <a:t> </a:t>
            </a:r>
            <a:r>
              <a:rPr sz="5300" b="0" spc="65" dirty="0">
                <a:solidFill>
                  <a:srgbClr val="E84C22"/>
                </a:solidFill>
                <a:latin typeface="Calibri Light"/>
                <a:cs typeface="Calibri Light"/>
              </a:rPr>
              <a:t>MUY</a:t>
            </a:r>
            <a:r>
              <a:rPr sz="5300" b="0" spc="25" dirty="0">
                <a:solidFill>
                  <a:srgbClr val="E84C22"/>
                </a:solidFill>
                <a:latin typeface="Calibri Light"/>
                <a:cs typeface="Calibri Light"/>
              </a:rPr>
              <a:t> </a:t>
            </a:r>
            <a:r>
              <a:rPr sz="5300" b="0" spc="45" dirty="0">
                <a:solidFill>
                  <a:srgbClr val="E84C22"/>
                </a:solidFill>
                <a:latin typeface="Calibri Light"/>
                <a:cs typeface="Calibri Light"/>
              </a:rPr>
              <a:t>BIEN</a:t>
            </a:r>
            <a:r>
              <a:rPr sz="5300" b="0" spc="25" dirty="0">
                <a:solidFill>
                  <a:srgbClr val="E84C22"/>
                </a:solidFill>
                <a:latin typeface="Calibri Light"/>
                <a:cs typeface="Calibri Light"/>
              </a:rPr>
              <a:t> </a:t>
            </a:r>
            <a:r>
              <a:rPr sz="5300" b="0" spc="50" dirty="0">
                <a:solidFill>
                  <a:srgbClr val="E84C22"/>
                </a:solidFill>
                <a:latin typeface="Calibri Light"/>
                <a:cs typeface="Calibri Light"/>
              </a:rPr>
              <a:t>LAS</a:t>
            </a:r>
            <a:r>
              <a:rPr sz="5300" b="0" spc="20" dirty="0">
                <a:solidFill>
                  <a:srgbClr val="E84C22"/>
                </a:solidFill>
                <a:latin typeface="Calibri Light"/>
                <a:cs typeface="Calibri Light"/>
              </a:rPr>
              <a:t> </a:t>
            </a:r>
            <a:r>
              <a:rPr sz="5300" b="0" spc="40" dirty="0">
                <a:solidFill>
                  <a:srgbClr val="E84C22"/>
                </a:solidFill>
                <a:latin typeface="Calibri Light"/>
                <a:cs typeface="Calibri Light"/>
              </a:rPr>
              <a:t>REGLAS</a:t>
            </a:r>
            <a:r>
              <a:rPr sz="5300" b="0" spc="25" dirty="0">
                <a:solidFill>
                  <a:srgbClr val="E84C22"/>
                </a:solidFill>
                <a:latin typeface="Calibri Light"/>
                <a:cs typeface="Calibri Light"/>
              </a:rPr>
              <a:t> </a:t>
            </a:r>
            <a:r>
              <a:rPr sz="5300" b="0" spc="45" dirty="0">
                <a:solidFill>
                  <a:srgbClr val="E84C22"/>
                </a:solidFill>
                <a:latin typeface="Calibri Light"/>
                <a:cs typeface="Calibri Light"/>
              </a:rPr>
              <a:t>DEL </a:t>
            </a:r>
            <a:r>
              <a:rPr sz="5300" b="0" spc="-1185" dirty="0">
                <a:solidFill>
                  <a:srgbClr val="E84C22"/>
                </a:solidFill>
                <a:latin typeface="Calibri Light"/>
                <a:cs typeface="Calibri Light"/>
              </a:rPr>
              <a:t> </a:t>
            </a:r>
            <a:r>
              <a:rPr sz="5300" b="0" spc="40" dirty="0">
                <a:solidFill>
                  <a:srgbClr val="E84C22"/>
                </a:solidFill>
                <a:latin typeface="Calibri Light"/>
                <a:cs typeface="Calibri Light"/>
              </a:rPr>
              <a:t>JUEGO</a:t>
            </a:r>
            <a:r>
              <a:rPr sz="5300" b="0" spc="35" dirty="0">
                <a:solidFill>
                  <a:srgbClr val="E84C22"/>
                </a:solidFill>
                <a:latin typeface="Calibri Light"/>
                <a:cs typeface="Calibri Light"/>
              </a:rPr>
              <a:t> </a:t>
            </a:r>
            <a:r>
              <a:rPr sz="5300" b="0" spc="45" dirty="0">
                <a:solidFill>
                  <a:srgbClr val="E84C22"/>
                </a:solidFill>
                <a:latin typeface="Calibri Light"/>
                <a:cs typeface="Calibri Light"/>
              </a:rPr>
              <a:t>Y</a:t>
            </a:r>
            <a:r>
              <a:rPr sz="5300" b="0" spc="40" dirty="0">
                <a:solidFill>
                  <a:srgbClr val="E84C22"/>
                </a:solidFill>
                <a:latin typeface="Calibri Light"/>
                <a:cs typeface="Calibri Light"/>
              </a:rPr>
              <a:t> </a:t>
            </a:r>
            <a:r>
              <a:rPr sz="5300" b="0" spc="35" dirty="0">
                <a:solidFill>
                  <a:srgbClr val="E84C22"/>
                </a:solidFill>
                <a:latin typeface="Calibri Light"/>
                <a:cs typeface="Calibri Light"/>
              </a:rPr>
              <a:t>DESPUES</a:t>
            </a:r>
            <a:r>
              <a:rPr sz="5300" b="0" spc="40" dirty="0">
                <a:solidFill>
                  <a:srgbClr val="E84C22"/>
                </a:solidFill>
                <a:latin typeface="Calibri Light"/>
                <a:cs typeface="Calibri Light"/>
              </a:rPr>
              <a:t> CON </a:t>
            </a:r>
            <a:r>
              <a:rPr sz="5300" b="0" spc="45" dirty="0">
                <a:solidFill>
                  <a:srgbClr val="E84C22"/>
                </a:solidFill>
                <a:latin typeface="Calibri Light"/>
                <a:cs typeface="Calibri Light"/>
              </a:rPr>
              <a:t>ANALISIS	Y </a:t>
            </a:r>
            <a:r>
              <a:rPr sz="5300" b="0" spc="50" dirty="0">
                <a:solidFill>
                  <a:srgbClr val="E84C22"/>
                </a:solidFill>
                <a:latin typeface="Calibri Light"/>
                <a:cs typeface="Calibri Light"/>
              </a:rPr>
              <a:t> </a:t>
            </a:r>
            <a:r>
              <a:rPr sz="5300" b="0" dirty="0">
                <a:solidFill>
                  <a:srgbClr val="E84C22"/>
                </a:solidFill>
                <a:latin typeface="Calibri Light"/>
                <a:cs typeface="Calibri Light"/>
              </a:rPr>
              <a:t>CREATIVIDAD</a:t>
            </a:r>
            <a:r>
              <a:rPr sz="5300" b="0" spc="20" dirty="0">
                <a:solidFill>
                  <a:srgbClr val="E84C22"/>
                </a:solidFill>
                <a:latin typeface="Calibri Light"/>
                <a:cs typeface="Calibri Light"/>
              </a:rPr>
              <a:t> </a:t>
            </a:r>
            <a:r>
              <a:rPr sz="5300" b="0" spc="40" dirty="0">
                <a:solidFill>
                  <a:srgbClr val="E84C22"/>
                </a:solidFill>
                <a:latin typeface="Calibri Light"/>
                <a:cs typeface="Calibri Light"/>
              </a:rPr>
              <a:t>JUEGA</a:t>
            </a:r>
            <a:r>
              <a:rPr sz="5300" b="0" spc="25" dirty="0">
                <a:solidFill>
                  <a:srgbClr val="E84C22"/>
                </a:solidFill>
                <a:latin typeface="Calibri Light"/>
                <a:cs typeface="Calibri Light"/>
              </a:rPr>
              <a:t> </a:t>
            </a:r>
            <a:r>
              <a:rPr sz="5300" b="0" spc="55" dirty="0">
                <a:solidFill>
                  <a:srgbClr val="E84C22"/>
                </a:solidFill>
                <a:latin typeface="Calibri Light"/>
                <a:cs typeface="Calibri Light"/>
              </a:rPr>
              <a:t>A</a:t>
            </a:r>
            <a:r>
              <a:rPr sz="5300" b="0" spc="30" dirty="0">
                <a:solidFill>
                  <a:srgbClr val="E84C22"/>
                </a:solidFill>
                <a:latin typeface="Calibri Light"/>
                <a:cs typeface="Calibri Light"/>
              </a:rPr>
              <a:t> </a:t>
            </a:r>
            <a:r>
              <a:rPr sz="5300" b="0" spc="55" dirty="0">
                <a:solidFill>
                  <a:srgbClr val="E84C22"/>
                </a:solidFill>
                <a:latin typeface="Calibri Light"/>
                <a:cs typeface="Calibri Light"/>
              </a:rPr>
              <a:t>GANAR.</a:t>
            </a:r>
            <a:endParaRPr sz="5300">
              <a:latin typeface="Calibri Light"/>
              <a:cs typeface="Calibri Ligh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3018" y="291083"/>
            <a:ext cx="452628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-5" dirty="0"/>
              <a:t>ANALIZAREMOS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916939" y="1600708"/>
            <a:ext cx="10356215" cy="3463925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527050" indent="-514350">
              <a:lnSpc>
                <a:spcPct val="100000"/>
              </a:lnSpc>
              <a:spcBef>
                <a:spcPts val="720"/>
              </a:spcBef>
              <a:buClr>
                <a:srgbClr val="E77737"/>
              </a:buClr>
              <a:buAutoNum type="arabicPeriod"/>
              <a:tabLst>
                <a:tab pos="526415" algn="l"/>
                <a:tab pos="527050" algn="l"/>
              </a:tabLst>
            </a:pPr>
            <a:r>
              <a:rPr sz="2800" dirty="0">
                <a:latin typeface="Arial"/>
                <a:cs typeface="Arial"/>
              </a:rPr>
              <a:t>Contexto</a:t>
            </a:r>
            <a:r>
              <a:rPr sz="2800" spc="-1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jurídico</a:t>
            </a:r>
            <a:r>
              <a:rPr sz="2800" spc="-1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de</a:t>
            </a:r>
            <a:r>
              <a:rPr sz="2800" spc="-1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las</a:t>
            </a:r>
            <a:r>
              <a:rPr sz="2800" spc="-1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cartas</a:t>
            </a:r>
            <a:r>
              <a:rPr sz="2800" spc="-1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invitación.</a:t>
            </a:r>
            <a:endParaRPr sz="2800">
              <a:latin typeface="Arial"/>
              <a:cs typeface="Arial"/>
            </a:endParaRPr>
          </a:p>
          <a:p>
            <a:pPr marL="527050" indent="-514350">
              <a:lnSpc>
                <a:spcPct val="100000"/>
              </a:lnSpc>
              <a:spcBef>
                <a:spcPts val="625"/>
              </a:spcBef>
              <a:buClr>
                <a:srgbClr val="E77737"/>
              </a:buClr>
              <a:buAutoNum type="arabicPeriod"/>
              <a:tabLst>
                <a:tab pos="526415" algn="l"/>
                <a:tab pos="527050" algn="l"/>
              </a:tabLst>
            </a:pPr>
            <a:r>
              <a:rPr sz="2800" spc="-5" dirty="0">
                <a:latin typeface="Arial"/>
                <a:cs typeface="Arial"/>
              </a:rPr>
              <a:t>¿Es</a:t>
            </a:r>
            <a:r>
              <a:rPr sz="2800" spc="-1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obligatorio atender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una carta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invitación?</a:t>
            </a:r>
            <a:endParaRPr sz="2800">
              <a:latin typeface="Arial"/>
              <a:cs typeface="Arial"/>
            </a:endParaRPr>
          </a:p>
          <a:p>
            <a:pPr marL="527050" indent="-514350">
              <a:lnSpc>
                <a:spcPct val="100000"/>
              </a:lnSpc>
              <a:spcBef>
                <a:spcPts val="650"/>
              </a:spcBef>
              <a:buClr>
                <a:srgbClr val="E77737"/>
              </a:buClr>
              <a:buAutoNum type="arabicPeriod"/>
              <a:tabLst>
                <a:tab pos="526415" algn="l"/>
                <a:tab pos="527050" algn="l"/>
              </a:tabLst>
            </a:pPr>
            <a:r>
              <a:rPr sz="2800" dirty="0">
                <a:latin typeface="Arial"/>
                <a:cs typeface="Arial"/>
              </a:rPr>
              <a:t>¿Cómo</a:t>
            </a:r>
            <a:r>
              <a:rPr sz="2800" spc="-1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atender</a:t>
            </a:r>
            <a:r>
              <a:rPr sz="2800" spc="-1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una</a:t>
            </a:r>
            <a:r>
              <a:rPr sz="2800" spc="-1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carta</a:t>
            </a:r>
            <a:r>
              <a:rPr sz="2800" spc="-1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invitación?</a:t>
            </a:r>
            <a:endParaRPr sz="2800">
              <a:latin typeface="Arial"/>
              <a:cs typeface="Arial"/>
            </a:endParaRPr>
          </a:p>
          <a:p>
            <a:pPr marL="527050" marR="5080" indent="-514350">
              <a:lnSpc>
                <a:spcPts val="3000"/>
              </a:lnSpc>
              <a:spcBef>
                <a:spcPts val="1145"/>
              </a:spcBef>
              <a:buClr>
                <a:srgbClr val="E77737"/>
              </a:buClr>
              <a:buAutoNum type="arabicPeriod"/>
              <a:tabLst>
                <a:tab pos="526415" algn="l"/>
                <a:tab pos="527050" algn="l"/>
                <a:tab pos="3105785" algn="l"/>
                <a:tab pos="3783965" algn="l"/>
                <a:tab pos="6126480" algn="l"/>
                <a:tab pos="6903084" algn="l"/>
                <a:tab pos="8154670" algn="l"/>
                <a:tab pos="8754110" algn="l"/>
                <a:tab pos="9551670" algn="l"/>
              </a:tabLst>
            </a:pPr>
            <a:r>
              <a:rPr sz="2800" spc="-5" dirty="0">
                <a:latin typeface="Arial"/>
                <a:cs typeface="Arial"/>
              </a:rPr>
              <a:t>A</a:t>
            </a:r>
            <a:r>
              <a:rPr sz="2800" spc="5" dirty="0">
                <a:latin typeface="Arial"/>
                <a:cs typeface="Arial"/>
              </a:rPr>
              <a:t>u</a:t>
            </a:r>
            <a:r>
              <a:rPr sz="2800" spc="-5" dirty="0">
                <a:latin typeface="Arial"/>
                <a:cs typeface="Arial"/>
              </a:rPr>
              <a:t>t</a:t>
            </a:r>
            <a:r>
              <a:rPr sz="2800" spc="5" dirty="0">
                <a:latin typeface="Arial"/>
                <a:cs typeface="Arial"/>
              </a:rPr>
              <a:t>o</a:t>
            </a:r>
            <a:r>
              <a:rPr sz="2800" dirty="0">
                <a:latin typeface="Arial"/>
                <a:cs typeface="Arial"/>
              </a:rPr>
              <a:t>c</a:t>
            </a:r>
            <a:r>
              <a:rPr sz="2800" spc="5" dirty="0">
                <a:latin typeface="Arial"/>
                <a:cs typeface="Arial"/>
              </a:rPr>
              <a:t>orre</a:t>
            </a:r>
            <a:r>
              <a:rPr sz="2800" dirty="0">
                <a:latin typeface="Arial"/>
                <a:cs typeface="Arial"/>
              </a:rPr>
              <a:t>cci</a:t>
            </a:r>
            <a:r>
              <a:rPr sz="2800" spc="5" dirty="0">
                <a:latin typeface="Arial"/>
                <a:cs typeface="Arial"/>
              </a:rPr>
              <a:t>ó</a:t>
            </a:r>
            <a:r>
              <a:rPr sz="2800" dirty="0">
                <a:latin typeface="Arial"/>
                <a:cs typeface="Arial"/>
              </a:rPr>
              <a:t>n	</a:t>
            </a:r>
            <a:r>
              <a:rPr sz="2800" spc="5" dirty="0">
                <a:latin typeface="Arial"/>
                <a:cs typeface="Arial"/>
              </a:rPr>
              <a:t>de</a:t>
            </a:r>
            <a:r>
              <a:rPr sz="2800" dirty="0">
                <a:latin typeface="Arial"/>
                <a:cs typeface="Arial"/>
              </a:rPr>
              <a:t>l	c</a:t>
            </a:r>
            <a:r>
              <a:rPr sz="2800" spc="5" dirty="0">
                <a:latin typeface="Arial"/>
                <a:cs typeface="Arial"/>
              </a:rPr>
              <a:t>on</a:t>
            </a:r>
            <a:r>
              <a:rPr sz="2800" spc="-5" dirty="0">
                <a:latin typeface="Arial"/>
                <a:cs typeface="Arial"/>
              </a:rPr>
              <a:t>t</a:t>
            </a:r>
            <a:r>
              <a:rPr sz="2800" spc="5" dirty="0">
                <a:latin typeface="Arial"/>
                <a:cs typeface="Arial"/>
              </a:rPr>
              <a:t>r</a:t>
            </a:r>
            <a:r>
              <a:rPr sz="2800" dirty="0">
                <a:latin typeface="Arial"/>
                <a:cs typeface="Arial"/>
              </a:rPr>
              <a:t>i</a:t>
            </a:r>
            <a:r>
              <a:rPr sz="2800" spc="5" dirty="0">
                <a:latin typeface="Arial"/>
                <a:cs typeface="Arial"/>
              </a:rPr>
              <a:t>bu</a:t>
            </a:r>
            <a:r>
              <a:rPr sz="2800" dirty="0">
                <a:latin typeface="Arial"/>
                <a:cs typeface="Arial"/>
              </a:rPr>
              <a:t>y</a:t>
            </a:r>
            <a:r>
              <a:rPr sz="2800" spc="5" dirty="0">
                <a:latin typeface="Arial"/>
                <a:cs typeface="Arial"/>
              </a:rPr>
              <a:t>en</a:t>
            </a:r>
            <a:r>
              <a:rPr sz="2800" spc="-5" dirty="0">
                <a:latin typeface="Arial"/>
                <a:cs typeface="Arial"/>
              </a:rPr>
              <a:t>t</a:t>
            </a:r>
            <a:r>
              <a:rPr sz="2800" dirty="0">
                <a:latin typeface="Arial"/>
                <a:cs typeface="Arial"/>
              </a:rPr>
              <a:t>e	c</a:t>
            </a:r>
            <a:r>
              <a:rPr sz="2800" spc="5" dirty="0">
                <a:latin typeface="Arial"/>
                <a:cs typeface="Arial"/>
              </a:rPr>
              <a:t>o</a:t>
            </a:r>
            <a:r>
              <a:rPr sz="2800" dirty="0">
                <a:latin typeface="Arial"/>
                <a:cs typeface="Arial"/>
              </a:rPr>
              <a:t>n	</a:t>
            </a:r>
            <a:r>
              <a:rPr sz="2800" spc="5" dirty="0">
                <a:latin typeface="Arial"/>
                <a:cs typeface="Arial"/>
              </a:rPr>
              <a:t>mo</a:t>
            </a:r>
            <a:r>
              <a:rPr sz="2800" spc="-5" dirty="0">
                <a:latin typeface="Arial"/>
                <a:cs typeface="Arial"/>
              </a:rPr>
              <a:t>t</a:t>
            </a:r>
            <a:r>
              <a:rPr sz="2800" dirty="0">
                <a:latin typeface="Arial"/>
                <a:cs typeface="Arial"/>
              </a:rPr>
              <a:t>ivo	</a:t>
            </a:r>
            <a:r>
              <a:rPr sz="2800" spc="5" dirty="0">
                <a:latin typeface="Arial"/>
                <a:cs typeface="Arial"/>
              </a:rPr>
              <a:t>d</a:t>
            </a:r>
            <a:r>
              <a:rPr sz="2800" dirty="0">
                <a:latin typeface="Arial"/>
                <a:cs typeface="Arial"/>
              </a:rPr>
              <a:t>e	</a:t>
            </a:r>
            <a:r>
              <a:rPr sz="2800" spc="5" dirty="0">
                <a:latin typeface="Arial"/>
                <a:cs typeface="Arial"/>
              </a:rPr>
              <a:t>un</a:t>
            </a:r>
            <a:r>
              <a:rPr sz="2800" dirty="0">
                <a:latin typeface="Arial"/>
                <a:cs typeface="Arial"/>
              </a:rPr>
              <a:t>a	c</a:t>
            </a:r>
            <a:r>
              <a:rPr sz="2800" spc="5" dirty="0">
                <a:latin typeface="Arial"/>
                <a:cs typeface="Arial"/>
              </a:rPr>
              <a:t>ar</a:t>
            </a:r>
            <a:r>
              <a:rPr sz="2800" spc="-5" dirty="0">
                <a:latin typeface="Arial"/>
                <a:cs typeface="Arial"/>
              </a:rPr>
              <a:t>t</a:t>
            </a:r>
            <a:r>
              <a:rPr sz="2800" dirty="0">
                <a:latin typeface="Arial"/>
                <a:cs typeface="Arial"/>
              </a:rPr>
              <a:t>a  invitación.</a:t>
            </a:r>
            <a:endParaRPr sz="2800">
              <a:latin typeface="Arial"/>
              <a:cs typeface="Arial"/>
            </a:endParaRPr>
          </a:p>
          <a:p>
            <a:pPr marL="527050" indent="-514350">
              <a:lnSpc>
                <a:spcPct val="100000"/>
              </a:lnSpc>
              <a:spcBef>
                <a:spcPts val="605"/>
              </a:spcBef>
              <a:buClr>
                <a:srgbClr val="E77737"/>
              </a:buClr>
              <a:buAutoNum type="arabicPeriod"/>
              <a:tabLst>
                <a:tab pos="526415" algn="l"/>
                <a:tab pos="527050" algn="l"/>
              </a:tabLst>
            </a:pPr>
            <a:r>
              <a:rPr sz="2800" dirty="0">
                <a:latin typeface="Arial"/>
                <a:cs typeface="Arial"/>
              </a:rPr>
              <a:t>Medios</a:t>
            </a:r>
            <a:r>
              <a:rPr sz="2800" spc="-1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de defensa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en contra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de las</a:t>
            </a:r>
            <a:r>
              <a:rPr sz="2800" spc="-1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cartas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invitación.</a:t>
            </a:r>
            <a:endParaRPr sz="2800">
              <a:latin typeface="Arial"/>
              <a:cs typeface="Arial"/>
            </a:endParaRPr>
          </a:p>
          <a:p>
            <a:pPr marL="527050" indent="-514350">
              <a:lnSpc>
                <a:spcPct val="100000"/>
              </a:lnSpc>
              <a:spcBef>
                <a:spcPts val="625"/>
              </a:spcBef>
              <a:buClr>
                <a:srgbClr val="E77737"/>
              </a:buClr>
              <a:buAutoNum type="arabicPeriod"/>
              <a:tabLst>
                <a:tab pos="526415" algn="l"/>
                <a:tab pos="527050" algn="l"/>
              </a:tabLst>
            </a:pPr>
            <a:r>
              <a:rPr sz="2800" dirty="0">
                <a:latin typeface="Arial"/>
                <a:cs typeface="Arial"/>
              </a:rPr>
              <a:t>Conclusiones</a:t>
            </a:r>
            <a:r>
              <a:rPr sz="2800" spc="-2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y</a:t>
            </a:r>
            <a:r>
              <a:rPr sz="2800" spc="-1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sugerencias.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10806" y="333756"/>
            <a:ext cx="437070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-5" dirty="0"/>
              <a:t>INTRODUCCION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915499" y="2283459"/>
            <a:ext cx="10359390" cy="1607820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12700" marR="5080" algn="just">
              <a:lnSpc>
                <a:spcPct val="90200"/>
              </a:lnSpc>
              <a:spcBef>
                <a:spcPts val="430"/>
              </a:spcBef>
            </a:pPr>
            <a:r>
              <a:rPr sz="2800" dirty="0">
                <a:latin typeface="Arial"/>
                <a:cs typeface="Arial"/>
              </a:rPr>
              <a:t>La presentación de este trabajo </a:t>
            </a:r>
            <a:r>
              <a:rPr sz="2800" spc="-5" dirty="0">
                <a:latin typeface="Arial"/>
                <a:cs typeface="Arial"/>
              </a:rPr>
              <a:t>tiene </a:t>
            </a:r>
            <a:r>
              <a:rPr sz="2800" dirty="0">
                <a:latin typeface="Arial"/>
                <a:cs typeface="Arial"/>
              </a:rPr>
              <a:t>como objetivo el analizar la </a:t>
            </a:r>
            <a:r>
              <a:rPr sz="2800" spc="-76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legalidad</a:t>
            </a:r>
            <a:r>
              <a:rPr sz="2800" spc="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de</a:t>
            </a:r>
            <a:r>
              <a:rPr sz="2800" spc="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las</a:t>
            </a:r>
            <a:r>
              <a:rPr sz="2800" spc="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cartas</a:t>
            </a:r>
            <a:r>
              <a:rPr sz="2800" spc="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invitación</a:t>
            </a:r>
            <a:r>
              <a:rPr sz="2800" spc="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que</a:t>
            </a:r>
            <a:r>
              <a:rPr sz="2800" spc="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emiten</a:t>
            </a:r>
            <a:r>
              <a:rPr sz="2800" spc="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las</a:t>
            </a:r>
            <a:r>
              <a:rPr sz="2800" spc="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autoridades </a:t>
            </a:r>
            <a:r>
              <a:rPr sz="2800" spc="-76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fiscales,</a:t>
            </a:r>
            <a:r>
              <a:rPr sz="2800" spc="42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así</a:t>
            </a:r>
            <a:r>
              <a:rPr sz="2800" spc="42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como</a:t>
            </a:r>
            <a:r>
              <a:rPr sz="2800" spc="43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también</a:t>
            </a:r>
            <a:r>
              <a:rPr sz="2800" spc="43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el</a:t>
            </a:r>
            <a:r>
              <a:rPr sz="2800" spc="43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análisis</a:t>
            </a:r>
            <a:r>
              <a:rPr sz="2800" spc="42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de</a:t>
            </a:r>
            <a:r>
              <a:rPr sz="2800" spc="434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darles</a:t>
            </a:r>
            <a:r>
              <a:rPr sz="2800" spc="42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cumplimento</a:t>
            </a:r>
            <a:r>
              <a:rPr sz="2800" spc="434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o </a:t>
            </a:r>
            <a:r>
              <a:rPr sz="2800" spc="-76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no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y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que medio de defensa es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posible </a:t>
            </a:r>
            <a:r>
              <a:rPr sz="2800" spc="-20" dirty="0">
                <a:latin typeface="Arial"/>
                <a:cs typeface="Arial"/>
              </a:rPr>
              <a:t>aplicar.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08200" y="401827"/>
            <a:ext cx="797750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Cartas</a:t>
            </a:r>
            <a:r>
              <a:rPr dirty="0"/>
              <a:t> </a:t>
            </a:r>
            <a:r>
              <a:rPr spc="-5" dirty="0"/>
              <a:t>invitación</a:t>
            </a:r>
            <a:r>
              <a:rPr spc="5" dirty="0"/>
              <a:t> </a:t>
            </a:r>
            <a:r>
              <a:rPr spc="-5" dirty="0"/>
              <a:t>¿Son</a:t>
            </a:r>
            <a:r>
              <a:rPr spc="5" dirty="0"/>
              <a:t> </a:t>
            </a:r>
            <a:r>
              <a:rPr spc="-5" dirty="0"/>
              <a:t>obligatorias?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5499" y="1243076"/>
            <a:ext cx="10359390" cy="4911725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2700" marR="5080">
              <a:lnSpc>
                <a:spcPct val="79200"/>
              </a:lnSpc>
              <a:spcBef>
                <a:spcPts val="700"/>
              </a:spcBef>
              <a:tabLst>
                <a:tab pos="811530" algn="l"/>
                <a:tab pos="2053589" algn="l"/>
                <a:tab pos="3176270" algn="l"/>
                <a:tab pos="3517900" algn="l"/>
                <a:tab pos="5099685" algn="l"/>
                <a:tab pos="5611495" algn="l"/>
                <a:tab pos="6969125" algn="l"/>
                <a:tab pos="7803515" algn="l"/>
                <a:tab pos="8246745" algn="l"/>
              </a:tabLst>
            </a:pPr>
            <a:r>
              <a:rPr sz="2400" spc="-5" dirty="0">
                <a:latin typeface="Arial"/>
                <a:cs typeface="Arial"/>
              </a:rPr>
              <a:t>E</a:t>
            </a:r>
            <a:r>
              <a:rPr sz="2400" dirty="0">
                <a:latin typeface="Arial"/>
                <a:cs typeface="Arial"/>
              </a:rPr>
              <a:t>s</a:t>
            </a:r>
            <a:r>
              <a:rPr sz="2400" spc="-5" dirty="0">
                <a:latin typeface="Arial"/>
                <a:cs typeface="Arial"/>
              </a:rPr>
              <a:t>t</a:t>
            </a:r>
            <a:r>
              <a:rPr sz="2400" dirty="0">
                <a:latin typeface="Arial"/>
                <a:cs typeface="Arial"/>
              </a:rPr>
              <a:t>a	revisión	in</a:t>
            </a:r>
            <a:r>
              <a:rPr sz="2400" spc="-5" dirty="0">
                <a:latin typeface="Arial"/>
                <a:cs typeface="Arial"/>
              </a:rPr>
              <a:t>t</a:t>
            </a:r>
            <a:r>
              <a:rPr sz="2400" dirty="0">
                <a:latin typeface="Arial"/>
                <a:cs typeface="Arial"/>
              </a:rPr>
              <a:t>erna	y	aclaración	es	</a:t>
            </a:r>
            <a:r>
              <a:rPr sz="2400" b="1" spc="-5" dirty="0">
                <a:latin typeface="Arial"/>
                <a:cs typeface="Arial"/>
              </a:rPr>
              <a:t>op</a:t>
            </a:r>
            <a:r>
              <a:rPr sz="2400" b="1" dirty="0">
                <a:latin typeface="Arial"/>
                <a:cs typeface="Arial"/>
              </a:rPr>
              <a:t>tat</a:t>
            </a:r>
            <a:r>
              <a:rPr sz="2400" b="1" spc="-5" dirty="0">
                <a:latin typeface="Arial"/>
                <a:cs typeface="Arial"/>
              </a:rPr>
              <a:t>i</a:t>
            </a:r>
            <a:r>
              <a:rPr sz="2400" b="1" dirty="0">
                <a:latin typeface="Arial"/>
                <a:cs typeface="Arial"/>
              </a:rPr>
              <a:t>va	</a:t>
            </a:r>
            <a:r>
              <a:rPr sz="2400" b="1" spc="-5" dirty="0">
                <a:latin typeface="Arial"/>
                <a:cs typeface="Arial"/>
              </a:rPr>
              <a:t>p</a:t>
            </a:r>
            <a:r>
              <a:rPr sz="2400" b="1" dirty="0">
                <a:latin typeface="Arial"/>
                <a:cs typeface="Arial"/>
              </a:rPr>
              <a:t>ara	el	c</a:t>
            </a:r>
            <a:r>
              <a:rPr sz="2400" b="1" spc="-5" dirty="0">
                <a:latin typeface="Arial"/>
                <a:cs typeface="Arial"/>
              </a:rPr>
              <a:t>on</a:t>
            </a:r>
            <a:r>
              <a:rPr sz="2400" b="1" dirty="0">
                <a:latin typeface="Arial"/>
                <a:cs typeface="Arial"/>
              </a:rPr>
              <a:t>tr</a:t>
            </a:r>
            <a:r>
              <a:rPr sz="2400" b="1" spc="-5" dirty="0">
                <a:latin typeface="Arial"/>
                <a:cs typeface="Arial"/>
              </a:rPr>
              <a:t>ibu</a:t>
            </a:r>
            <a:r>
              <a:rPr sz="2400" b="1" dirty="0">
                <a:latin typeface="Arial"/>
                <a:cs typeface="Arial"/>
              </a:rPr>
              <a:t>ye</a:t>
            </a:r>
            <a:r>
              <a:rPr sz="2400" b="1" spc="-5" dirty="0">
                <a:latin typeface="Arial"/>
                <a:cs typeface="Arial"/>
              </a:rPr>
              <a:t>n</a:t>
            </a:r>
            <a:r>
              <a:rPr sz="2400" b="1" dirty="0">
                <a:latin typeface="Arial"/>
                <a:cs typeface="Arial"/>
              </a:rPr>
              <a:t>t</a:t>
            </a:r>
            <a:r>
              <a:rPr sz="2400" b="1" spc="5" dirty="0">
                <a:latin typeface="Arial"/>
                <a:cs typeface="Arial"/>
              </a:rPr>
              <a:t>e</a:t>
            </a:r>
            <a:r>
              <a:rPr sz="2400" dirty="0">
                <a:latin typeface="Arial"/>
                <a:cs typeface="Arial"/>
              </a:rPr>
              <a:t>,  debido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que:</a:t>
            </a:r>
            <a:endParaRPr sz="24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430"/>
              </a:spcBef>
              <a:buClr>
                <a:srgbClr val="E77737"/>
              </a:buClr>
              <a:buChar char="•"/>
              <a:tabLst>
                <a:tab pos="241300" algn="l"/>
              </a:tabLst>
            </a:pPr>
            <a:r>
              <a:rPr sz="2400" dirty="0">
                <a:latin typeface="Arial"/>
                <a:cs typeface="Arial"/>
              </a:rPr>
              <a:t>No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corre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ningún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plazo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para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su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cumplimiento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spc="-175" dirty="0">
                <a:latin typeface="Arial"/>
                <a:cs typeface="Arial"/>
              </a:rPr>
              <a:t>y,</a:t>
            </a:r>
            <a:endParaRPr sz="24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409"/>
              </a:spcBef>
              <a:buClr>
                <a:srgbClr val="E77737"/>
              </a:buClr>
              <a:buChar char="•"/>
              <a:tabLst>
                <a:tab pos="241300" algn="l"/>
              </a:tabLst>
            </a:pPr>
            <a:r>
              <a:rPr sz="2400" dirty="0">
                <a:latin typeface="Arial"/>
                <a:cs typeface="Arial"/>
              </a:rPr>
              <a:t>No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puede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ser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sancionado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con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alguna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multa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por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incumplimiento.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E77737"/>
              </a:buClr>
              <a:buFont typeface="Arial"/>
              <a:buChar char="•"/>
            </a:pPr>
            <a:endParaRPr sz="3700">
              <a:latin typeface="Arial"/>
              <a:cs typeface="Arial"/>
            </a:endParaRPr>
          </a:p>
          <a:p>
            <a:pPr marL="12700" marR="5715">
              <a:lnSpc>
                <a:spcPts val="2300"/>
              </a:lnSpc>
              <a:spcBef>
                <a:spcPts val="5"/>
              </a:spcBef>
            </a:pPr>
            <a:r>
              <a:rPr sz="2400" dirty="0">
                <a:latin typeface="Arial"/>
                <a:cs typeface="Arial"/>
              </a:rPr>
              <a:t>No</a:t>
            </a:r>
            <a:r>
              <a:rPr sz="2400" spc="2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se</a:t>
            </a:r>
            <a:r>
              <a:rPr sz="2400" spc="2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prevé</a:t>
            </a:r>
            <a:r>
              <a:rPr sz="2400" spc="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como</a:t>
            </a:r>
            <a:r>
              <a:rPr sz="2400" spc="2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causal</a:t>
            </a:r>
            <a:r>
              <a:rPr sz="2400" spc="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para</a:t>
            </a:r>
            <a:r>
              <a:rPr sz="2400" spc="3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la</a:t>
            </a:r>
            <a:r>
              <a:rPr sz="2400" spc="3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imposición</a:t>
            </a:r>
            <a:r>
              <a:rPr sz="2400" spc="2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2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una</a:t>
            </a:r>
            <a:r>
              <a:rPr sz="2400" spc="3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multa</a:t>
            </a:r>
            <a:r>
              <a:rPr sz="2400" spc="2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el</a:t>
            </a:r>
            <a:r>
              <a:rPr sz="2400" spc="3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incumplimiento </a:t>
            </a:r>
            <a:r>
              <a:rPr sz="2400" spc="-6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una</a:t>
            </a:r>
            <a:r>
              <a:rPr sz="2400" spc="-5" dirty="0">
                <a:latin typeface="Arial"/>
                <a:cs typeface="Arial"/>
              </a:rPr>
              <a:t> carta invitación.</a:t>
            </a:r>
            <a:endParaRPr sz="24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455"/>
              </a:spcBef>
              <a:buClr>
                <a:srgbClr val="E77737"/>
              </a:buClr>
              <a:buChar char="•"/>
              <a:tabLst>
                <a:tab pos="241300" algn="l"/>
              </a:tabLst>
            </a:pPr>
            <a:r>
              <a:rPr sz="2400" dirty="0">
                <a:latin typeface="Arial"/>
                <a:cs typeface="Arial"/>
              </a:rPr>
              <a:t>No</a:t>
            </a:r>
            <a:r>
              <a:rPr sz="2400" spc="-2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hay</a:t>
            </a:r>
            <a:r>
              <a:rPr sz="2400" spc="-2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pena</a:t>
            </a:r>
            <a:r>
              <a:rPr sz="2400" spc="-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sin</a:t>
            </a:r>
            <a:r>
              <a:rPr sz="2400" spc="-25" dirty="0">
                <a:latin typeface="Arial"/>
                <a:cs typeface="Arial"/>
              </a:rPr>
              <a:t> </a:t>
            </a:r>
            <a:r>
              <a:rPr sz="2400" spc="-45" dirty="0">
                <a:latin typeface="Arial"/>
                <a:cs typeface="Arial"/>
              </a:rPr>
              <a:t>ley.</a:t>
            </a:r>
            <a:endParaRPr sz="24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405"/>
              </a:spcBef>
              <a:buClr>
                <a:srgbClr val="E77737"/>
              </a:buClr>
              <a:buChar char="•"/>
              <a:tabLst>
                <a:tab pos="241300" algn="l"/>
              </a:tabLst>
            </a:pPr>
            <a:r>
              <a:rPr sz="2400" spc="-5" dirty="0">
                <a:latin typeface="Arial"/>
                <a:cs typeface="Arial"/>
              </a:rPr>
              <a:t>Principio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-5" dirty="0">
                <a:latin typeface="Arial"/>
                <a:cs typeface="Arial"/>
              </a:rPr>
              <a:t> tipicidad </a:t>
            </a:r>
            <a:r>
              <a:rPr sz="2400" dirty="0">
                <a:latin typeface="Arial"/>
                <a:cs typeface="Arial"/>
              </a:rPr>
              <a:t>en materia</a:t>
            </a:r>
            <a:r>
              <a:rPr sz="2400" spc="-5" dirty="0">
                <a:latin typeface="Arial"/>
                <a:cs typeface="Arial"/>
              </a:rPr>
              <a:t> fiscal.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3700">
              <a:latin typeface="Arial"/>
              <a:cs typeface="Arial"/>
            </a:endParaRPr>
          </a:p>
          <a:p>
            <a:pPr marL="12700" marR="5080" algn="just">
              <a:lnSpc>
                <a:spcPct val="80000"/>
              </a:lnSpc>
              <a:spcBef>
                <a:spcPts val="5"/>
              </a:spcBef>
            </a:pPr>
            <a:r>
              <a:rPr sz="2400" dirty="0">
                <a:latin typeface="Arial"/>
                <a:cs typeface="Arial"/>
              </a:rPr>
              <a:t>Las consecuencias de su </a:t>
            </a:r>
            <a:r>
              <a:rPr sz="2400" spc="-5" dirty="0">
                <a:latin typeface="Arial"/>
                <a:cs typeface="Arial"/>
              </a:rPr>
              <a:t>desatención </a:t>
            </a:r>
            <a:r>
              <a:rPr sz="2400" dirty="0">
                <a:latin typeface="Arial"/>
                <a:cs typeface="Arial"/>
              </a:rPr>
              <a:t>como </a:t>
            </a:r>
            <a:r>
              <a:rPr sz="2400" spc="-5" dirty="0">
                <a:latin typeface="Arial"/>
                <a:cs typeface="Arial"/>
              </a:rPr>
              <a:t>multas, </a:t>
            </a:r>
            <a:r>
              <a:rPr sz="2400" dirty="0">
                <a:latin typeface="Arial"/>
                <a:cs typeface="Arial"/>
              </a:rPr>
              <a:t>inicio de </a:t>
            </a:r>
            <a:r>
              <a:rPr sz="2400" spc="-5" dirty="0">
                <a:latin typeface="Arial"/>
                <a:cs typeface="Arial"/>
              </a:rPr>
              <a:t>facultades </a:t>
            </a:r>
            <a:r>
              <a:rPr sz="2400" dirty="0">
                <a:latin typeface="Arial"/>
                <a:cs typeface="Arial"/>
              </a:rPr>
              <a:t>de 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comprobación, cancelación de </a:t>
            </a:r>
            <a:r>
              <a:rPr sz="2400" spc="-5" dirty="0">
                <a:latin typeface="Arial"/>
                <a:cs typeface="Arial"/>
              </a:rPr>
              <a:t>CSD, etcétera </a:t>
            </a:r>
            <a:r>
              <a:rPr sz="2400" dirty="0">
                <a:latin typeface="Arial"/>
                <a:cs typeface="Arial"/>
              </a:rPr>
              <a:t>derivan del </a:t>
            </a:r>
            <a:r>
              <a:rPr sz="2400" spc="-5" dirty="0">
                <a:latin typeface="Arial"/>
                <a:cs typeface="Arial"/>
              </a:rPr>
              <a:t>incumplimiento </a:t>
            </a:r>
            <a:r>
              <a:rPr sz="2400" dirty="0">
                <a:latin typeface="Arial"/>
                <a:cs typeface="Arial"/>
              </a:rPr>
              <a:t>a 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las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obligaciones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formales</a:t>
            </a:r>
            <a:r>
              <a:rPr sz="2400" dirty="0">
                <a:latin typeface="Arial"/>
                <a:cs typeface="Arial"/>
              </a:rPr>
              <a:t> o</a:t>
            </a:r>
            <a:r>
              <a:rPr sz="2400" spc="-5" dirty="0">
                <a:latin typeface="Arial"/>
                <a:cs typeface="Arial"/>
              </a:rPr>
              <a:t> materiales,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y no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 la</a:t>
            </a:r>
            <a:r>
              <a:rPr sz="2400" spc="-5" dirty="0">
                <a:latin typeface="Arial"/>
                <a:cs typeface="Arial"/>
              </a:rPr>
              <a:t> carta invitación.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08200" y="401827"/>
            <a:ext cx="797750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Cartas</a:t>
            </a:r>
            <a:r>
              <a:rPr dirty="0"/>
              <a:t> </a:t>
            </a:r>
            <a:r>
              <a:rPr spc="-5" dirty="0"/>
              <a:t>invitación</a:t>
            </a:r>
            <a:r>
              <a:rPr spc="5" dirty="0"/>
              <a:t> </a:t>
            </a:r>
            <a:r>
              <a:rPr spc="-5" dirty="0"/>
              <a:t>¿Son</a:t>
            </a:r>
            <a:r>
              <a:rPr spc="5" dirty="0"/>
              <a:t> </a:t>
            </a:r>
            <a:r>
              <a:rPr spc="-5" dirty="0"/>
              <a:t>obligatorias?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5499" y="1229868"/>
            <a:ext cx="10358755" cy="4919980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241300" marR="5080" indent="-228600" algn="just">
              <a:lnSpc>
                <a:spcPct val="80000"/>
              </a:lnSpc>
              <a:spcBef>
                <a:spcPts val="720"/>
              </a:spcBef>
              <a:buClr>
                <a:srgbClr val="E77737"/>
              </a:buClr>
              <a:buChar char="•"/>
              <a:tabLst>
                <a:tab pos="241300" algn="l"/>
              </a:tabLst>
            </a:pPr>
            <a:r>
              <a:rPr sz="2600" dirty="0">
                <a:latin typeface="Arial"/>
                <a:cs typeface="Arial"/>
              </a:rPr>
              <a:t>Si </a:t>
            </a:r>
            <a:r>
              <a:rPr sz="2600" spc="-5" dirty="0">
                <a:latin typeface="Arial"/>
                <a:cs typeface="Arial"/>
              </a:rPr>
              <a:t>bien </a:t>
            </a:r>
            <a:r>
              <a:rPr sz="2600" dirty="0">
                <a:latin typeface="Arial"/>
                <a:cs typeface="Arial"/>
              </a:rPr>
              <a:t>no es un </a:t>
            </a:r>
            <a:r>
              <a:rPr sz="2600" spc="-5" dirty="0">
                <a:latin typeface="Arial"/>
                <a:cs typeface="Arial"/>
              </a:rPr>
              <a:t>requerimiento formal, atenderla </a:t>
            </a:r>
            <a:r>
              <a:rPr sz="2600" b="1" spc="-5" dirty="0">
                <a:latin typeface="Arial"/>
                <a:cs typeface="Arial"/>
              </a:rPr>
              <a:t>puede prevenir </a:t>
            </a:r>
            <a:r>
              <a:rPr sz="2600" b="1" dirty="0">
                <a:latin typeface="Arial"/>
                <a:cs typeface="Arial"/>
              </a:rPr>
              <a:t> </a:t>
            </a:r>
            <a:r>
              <a:rPr sz="2600" b="1" spc="-5" dirty="0">
                <a:latin typeface="Arial"/>
                <a:cs typeface="Arial"/>
              </a:rPr>
              <a:t>actos</a:t>
            </a:r>
            <a:r>
              <a:rPr sz="2600" b="1" spc="5" dirty="0">
                <a:latin typeface="Arial"/>
                <a:cs typeface="Arial"/>
              </a:rPr>
              <a:t> </a:t>
            </a:r>
            <a:r>
              <a:rPr sz="2600" b="1" spc="-5" dirty="0">
                <a:latin typeface="Arial"/>
                <a:cs typeface="Arial"/>
              </a:rPr>
              <a:t>de</a:t>
            </a:r>
            <a:r>
              <a:rPr sz="2600" b="1" spc="5" dirty="0">
                <a:latin typeface="Arial"/>
                <a:cs typeface="Arial"/>
              </a:rPr>
              <a:t> </a:t>
            </a:r>
            <a:r>
              <a:rPr sz="2600" b="1" spc="-5" dirty="0">
                <a:latin typeface="Arial"/>
                <a:cs typeface="Arial"/>
              </a:rPr>
              <a:t>fiscalización</a:t>
            </a:r>
            <a:r>
              <a:rPr sz="2600" b="1" dirty="0">
                <a:latin typeface="Arial"/>
                <a:cs typeface="Arial"/>
              </a:rPr>
              <a:t> </a:t>
            </a:r>
            <a:r>
              <a:rPr sz="2600" spc="-5" dirty="0">
                <a:latin typeface="Arial"/>
                <a:cs typeface="Arial"/>
              </a:rPr>
              <a:t>más</a:t>
            </a:r>
            <a:r>
              <a:rPr sz="2600" dirty="0">
                <a:latin typeface="Arial"/>
                <a:cs typeface="Arial"/>
              </a:rPr>
              <a:t> </a:t>
            </a:r>
            <a:r>
              <a:rPr sz="2600" spc="-5" dirty="0">
                <a:latin typeface="Arial"/>
                <a:cs typeface="Arial"/>
              </a:rPr>
              <a:t>agresivas.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E77737"/>
              </a:buClr>
              <a:buFont typeface="Arial"/>
              <a:buChar char="•"/>
            </a:pPr>
            <a:endParaRPr sz="3900">
              <a:latin typeface="Arial"/>
              <a:cs typeface="Arial"/>
            </a:endParaRPr>
          </a:p>
          <a:p>
            <a:pPr marL="241300" marR="5080" indent="-228600" algn="just">
              <a:lnSpc>
                <a:spcPct val="80000"/>
              </a:lnSpc>
              <a:buClr>
                <a:srgbClr val="E77737"/>
              </a:buClr>
              <a:buChar char="•"/>
              <a:tabLst>
                <a:tab pos="241300" algn="l"/>
              </a:tabLst>
            </a:pPr>
            <a:r>
              <a:rPr sz="2600" spc="-5" dirty="0">
                <a:latin typeface="Arial"/>
                <a:cs typeface="Arial"/>
              </a:rPr>
              <a:t>Constituyen </a:t>
            </a:r>
            <a:r>
              <a:rPr sz="2600" dirty="0">
                <a:latin typeface="Arial"/>
                <a:cs typeface="Arial"/>
              </a:rPr>
              <a:t>una </a:t>
            </a:r>
            <a:r>
              <a:rPr sz="2600" b="1" spc="-5" dirty="0">
                <a:latin typeface="Arial"/>
                <a:cs typeface="Arial"/>
              </a:rPr>
              <a:t>oportunidad de autocorregirse</a:t>
            </a:r>
            <a:r>
              <a:rPr sz="2600" spc="-5" dirty="0">
                <a:latin typeface="Arial"/>
                <a:cs typeface="Arial"/>
              </a:rPr>
              <a:t>, evitar multas </a:t>
            </a:r>
            <a:r>
              <a:rPr sz="2600" dirty="0">
                <a:latin typeface="Arial"/>
                <a:cs typeface="Arial"/>
              </a:rPr>
              <a:t>o </a:t>
            </a:r>
            <a:r>
              <a:rPr sz="2600" spc="5" dirty="0">
                <a:latin typeface="Arial"/>
                <a:cs typeface="Arial"/>
              </a:rPr>
              <a:t> </a:t>
            </a:r>
            <a:r>
              <a:rPr sz="2600" spc="-5" dirty="0">
                <a:latin typeface="Arial"/>
                <a:cs typeface="Arial"/>
              </a:rPr>
              <a:t>sanción </a:t>
            </a:r>
            <a:r>
              <a:rPr sz="2600" dirty="0">
                <a:latin typeface="Arial"/>
                <a:cs typeface="Arial"/>
              </a:rPr>
              <a:t>que </a:t>
            </a:r>
            <a:r>
              <a:rPr sz="2600" spc="-5" dirty="0">
                <a:latin typeface="Arial"/>
                <a:cs typeface="Arial"/>
              </a:rPr>
              <a:t>la autoridad </a:t>
            </a:r>
            <a:r>
              <a:rPr sz="2600" dirty="0">
                <a:latin typeface="Arial"/>
                <a:cs typeface="Arial"/>
              </a:rPr>
              <a:t>en el </a:t>
            </a:r>
            <a:r>
              <a:rPr sz="2600" spc="-5" dirty="0">
                <a:latin typeface="Arial"/>
                <a:cs typeface="Arial"/>
              </a:rPr>
              <a:t>ámbito </a:t>
            </a:r>
            <a:r>
              <a:rPr sz="2600" dirty="0">
                <a:latin typeface="Arial"/>
                <a:cs typeface="Arial"/>
              </a:rPr>
              <a:t>de sus </a:t>
            </a:r>
            <a:r>
              <a:rPr sz="2600" spc="-5" dirty="0">
                <a:latin typeface="Arial"/>
                <a:cs typeface="Arial"/>
              </a:rPr>
              <a:t>obligaciones </a:t>
            </a:r>
            <a:r>
              <a:rPr sz="2600" dirty="0">
                <a:latin typeface="Arial"/>
                <a:cs typeface="Arial"/>
              </a:rPr>
              <a:t>pueda </a:t>
            </a:r>
            <a:r>
              <a:rPr sz="2600" spc="5" dirty="0">
                <a:latin typeface="Arial"/>
                <a:cs typeface="Arial"/>
              </a:rPr>
              <a:t> </a:t>
            </a:r>
            <a:r>
              <a:rPr sz="2600" spc="-5" dirty="0">
                <a:latin typeface="Arial"/>
                <a:cs typeface="Arial"/>
              </a:rPr>
              <a:t>imponerle</a:t>
            </a:r>
            <a:r>
              <a:rPr sz="2600" dirty="0">
                <a:latin typeface="Arial"/>
                <a:cs typeface="Arial"/>
              </a:rPr>
              <a:t> al </a:t>
            </a:r>
            <a:r>
              <a:rPr sz="2600" spc="-5" dirty="0">
                <a:latin typeface="Arial"/>
                <a:cs typeface="Arial"/>
              </a:rPr>
              <a:t>contribuyente.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E77737"/>
              </a:buClr>
              <a:buFont typeface="Arial"/>
              <a:buChar char="•"/>
            </a:pPr>
            <a:endParaRPr sz="3900">
              <a:latin typeface="Arial"/>
              <a:cs typeface="Arial"/>
            </a:endParaRPr>
          </a:p>
          <a:p>
            <a:pPr marL="241300" marR="5080" indent="-228600" algn="just">
              <a:lnSpc>
                <a:spcPct val="80000"/>
              </a:lnSpc>
              <a:buClr>
                <a:srgbClr val="E77737"/>
              </a:buClr>
              <a:buChar char="•"/>
              <a:tabLst>
                <a:tab pos="241300" algn="l"/>
              </a:tabLst>
            </a:pPr>
            <a:r>
              <a:rPr sz="2600" spc="-5" dirty="0">
                <a:latin typeface="Arial"/>
                <a:cs typeface="Arial"/>
              </a:rPr>
              <a:t>Permiten </a:t>
            </a:r>
            <a:r>
              <a:rPr sz="2600" dirty="0">
                <a:latin typeface="Arial"/>
                <a:cs typeface="Arial"/>
              </a:rPr>
              <a:t>que se </a:t>
            </a:r>
            <a:r>
              <a:rPr sz="2600" spc="-5" dirty="0">
                <a:latin typeface="Arial"/>
                <a:cs typeface="Arial"/>
              </a:rPr>
              <a:t>cumpla </a:t>
            </a:r>
            <a:r>
              <a:rPr sz="2600" dirty="0">
                <a:latin typeface="Arial"/>
                <a:cs typeface="Arial"/>
              </a:rPr>
              <a:t>de </a:t>
            </a:r>
            <a:r>
              <a:rPr sz="2600" spc="-5" dirty="0">
                <a:latin typeface="Arial"/>
                <a:cs typeface="Arial"/>
              </a:rPr>
              <a:t>manera voluntaria </a:t>
            </a:r>
            <a:r>
              <a:rPr sz="2600" dirty="0">
                <a:latin typeface="Arial"/>
                <a:cs typeface="Arial"/>
              </a:rPr>
              <a:t>y espontanea con </a:t>
            </a:r>
            <a:r>
              <a:rPr sz="2600" spc="5" dirty="0">
                <a:latin typeface="Arial"/>
                <a:cs typeface="Arial"/>
              </a:rPr>
              <a:t> </a:t>
            </a:r>
            <a:r>
              <a:rPr sz="2600" spc="-5" dirty="0">
                <a:latin typeface="Arial"/>
                <a:cs typeface="Arial"/>
              </a:rPr>
              <a:t>obligaciones fiscales, </a:t>
            </a:r>
            <a:r>
              <a:rPr sz="2600" dirty="0">
                <a:latin typeface="Arial"/>
                <a:cs typeface="Arial"/>
              </a:rPr>
              <a:t>que se </a:t>
            </a:r>
            <a:r>
              <a:rPr sz="2600" spc="-5" dirty="0">
                <a:latin typeface="Arial"/>
                <a:cs typeface="Arial"/>
              </a:rPr>
              <a:t>aclare la situación </a:t>
            </a:r>
            <a:r>
              <a:rPr sz="2600" dirty="0">
                <a:latin typeface="Arial"/>
                <a:cs typeface="Arial"/>
              </a:rPr>
              <a:t>del </a:t>
            </a:r>
            <a:r>
              <a:rPr sz="2600" spc="-5" dirty="0">
                <a:latin typeface="Arial"/>
                <a:cs typeface="Arial"/>
              </a:rPr>
              <a:t>contribuyente </a:t>
            </a:r>
            <a:r>
              <a:rPr sz="2600" dirty="0">
                <a:latin typeface="Arial"/>
                <a:cs typeface="Arial"/>
              </a:rPr>
              <a:t>o </a:t>
            </a:r>
            <a:r>
              <a:rPr sz="2600" spc="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se </a:t>
            </a:r>
            <a:r>
              <a:rPr sz="2600" spc="-5" dirty="0">
                <a:latin typeface="Arial"/>
                <a:cs typeface="Arial"/>
              </a:rPr>
              <a:t>entregue</a:t>
            </a:r>
            <a:r>
              <a:rPr sz="2600" spc="5" dirty="0">
                <a:latin typeface="Arial"/>
                <a:cs typeface="Arial"/>
              </a:rPr>
              <a:t> </a:t>
            </a:r>
            <a:r>
              <a:rPr sz="2600" spc="-5" dirty="0">
                <a:latin typeface="Arial"/>
                <a:cs typeface="Arial"/>
              </a:rPr>
              <a:t>mayor información.</a:t>
            </a:r>
            <a:endParaRPr sz="2600">
              <a:latin typeface="Arial"/>
              <a:cs typeface="Arial"/>
            </a:endParaRPr>
          </a:p>
          <a:p>
            <a:pPr marL="697865" marR="5080" indent="-228600" algn="just">
              <a:lnSpc>
                <a:spcPct val="79700"/>
              </a:lnSpc>
              <a:spcBef>
                <a:spcPts val="505"/>
              </a:spcBef>
            </a:pPr>
            <a:r>
              <a:rPr sz="2200" dirty="0">
                <a:solidFill>
                  <a:srgbClr val="E77737"/>
                </a:solidFill>
                <a:latin typeface="Courier New"/>
                <a:cs typeface="Courier New"/>
              </a:rPr>
              <a:t>o </a:t>
            </a:r>
            <a:r>
              <a:rPr sz="2200" b="1" spc="-5" dirty="0">
                <a:latin typeface="Arial"/>
                <a:cs typeface="Arial"/>
              </a:rPr>
              <a:t>“</a:t>
            </a:r>
            <a:r>
              <a:rPr sz="2200" b="1" i="1" spc="-5" dirty="0">
                <a:latin typeface="Arial"/>
                <a:cs typeface="Arial"/>
              </a:rPr>
              <a:t>Artículo </a:t>
            </a:r>
            <a:r>
              <a:rPr sz="2200" b="1" i="1" dirty="0">
                <a:latin typeface="Arial"/>
                <a:cs typeface="Arial"/>
              </a:rPr>
              <a:t>73 </a:t>
            </a:r>
            <a:r>
              <a:rPr sz="2200" b="1" i="1" spc="-50" dirty="0">
                <a:latin typeface="Arial"/>
                <a:cs typeface="Arial"/>
              </a:rPr>
              <a:t>CFF.- </a:t>
            </a:r>
            <a:r>
              <a:rPr sz="2200" b="1" i="1" spc="-5" dirty="0">
                <a:latin typeface="Arial"/>
                <a:cs typeface="Arial"/>
              </a:rPr>
              <a:t>No </a:t>
            </a:r>
            <a:r>
              <a:rPr sz="2200" b="1" i="1" dirty="0">
                <a:latin typeface="Arial"/>
                <a:cs typeface="Arial"/>
              </a:rPr>
              <a:t>se </a:t>
            </a:r>
            <a:r>
              <a:rPr sz="2200" b="1" i="1" spc="-5" dirty="0">
                <a:latin typeface="Arial"/>
                <a:cs typeface="Arial"/>
              </a:rPr>
              <a:t>impondrán multas </a:t>
            </a:r>
            <a:r>
              <a:rPr sz="2200" i="1" dirty="0">
                <a:latin typeface="Arial"/>
                <a:cs typeface="Arial"/>
              </a:rPr>
              <a:t>cuando se </a:t>
            </a:r>
            <a:r>
              <a:rPr sz="2200" i="1" spc="-5" dirty="0">
                <a:latin typeface="Arial"/>
                <a:cs typeface="Arial"/>
              </a:rPr>
              <a:t>cumplan </a:t>
            </a:r>
            <a:r>
              <a:rPr sz="2200" i="1" dirty="0">
                <a:latin typeface="Arial"/>
                <a:cs typeface="Arial"/>
              </a:rPr>
              <a:t>en forma </a:t>
            </a:r>
            <a:r>
              <a:rPr sz="2200" i="1" spc="5" dirty="0">
                <a:latin typeface="Arial"/>
                <a:cs typeface="Arial"/>
              </a:rPr>
              <a:t> </a:t>
            </a:r>
            <a:r>
              <a:rPr sz="2200" b="1" i="1" spc="-5" dirty="0">
                <a:latin typeface="Arial"/>
                <a:cs typeface="Arial"/>
              </a:rPr>
              <a:t>espontánea </a:t>
            </a:r>
            <a:r>
              <a:rPr sz="2200" i="1" spc="-5" dirty="0">
                <a:latin typeface="Arial"/>
                <a:cs typeface="Arial"/>
              </a:rPr>
              <a:t>las obligaciones fiscales </a:t>
            </a:r>
            <a:r>
              <a:rPr sz="2200" i="1" dirty="0">
                <a:latin typeface="Arial"/>
                <a:cs typeface="Arial"/>
              </a:rPr>
              <a:t>fuera de </a:t>
            </a:r>
            <a:r>
              <a:rPr sz="2200" i="1" spc="-5" dirty="0">
                <a:latin typeface="Arial"/>
                <a:cs typeface="Arial"/>
              </a:rPr>
              <a:t>los plazos señalados </a:t>
            </a:r>
            <a:r>
              <a:rPr sz="2200" i="1" dirty="0">
                <a:latin typeface="Arial"/>
                <a:cs typeface="Arial"/>
              </a:rPr>
              <a:t>por </a:t>
            </a:r>
            <a:r>
              <a:rPr sz="2200" i="1" spc="-5" dirty="0">
                <a:latin typeface="Arial"/>
                <a:cs typeface="Arial"/>
              </a:rPr>
              <a:t>las </a:t>
            </a:r>
            <a:r>
              <a:rPr sz="2200" i="1" dirty="0">
                <a:latin typeface="Arial"/>
                <a:cs typeface="Arial"/>
              </a:rPr>
              <a:t> </a:t>
            </a:r>
            <a:r>
              <a:rPr sz="2200" i="1" spc="-5" dirty="0">
                <a:latin typeface="Arial"/>
                <a:cs typeface="Arial"/>
              </a:rPr>
              <a:t>disposiciones fiscales </a:t>
            </a:r>
            <a:r>
              <a:rPr sz="2200" i="1" dirty="0">
                <a:latin typeface="Arial"/>
                <a:cs typeface="Arial"/>
              </a:rPr>
              <a:t>o cuando se haya </a:t>
            </a:r>
            <a:r>
              <a:rPr sz="2200" i="1" spc="-5" dirty="0">
                <a:latin typeface="Arial"/>
                <a:cs typeface="Arial"/>
              </a:rPr>
              <a:t>incurrido </a:t>
            </a:r>
            <a:r>
              <a:rPr sz="2200" i="1" dirty="0">
                <a:latin typeface="Arial"/>
                <a:cs typeface="Arial"/>
              </a:rPr>
              <a:t>en </a:t>
            </a:r>
            <a:r>
              <a:rPr sz="2200" i="1" spc="-5" dirty="0">
                <a:latin typeface="Arial"/>
                <a:cs typeface="Arial"/>
              </a:rPr>
              <a:t>infracción </a:t>
            </a:r>
            <a:r>
              <a:rPr sz="2200" i="1" dirty="0">
                <a:latin typeface="Arial"/>
                <a:cs typeface="Arial"/>
              </a:rPr>
              <a:t>a causa de </a:t>
            </a:r>
            <a:r>
              <a:rPr sz="2200" i="1" spc="5" dirty="0">
                <a:latin typeface="Arial"/>
                <a:cs typeface="Arial"/>
              </a:rPr>
              <a:t> </a:t>
            </a:r>
            <a:r>
              <a:rPr sz="2200" i="1" dirty="0">
                <a:latin typeface="Arial"/>
                <a:cs typeface="Arial"/>
              </a:rPr>
              <a:t>fuerza</a:t>
            </a:r>
            <a:r>
              <a:rPr sz="2200" i="1" spc="-5" dirty="0">
                <a:latin typeface="Arial"/>
                <a:cs typeface="Arial"/>
              </a:rPr>
              <a:t> </a:t>
            </a:r>
            <a:r>
              <a:rPr sz="2200" i="1" dirty="0">
                <a:latin typeface="Arial"/>
                <a:cs typeface="Arial"/>
              </a:rPr>
              <a:t>mayor</a:t>
            </a:r>
            <a:r>
              <a:rPr sz="2200" i="1" spc="5" dirty="0">
                <a:latin typeface="Arial"/>
                <a:cs typeface="Arial"/>
              </a:rPr>
              <a:t> </a:t>
            </a:r>
            <a:r>
              <a:rPr sz="2200" i="1" dirty="0">
                <a:latin typeface="Arial"/>
                <a:cs typeface="Arial"/>
              </a:rPr>
              <a:t>o de</a:t>
            </a:r>
            <a:r>
              <a:rPr sz="2200" i="1" spc="-5" dirty="0">
                <a:latin typeface="Arial"/>
                <a:cs typeface="Arial"/>
              </a:rPr>
              <a:t> </a:t>
            </a:r>
            <a:r>
              <a:rPr sz="2200" i="1" dirty="0">
                <a:latin typeface="Arial"/>
                <a:cs typeface="Arial"/>
              </a:rPr>
              <a:t>caso fortuito.</a:t>
            </a:r>
            <a:r>
              <a:rPr sz="2200" dirty="0">
                <a:latin typeface="Arial"/>
                <a:cs typeface="Arial"/>
              </a:rPr>
              <a:t>”</a:t>
            </a:r>
            <a:endParaRPr sz="2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79700" y="228091"/>
            <a:ext cx="6834505" cy="1071245"/>
          </a:xfrm>
          <a:prstGeom prst="rect">
            <a:avLst/>
          </a:prstGeom>
        </p:spPr>
        <p:txBody>
          <a:bodyPr vert="horz" wrap="square" lIns="0" tIns="72390" rIns="0" bIns="0" rtlCol="0">
            <a:spAutoFit/>
          </a:bodyPr>
          <a:lstStyle/>
          <a:p>
            <a:pPr marL="1727200" marR="5080" indent="-1714500">
              <a:lnSpc>
                <a:spcPts val="3910"/>
              </a:lnSpc>
              <a:spcBef>
                <a:spcPts val="570"/>
              </a:spcBef>
            </a:pPr>
            <a:r>
              <a:rPr spc="-5" dirty="0"/>
              <a:t>Desviación administrativa </a:t>
            </a:r>
            <a:r>
              <a:rPr dirty="0"/>
              <a:t>de la </a:t>
            </a:r>
            <a:r>
              <a:rPr spc="-990" dirty="0"/>
              <a:t> </a:t>
            </a:r>
            <a:r>
              <a:rPr spc="-5" dirty="0"/>
              <a:t>autoridad fiscal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5499" y="1454403"/>
            <a:ext cx="10358755" cy="4935855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241300" marR="5080" indent="-228600" algn="just">
              <a:lnSpc>
                <a:spcPct val="90000"/>
              </a:lnSpc>
              <a:spcBef>
                <a:spcPts val="434"/>
              </a:spcBef>
              <a:buClr>
                <a:srgbClr val="E77737"/>
              </a:buClr>
              <a:buChar char="•"/>
              <a:tabLst>
                <a:tab pos="241300" algn="l"/>
              </a:tabLst>
            </a:pPr>
            <a:r>
              <a:rPr sz="2800" spc="-5" dirty="0">
                <a:latin typeface="Arial"/>
                <a:cs typeface="Arial"/>
              </a:rPr>
              <a:t>Se</a:t>
            </a:r>
            <a:r>
              <a:rPr sz="2800" spc="29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llama</a:t>
            </a:r>
            <a:r>
              <a:rPr sz="2800" spc="29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desviación</a:t>
            </a:r>
            <a:r>
              <a:rPr sz="2800" spc="29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aquel</a:t>
            </a:r>
            <a:r>
              <a:rPr sz="2800" spc="29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acto</a:t>
            </a:r>
            <a:r>
              <a:rPr sz="2800" spc="29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administrativo</a:t>
            </a:r>
            <a:r>
              <a:rPr sz="2800" spc="30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que</a:t>
            </a:r>
            <a:r>
              <a:rPr sz="2800" spc="29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consiste</a:t>
            </a:r>
            <a:r>
              <a:rPr sz="2800" spc="295" dirty="0">
                <a:latin typeface="Arial"/>
                <a:cs typeface="Arial"/>
              </a:rPr>
              <a:t> </a:t>
            </a:r>
            <a:r>
              <a:rPr sz="2800" spc="5" dirty="0">
                <a:latin typeface="Arial"/>
                <a:cs typeface="Arial"/>
              </a:rPr>
              <a:t>en </a:t>
            </a:r>
            <a:r>
              <a:rPr sz="2800" spc="-77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el ejercicio por un órgano de la Administración Pública de sus </a:t>
            </a:r>
            <a:r>
              <a:rPr sz="2800" spc="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competencias</a:t>
            </a:r>
            <a:r>
              <a:rPr sz="2800" spc="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o</a:t>
            </a:r>
            <a:r>
              <a:rPr sz="2800" spc="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potestades</a:t>
            </a:r>
            <a:r>
              <a:rPr sz="2800" spc="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públicas</a:t>
            </a:r>
            <a:r>
              <a:rPr sz="2800" spc="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para</a:t>
            </a:r>
            <a:r>
              <a:rPr sz="2800" spc="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fines</a:t>
            </a:r>
            <a:r>
              <a:rPr sz="2800" dirty="0">
                <a:latin typeface="Arial"/>
                <a:cs typeface="Arial"/>
              </a:rPr>
              <a:t> u</a:t>
            </a:r>
            <a:r>
              <a:rPr sz="2800" spc="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objetivos </a:t>
            </a:r>
            <a:r>
              <a:rPr sz="2800" spc="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distintos de los que sirvieron de supuesto para otorgarle esa </a:t>
            </a:r>
            <a:r>
              <a:rPr sz="2800" spc="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potestad,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pero amparándose</a:t>
            </a:r>
            <a:r>
              <a:rPr sz="2800" spc="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en la</a:t>
            </a:r>
            <a:r>
              <a:rPr sz="2800" spc="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legalidad formal del</a:t>
            </a:r>
            <a:r>
              <a:rPr sz="2800" spc="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acto.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E77737"/>
              </a:buClr>
              <a:buFont typeface="Arial"/>
              <a:buChar char="•"/>
            </a:pPr>
            <a:endParaRPr sz="4300">
              <a:latin typeface="Arial"/>
              <a:cs typeface="Arial"/>
            </a:endParaRPr>
          </a:p>
          <a:p>
            <a:pPr marL="241300" marR="5080" indent="-228600" algn="just">
              <a:lnSpc>
                <a:spcPct val="90400"/>
              </a:lnSpc>
              <a:buClr>
                <a:srgbClr val="E77737"/>
              </a:buClr>
              <a:buChar char="•"/>
              <a:tabLst>
                <a:tab pos="241300" algn="l"/>
              </a:tabLst>
            </a:pPr>
            <a:r>
              <a:rPr sz="2800" dirty="0">
                <a:latin typeface="Arial"/>
                <a:cs typeface="Arial"/>
              </a:rPr>
              <a:t>Cuando</a:t>
            </a:r>
            <a:r>
              <a:rPr sz="2800" spc="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la</a:t>
            </a:r>
            <a:r>
              <a:rPr sz="2800" spc="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desviación</a:t>
            </a:r>
            <a:r>
              <a:rPr sz="2800" spc="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de</a:t>
            </a:r>
            <a:r>
              <a:rPr sz="2800" spc="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poder</a:t>
            </a:r>
            <a:r>
              <a:rPr sz="2800" spc="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es</a:t>
            </a:r>
            <a:r>
              <a:rPr sz="2800" spc="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de</a:t>
            </a:r>
            <a:r>
              <a:rPr sz="2800" spc="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considerable </a:t>
            </a:r>
            <a:r>
              <a:rPr sz="2800" spc="-76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trascendencia por la gravedad de sus consecuencias, por </a:t>
            </a:r>
            <a:r>
              <a:rPr sz="2800" spc="5" dirty="0">
                <a:latin typeface="Arial"/>
                <a:cs typeface="Arial"/>
              </a:rPr>
              <a:t>el </a:t>
            </a:r>
            <a:r>
              <a:rPr sz="2800" spc="1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desacierto en las formas en que se produce o por la </a:t>
            </a:r>
            <a:r>
              <a:rPr sz="2800" spc="-5" dirty="0">
                <a:latin typeface="Arial"/>
                <a:cs typeface="Arial"/>
              </a:rPr>
              <a:t>ilícita </a:t>
            </a:r>
            <a:r>
              <a:rPr sz="2800" dirty="0">
                <a:latin typeface="Arial"/>
                <a:cs typeface="Arial"/>
              </a:rPr>
              <a:t> motivación personal del </a:t>
            </a:r>
            <a:r>
              <a:rPr sz="2800" spc="-5" dirty="0">
                <a:latin typeface="Arial"/>
                <a:cs typeface="Arial"/>
              </a:rPr>
              <a:t>titular </a:t>
            </a:r>
            <a:r>
              <a:rPr sz="2800" dirty="0">
                <a:latin typeface="Arial"/>
                <a:cs typeface="Arial"/>
              </a:rPr>
              <a:t>del órgano que la comete, </a:t>
            </a:r>
            <a:r>
              <a:rPr sz="2800" spc="5" dirty="0">
                <a:latin typeface="Arial"/>
                <a:cs typeface="Arial"/>
              </a:rPr>
              <a:t>puede </a:t>
            </a:r>
            <a:r>
              <a:rPr sz="2800" spc="-76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dar lugar a la comisión de un delito de prevaricación de dicho </a:t>
            </a:r>
            <a:r>
              <a:rPr sz="2800" spc="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titular</a:t>
            </a:r>
            <a:r>
              <a:rPr sz="2800" dirty="0">
                <a:latin typeface="Arial"/>
                <a:cs typeface="Arial"/>
              </a:rPr>
              <a:t> del órgano administrativo que</a:t>
            </a:r>
            <a:r>
              <a:rPr sz="2800" spc="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incurre en ella.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59100" y="401827"/>
            <a:ext cx="62763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Acto</a:t>
            </a:r>
            <a:r>
              <a:rPr dirty="0"/>
              <a:t> </a:t>
            </a:r>
            <a:r>
              <a:rPr spc="-5" dirty="0"/>
              <a:t>administrativo</a:t>
            </a:r>
            <a:r>
              <a:rPr dirty="0"/>
              <a:t> </a:t>
            </a:r>
            <a:r>
              <a:rPr spc="-5" dirty="0"/>
              <a:t>irregular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35024" y="1132332"/>
            <a:ext cx="10897870" cy="4710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indent="-228600">
              <a:lnSpc>
                <a:spcPts val="1989"/>
              </a:lnSpc>
              <a:spcBef>
                <a:spcPts val="100"/>
              </a:spcBef>
              <a:buClr>
                <a:srgbClr val="E77737"/>
              </a:buClr>
              <a:buChar char="•"/>
              <a:tabLst>
                <a:tab pos="240665" algn="l"/>
                <a:tab pos="241300" algn="l"/>
              </a:tabLst>
            </a:pPr>
            <a:r>
              <a:rPr sz="2000" dirty="0">
                <a:latin typeface="Arial"/>
                <a:cs typeface="Arial"/>
              </a:rPr>
              <a:t>La</a:t>
            </a:r>
            <a:r>
              <a:rPr sz="2000" spc="40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presunción</a:t>
            </a:r>
            <a:r>
              <a:rPr sz="2000" spc="40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409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validez</a:t>
            </a:r>
            <a:r>
              <a:rPr sz="2000" spc="40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409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los</a:t>
            </a:r>
            <a:r>
              <a:rPr sz="2000" spc="409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actos</a:t>
            </a:r>
            <a:r>
              <a:rPr sz="2000" spc="409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administrativos</a:t>
            </a:r>
            <a:r>
              <a:rPr sz="2000" spc="409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permite</a:t>
            </a:r>
            <a:r>
              <a:rPr sz="2000" spc="409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que</a:t>
            </a:r>
            <a:r>
              <a:rPr sz="2000" spc="409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produzcan</a:t>
            </a:r>
            <a:r>
              <a:rPr sz="2000" spc="409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sus</a:t>
            </a:r>
            <a:r>
              <a:rPr sz="2000" spc="40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efectos</a:t>
            </a:r>
            <a:endParaRPr sz="2000">
              <a:latin typeface="Arial"/>
              <a:cs typeface="Arial"/>
            </a:endParaRPr>
          </a:p>
          <a:p>
            <a:pPr marL="241300" marR="5715">
              <a:lnSpc>
                <a:spcPct val="71000"/>
              </a:lnSpc>
              <a:spcBef>
                <a:spcPts val="285"/>
              </a:spcBef>
            </a:pPr>
            <a:r>
              <a:rPr sz="2000" spc="-5" dirty="0">
                <a:latin typeface="Arial"/>
                <a:cs typeface="Arial"/>
              </a:rPr>
              <a:t>mientras</a:t>
            </a:r>
            <a:r>
              <a:rPr sz="2000" spc="10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no</a:t>
            </a:r>
            <a:r>
              <a:rPr sz="2000" spc="10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se</a:t>
            </a:r>
            <a:r>
              <a:rPr sz="2000" spc="10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demuestre</a:t>
            </a:r>
            <a:r>
              <a:rPr sz="2000" spc="10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que</a:t>
            </a:r>
            <a:r>
              <a:rPr sz="2000" spc="10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adolecen</a:t>
            </a:r>
            <a:r>
              <a:rPr sz="2000" spc="10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10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vicios</a:t>
            </a:r>
            <a:r>
              <a:rPr sz="2000" spc="1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en</a:t>
            </a:r>
            <a:r>
              <a:rPr sz="2000" spc="10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alguno</a:t>
            </a:r>
            <a:r>
              <a:rPr sz="2000" spc="10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</a:t>
            </a:r>
            <a:r>
              <a:rPr sz="2000" spc="10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algunos</a:t>
            </a:r>
            <a:r>
              <a:rPr sz="2000" spc="10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10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los</a:t>
            </a:r>
            <a:r>
              <a:rPr sz="2000" spc="10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elementos</a:t>
            </a:r>
            <a:r>
              <a:rPr sz="2000" spc="10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que </a:t>
            </a:r>
            <a:r>
              <a:rPr sz="2000" spc="-5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los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constituyen.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600">
              <a:latin typeface="Arial"/>
              <a:cs typeface="Arial"/>
            </a:endParaRPr>
          </a:p>
          <a:p>
            <a:pPr marL="241300" indent="-228600">
              <a:lnSpc>
                <a:spcPts val="2050"/>
              </a:lnSpc>
              <a:buClr>
                <a:srgbClr val="E77737"/>
              </a:buClr>
              <a:buChar char="•"/>
              <a:tabLst>
                <a:tab pos="240665" algn="l"/>
                <a:tab pos="241300" algn="l"/>
              </a:tabLst>
            </a:pPr>
            <a:r>
              <a:rPr sz="2000" spc="-5" dirty="0">
                <a:latin typeface="Arial"/>
                <a:cs typeface="Arial"/>
              </a:rPr>
              <a:t>Esta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presunción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“juris </a:t>
            </a:r>
            <a:r>
              <a:rPr sz="2000" spc="-5" dirty="0">
                <a:latin typeface="Arial"/>
                <a:cs typeface="Arial"/>
              </a:rPr>
              <a:t>tantum”</a:t>
            </a:r>
            <a:r>
              <a:rPr sz="2000" dirty="0">
                <a:latin typeface="Arial"/>
                <a:cs typeface="Arial"/>
              </a:rPr>
              <a:t> obliga a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los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afectados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promover</a:t>
            </a:r>
            <a:r>
              <a:rPr sz="2000" dirty="0">
                <a:latin typeface="Arial"/>
                <a:cs typeface="Arial"/>
              </a:rPr>
              <a:t> los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medios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defensa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que</a:t>
            </a:r>
            <a:r>
              <a:rPr sz="2000" spc="5" dirty="0">
                <a:latin typeface="Arial"/>
                <a:cs typeface="Arial"/>
              </a:rPr>
              <a:t> la</a:t>
            </a:r>
            <a:endParaRPr sz="2000">
              <a:latin typeface="Arial"/>
              <a:cs typeface="Arial"/>
            </a:endParaRPr>
          </a:p>
          <a:p>
            <a:pPr marL="241300" marR="5715">
              <a:lnSpc>
                <a:spcPct val="67000"/>
              </a:lnSpc>
              <a:spcBef>
                <a:spcPts val="445"/>
              </a:spcBef>
            </a:pPr>
            <a:r>
              <a:rPr sz="2000" dirty="0">
                <a:latin typeface="Arial"/>
                <a:cs typeface="Arial"/>
              </a:rPr>
              <a:t>ley</a:t>
            </a:r>
            <a:r>
              <a:rPr sz="2000" spc="13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establece</a:t>
            </a:r>
            <a:r>
              <a:rPr sz="2000" spc="13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para</a:t>
            </a:r>
            <a:r>
              <a:rPr sz="2000" spc="13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combatir</a:t>
            </a:r>
            <a:r>
              <a:rPr sz="2000" spc="1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los</a:t>
            </a:r>
            <a:r>
              <a:rPr sz="2000" spc="13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actos</a:t>
            </a:r>
            <a:r>
              <a:rPr sz="2000" spc="13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administrativos</a:t>
            </a:r>
            <a:r>
              <a:rPr sz="2000" spc="13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irregulares,</a:t>
            </a:r>
            <a:r>
              <a:rPr sz="2000" spc="1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y</a:t>
            </a:r>
            <a:r>
              <a:rPr sz="2000" spc="13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demostrar</a:t>
            </a:r>
            <a:r>
              <a:rPr sz="2000" spc="1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que</a:t>
            </a:r>
            <a:r>
              <a:rPr sz="2000" spc="1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se</a:t>
            </a:r>
            <a:r>
              <a:rPr sz="2000" spc="13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está</a:t>
            </a:r>
            <a:r>
              <a:rPr sz="2000" spc="1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en </a:t>
            </a:r>
            <a:r>
              <a:rPr sz="2000" spc="-5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presencia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un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acto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spc="-15" dirty="0">
                <a:latin typeface="Arial"/>
                <a:cs typeface="Arial"/>
              </a:rPr>
              <a:t>irregular.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600">
              <a:latin typeface="Arial"/>
              <a:cs typeface="Arial"/>
            </a:endParaRPr>
          </a:p>
          <a:p>
            <a:pPr marL="241300" indent="-228600">
              <a:lnSpc>
                <a:spcPts val="2039"/>
              </a:lnSpc>
              <a:buClr>
                <a:srgbClr val="E77737"/>
              </a:buClr>
              <a:buChar char="•"/>
              <a:tabLst>
                <a:tab pos="240665" algn="l"/>
                <a:tab pos="241300" algn="l"/>
              </a:tabLst>
            </a:pPr>
            <a:r>
              <a:rPr sz="2000" dirty="0">
                <a:latin typeface="Arial"/>
                <a:cs typeface="Arial"/>
              </a:rPr>
              <a:t>La</a:t>
            </a:r>
            <a:r>
              <a:rPr sz="2000" spc="1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irregularidad</a:t>
            </a:r>
            <a:r>
              <a:rPr sz="2000" spc="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los</a:t>
            </a:r>
            <a:r>
              <a:rPr sz="2000" spc="1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actos</a:t>
            </a:r>
            <a:r>
              <a:rPr sz="2000" spc="1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administrativos</a:t>
            </a:r>
            <a:r>
              <a:rPr sz="2000" spc="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puede</a:t>
            </a:r>
            <a:r>
              <a:rPr sz="2000" spc="1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manifestarse</a:t>
            </a:r>
            <a:r>
              <a:rPr sz="2000" spc="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por</a:t>
            </a:r>
            <a:r>
              <a:rPr sz="2000" spc="1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todo</a:t>
            </a:r>
            <a:r>
              <a:rPr sz="2000" spc="1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tipo</a:t>
            </a:r>
            <a:r>
              <a:rPr sz="2000" spc="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violaciones</a:t>
            </a:r>
            <a:r>
              <a:rPr sz="2000" spc="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</a:t>
            </a:r>
            <a:endParaRPr sz="2000">
              <a:latin typeface="Arial"/>
              <a:cs typeface="Arial"/>
            </a:endParaRPr>
          </a:p>
          <a:p>
            <a:pPr marL="241300">
              <a:lnSpc>
                <a:spcPts val="1689"/>
              </a:lnSpc>
            </a:pPr>
            <a:r>
              <a:rPr sz="2000" dirty="0">
                <a:latin typeface="Arial"/>
                <a:cs typeface="Arial"/>
              </a:rPr>
              <a:t>las</a:t>
            </a:r>
            <a:r>
              <a:rPr sz="2000" spc="1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disposiciones</a:t>
            </a:r>
            <a:r>
              <a:rPr sz="2000" spc="13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legales</a:t>
            </a:r>
            <a:r>
              <a:rPr sz="2000" spc="1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que</a:t>
            </a:r>
            <a:r>
              <a:rPr sz="2000" spc="13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norman</a:t>
            </a:r>
            <a:r>
              <a:rPr sz="2000" spc="1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su</a:t>
            </a:r>
            <a:r>
              <a:rPr sz="2000" spc="1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creación,</a:t>
            </a:r>
            <a:r>
              <a:rPr sz="2000" spc="1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desde</a:t>
            </a:r>
            <a:r>
              <a:rPr sz="2000" spc="13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intrascendentes</a:t>
            </a:r>
            <a:r>
              <a:rPr sz="2000" spc="1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desviaciones</a:t>
            </a:r>
            <a:r>
              <a:rPr sz="2000" spc="1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en</a:t>
            </a:r>
            <a:r>
              <a:rPr sz="2000" spc="1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el</a:t>
            </a:r>
            <a:endParaRPr sz="2000">
              <a:latin typeface="Arial"/>
              <a:cs typeface="Arial"/>
            </a:endParaRPr>
          </a:p>
          <a:p>
            <a:pPr marL="241300" marR="5080">
              <a:lnSpc>
                <a:spcPct val="67000"/>
              </a:lnSpc>
              <a:spcBef>
                <a:spcPts val="445"/>
              </a:spcBef>
            </a:pPr>
            <a:r>
              <a:rPr sz="2000" spc="-5" dirty="0">
                <a:latin typeface="Arial"/>
                <a:cs typeface="Arial"/>
              </a:rPr>
              <a:t>procedimiento</a:t>
            </a:r>
            <a:r>
              <a:rPr sz="2000" spc="6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administrativo,</a:t>
            </a:r>
            <a:r>
              <a:rPr sz="2000" spc="5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hasta</a:t>
            </a:r>
            <a:r>
              <a:rPr sz="2000" spc="6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ausencia</a:t>
            </a:r>
            <a:r>
              <a:rPr sz="2000" spc="6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absoluta</a:t>
            </a:r>
            <a:r>
              <a:rPr sz="2000" spc="6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6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los</a:t>
            </a:r>
            <a:r>
              <a:rPr sz="2000" spc="6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elementos</a:t>
            </a:r>
            <a:r>
              <a:rPr sz="2000" spc="6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que</a:t>
            </a:r>
            <a:r>
              <a:rPr sz="2000" spc="6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deben</a:t>
            </a:r>
            <a:r>
              <a:rPr sz="2000" spc="6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integrarlo, </a:t>
            </a:r>
            <a:r>
              <a:rPr sz="2000" spc="-5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lo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cual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no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impide </a:t>
            </a:r>
            <a:r>
              <a:rPr sz="2000" dirty="0">
                <a:latin typeface="Arial"/>
                <a:cs typeface="Arial"/>
              </a:rPr>
              <a:t>que</a:t>
            </a:r>
            <a:r>
              <a:rPr sz="2000" spc="-5" dirty="0">
                <a:latin typeface="Arial"/>
                <a:cs typeface="Arial"/>
              </a:rPr>
              <a:t> provisionalmente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produzcan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sus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efectos.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600">
              <a:latin typeface="Arial"/>
              <a:cs typeface="Arial"/>
            </a:endParaRPr>
          </a:p>
          <a:p>
            <a:pPr marL="241300" indent="-228600">
              <a:lnSpc>
                <a:spcPts val="2050"/>
              </a:lnSpc>
              <a:buClr>
                <a:srgbClr val="E77737"/>
              </a:buClr>
              <a:buChar char="•"/>
              <a:tabLst>
                <a:tab pos="240665" algn="l"/>
                <a:tab pos="241300" algn="l"/>
              </a:tabLst>
            </a:pPr>
            <a:r>
              <a:rPr sz="2000" dirty="0">
                <a:latin typeface="Arial"/>
                <a:cs typeface="Arial"/>
              </a:rPr>
              <a:t>La</a:t>
            </a:r>
            <a:r>
              <a:rPr sz="2000" spc="19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legislación</a:t>
            </a:r>
            <a:r>
              <a:rPr sz="2000" spc="19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administrativa</a:t>
            </a:r>
            <a:r>
              <a:rPr sz="2000" spc="20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no</a:t>
            </a:r>
            <a:r>
              <a:rPr sz="2000" spc="19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es</a:t>
            </a:r>
            <a:r>
              <a:rPr sz="2000" spc="20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uniforme</a:t>
            </a:r>
            <a:r>
              <a:rPr sz="2000" spc="19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al</a:t>
            </a:r>
            <a:r>
              <a:rPr sz="2000" spc="20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disponer</a:t>
            </a:r>
            <a:r>
              <a:rPr sz="2000" spc="19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el</a:t>
            </a:r>
            <a:r>
              <a:rPr sz="2000" spc="20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tratamiento</a:t>
            </a:r>
            <a:r>
              <a:rPr sz="2000" spc="20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que</a:t>
            </a:r>
            <a:r>
              <a:rPr sz="2000" spc="19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debe</a:t>
            </a:r>
            <a:r>
              <a:rPr sz="2000" spc="20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darse</a:t>
            </a:r>
            <a:r>
              <a:rPr sz="2000" spc="19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</a:t>
            </a:r>
            <a:r>
              <a:rPr sz="2000" spc="19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los</a:t>
            </a:r>
            <a:endParaRPr sz="2000">
              <a:latin typeface="Arial"/>
              <a:cs typeface="Arial"/>
            </a:endParaRPr>
          </a:p>
          <a:p>
            <a:pPr marL="241300">
              <a:lnSpc>
                <a:spcPts val="1705"/>
              </a:lnSpc>
            </a:pPr>
            <a:r>
              <a:rPr sz="2000" spc="-5" dirty="0">
                <a:latin typeface="Arial"/>
                <a:cs typeface="Arial"/>
              </a:rPr>
              <a:t>actos</a:t>
            </a:r>
            <a:r>
              <a:rPr sz="2000" spc="30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administrativos</a:t>
            </a:r>
            <a:r>
              <a:rPr sz="2000" spc="30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irregulares,</a:t>
            </a:r>
            <a:r>
              <a:rPr sz="2000" spc="30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ya</a:t>
            </a:r>
            <a:r>
              <a:rPr sz="2000" spc="30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que</a:t>
            </a:r>
            <a:r>
              <a:rPr sz="2000" spc="30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las</a:t>
            </a:r>
            <a:r>
              <a:rPr sz="2000" spc="3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diversidades</a:t>
            </a:r>
            <a:r>
              <a:rPr sz="2000" spc="30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31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ordenamientos</a:t>
            </a:r>
            <a:r>
              <a:rPr sz="2000" spc="30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administrativos</a:t>
            </a:r>
            <a:endParaRPr sz="2000">
              <a:latin typeface="Arial"/>
              <a:cs typeface="Arial"/>
            </a:endParaRPr>
          </a:p>
          <a:p>
            <a:pPr marL="241300">
              <a:lnSpc>
                <a:spcPts val="1645"/>
              </a:lnSpc>
            </a:pPr>
            <a:r>
              <a:rPr sz="2000" spc="-5" dirty="0">
                <a:latin typeface="Arial"/>
                <a:cs typeface="Arial"/>
              </a:rPr>
              <a:t>contienen</a:t>
            </a:r>
            <a:r>
              <a:rPr sz="2000" spc="18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diferentes</a:t>
            </a:r>
            <a:r>
              <a:rPr sz="2000" spc="18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disposiciones</a:t>
            </a:r>
            <a:r>
              <a:rPr sz="2000" spc="18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al</a:t>
            </a:r>
            <a:r>
              <a:rPr sz="2000" spc="19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respecto</a:t>
            </a:r>
            <a:r>
              <a:rPr sz="2000" spc="18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</a:t>
            </a:r>
            <a:r>
              <a:rPr sz="2000" spc="18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son</a:t>
            </a:r>
            <a:r>
              <a:rPr sz="2000" spc="19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omisos</a:t>
            </a:r>
            <a:r>
              <a:rPr sz="2000" spc="18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en</a:t>
            </a:r>
            <a:r>
              <a:rPr sz="2000" spc="18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su</a:t>
            </a:r>
            <a:r>
              <a:rPr sz="2000" spc="19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regulación,</a:t>
            </a:r>
            <a:r>
              <a:rPr sz="2000" spc="18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por</a:t>
            </a:r>
            <a:r>
              <a:rPr sz="2000" spc="18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lo</a:t>
            </a:r>
            <a:r>
              <a:rPr sz="2000" spc="18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que</a:t>
            </a:r>
            <a:r>
              <a:rPr sz="2000" spc="19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su</a:t>
            </a:r>
            <a:endParaRPr sz="2000">
              <a:latin typeface="Arial"/>
              <a:cs typeface="Arial"/>
            </a:endParaRPr>
          </a:p>
          <a:p>
            <a:pPr marL="241300" marR="5715">
              <a:lnSpc>
                <a:spcPct val="71000"/>
              </a:lnSpc>
              <a:spcBef>
                <a:spcPts val="290"/>
              </a:spcBef>
            </a:pPr>
            <a:r>
              <a:rPr sz="2000" spc="-5" dirty="0">
                <a:latin typeface="Arial"/>
                <a:cs typeface="Arial"/>
              </a:rPr>
              <a:t>tratamiento</a:t>
            </a:r>
            <a:r>
              <a:rPr sz="2000" spc="38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parte</a:t>
            </a:r>
            <a:r>
              <a:rPr sz="2000" spc="37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37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la</a:t>
            </a:r>
            <a:r>
              <a:rPr sz="2000" spc="37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aplicación</a:t>
            </a:r>
            <a:r>
              <a:rPr sz="2000" spc="38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37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los</a:t>
            </a:r>
            <a:r>
              <a:rPr sz="2000" spc="37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principios</a:t>
            </a:r>
            <a:r>
              <a:rPr sz="2000" spc="37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constitucionales</a:t>
            </a:r>
            <a:r>
              <a:rPr sz="2000" spc="37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que</a:t>
            </a:r>
            <a:r>
              <a:rPr sz="2000" spc="38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rigen</a:t>
            </a:r>
            <a:r>
              <a:rPr sz="2000" spc="37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la</a:t>
            </a:r>
            <a:r>
              <a:rPr sz="2000" spc="37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actuación </a:t>
            </a:r>
            <a:r>
              <a:rPr sz="2000" spc="-54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administrativa,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comprendidos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en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el</a:t>
            </a:r>
            <a:r>
              <a:rPr sz="2000" spc="-5" dirty="0">
                <a:latin typeface="Arial"/>
                <a:cs typeface="Arial"/>
              </a:rPr>
              <a:t> artículo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16</a:t>
            </a:r>
            <a:r>
              <a:rPr sz="2000" spc="-5" dirty="0">
                <a:latin typeface="Arial"/>
                <a:cs typeface="Arial"/>
              </a:rPr>
              <a:t> constitucional.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80431" y="444500"/>
            <a:ext cx="783209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Código</a:t>
            </a:r>
            <a:r>
              <a:rPr spc="-10" dirty="0"/>
              <a:t> </a:t>
            </a:r>
            <a:r>
              <a:rPr spc="-5" dirty="0"/>
              <a:t>Fiscal 2021,</a:t>
            </a:r>
            <a:r>
              <a:rPr spc="-150" dirty="0"/>
              <a:t> </a:t>
            </a:r>
            <a:r>
              <a:rPr spc="-5" dirty="0"/>
              <a:t>Art. 33, frac.</a:t>
            </a:r>
            <a:r>
              <a:rPr spc="-10" dirty="0"/>
              <a:t> </a:t>
            </a:r>
            <a:r>
              <a:rPr dirty="0"/>
              <a:t>I,</a:t>
            </a:r>
            <a:r>
              <a:rPr spc="-5" dirty="0"/>
              <a:t> </a:t>
            </a:r>
            <a:r>
              <a:rPr dirty="0"/>
              <a:t>i)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5499" y="1476755"/>
            <a:ext cx="10360025" cy="4661535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12700" marR="5080" algn="just">
              <a:lnSpc>
                <a:spcPct val="89500"/>
              </a:lnSpc>
              <a:spcBef>
                <a:spcPts val="350"/>
              </a:spcBef>
            </a:pPr>
            <a:r>
              <a:rPr sz="2000" dirty="0">
                <a:latin typeface="Arial"/>
                <a:cs typeface="Arial"/>
              </a:rPr>
              <a:t>Dar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conocer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en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forma</a:t>
            </a:r>
            <a:r>
              <a:rPr sz="2000" dirty="0">
                <a:latin typeface="Arial"/>
                <a:cs typeface="Arial"/>
              </a:rPr>
              <a:t> periódica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y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en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general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para</a:t>
            </a:r>
            <a:r>
              <a:rPr sz="2000" dirty="0">
                <a:latin typeface="Arial"/>
                <a:cs typeface="Arial"/>
              </a:rPr>
              <a:t> los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contribuyentes</a:t>
            </a:r>
            <a:r>
              <a:rPr sz="2000" dirty="0">
                <a:latin typeface="Arial"/>
                <a:cs typeface="Arial"/>
              </a:rPr>
              <a:t> de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la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LISR, 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parámetros </a:t>
            </a:r>
            <a:r>
              <a:rPr sz="2000" b="1" dirty="0">
                <a:latin typeface="Arial"/>
                <a:cs typeface="Arial"/>
              </a:rPr>
              <a:t>de </a:t>
            </a:r>
            <a:r>
              <a:rPr sz="2000" b="1" spc="-5" dirty="0">
                <a:latin typeface="Arial"/>
                <a:cs typeface="Arial"/>
              </a:rPr>
              <a:t>referencia </a:t>
            </a:r>
            <a:r>
              <a:rPr sz="2000" b="1" dirty="0">
                <a:latin typeface="Arial"/>
                <a:cs typeface="Arial"/>
              </a:rPr>
              <a:t>con </a:t>
            </a:r>
            <a:r>
              <a:rPr sz="2000" b="1" spc="-5" dirty="0">
                <a:latin typeface="Arial"/>
                <a:cs typeface="Arial"/>
              </a:rPr>
              <a:t>respecto </a:t>
            </a:r>
            <a:r>
              <a:rPr sz="2000" b="1" dirty="0">
                <a:latin typeface="Arial"/>
                <a:cs typeface="Arial"/>
              </a:rPr>
              <a:t>a </a:t>
            </a:r>
            <a:r>
              <a:rPr sz="2000" b="1" spc="-5" dirty="0">
                <a:latin typeface="Arial"/>
                <a:cs typeface="Arial"/>
              </a:rPr>
              <a:t>la utilidad, conceptos deducibles </a:t>
            </a:r>
            <a:r>
              <a:rPr sz="2000" b="1" dirty="0">
                <a:latin typeface="Arial"/>
                <a:cs typeface="Arial"/>
              </a:rPr>
              <a:t>o </a:t>
            </a:r>
            <a:r>
              <a:rPr sz="2000" b="1" spc="-5" dirty="0">
                <a:latin typeface="Arial"/>
                <a:cs typeface="Arial"/>
              </a:rPr>
              <a:t>tasas </a:t>
            </a:r>
            <a:r>
              <a:rPr sz="2000" b="1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efectivas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</a:t>
            </a:r>
            <a:r>
              <a:rPr sz="2000" b="1" spc="-1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impuesto: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200">
              <a:latin typeface="Arial"/>
              <a:cs typeface="Arial"/>
            </a:endParaRPr>
          </a:p>
          <a:p>
            <a:pPr marL="241300" marR="5080" indent="-228600" algn="just">
              <a:lnSpc>
                <a:spcPts val="2210"/>
              </a:lnSpc>
              <a:spcBef>
                <a:spcPts val="1590"/>
              </a:spcBef>
              <a:buClr>
                <a:srgbClr val="E77737"/>
              </a:buClr>
              <a:buChar char="•"/>
              <a:tabLst>
                <a:tab pos="241300" algn="l"/>
              </a:tabLst>
            </a:pPr>
            <a:r>
              <a:rPr sz="2000" dirty="0">
                <a:latin typeface="Arial"/>
                <a:cs typeface="Arial"/>
              </a:rPr>
              <a:t>Considerando los </a:t>
            </a:r>
            <a:r>
              <a:rPr sz="2000" spc="-5" dirty="0">
                <a:latin typeface="Arial"/>
                <a:cs typeface="Arial"/>
              </a:rPr>
              <a:t>presentados </a:t>
            </a:r>
            <a:r>
              <a:rPr sz="2000" dirty="0">
                <a:latin typeface="Arial"/>
                <a:cs typeface="Arial"/>
              </a:rPr>
              <a:t>por </a:t>
            </a:r>
            <a:r>
              <a:rPr sz="2000" spc="-5" dirty="0">
                <a:latin typeface="Arial"/>
                <a:cs typeface="Arial"/>
              </a:rPr>
              <a:t>entidades </a:t>
            </a:r>
            <a:r>
              <a:rPr sz="2000" dirty="0">
                <a:latin typeface="Arial"/>
                <a:cs typeface="Arial"/>
              </a:rPr>
              <a:t>o </a:t>
            </a:r>
            <a:r>
              <a:rPr sz="2000" spc="-5" dirty="0">
                <a:latin typeface="Arial"/>
                <a:cs typeface="Arial"/>
              </a:rPr>
              <a:t>figuras jurídicas </a:t>
            </a:r>
            <a:r>
              <a:rPr sz="2000" b="1" dirty="0">
                <a:latin typeface="Arial"/>
                <a:cs typeface="Arial"/>
              </a:rPr>
              <a:t>que </a:t>
            </a:r>
            <a:r>
              <a:rPr sz="2000" b="1" spc="-5" dirty="0">
                <a:latin typeface="Arial"/>
                <a:cs typeface="Arial"/>
              </a:rPr>
              <a:t>obtienen ingresos, </a:t>
            </a:r>
            <a:r>
              <a:rPr sz="2000" b="1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contraprestaciones </a:t>
            </a:r>
            <a:r>
              <a:rPr sz="2000" b="1" dirty="0">
                <a:latin typeface="Arial"/>
                <a:cs typeface="Arial"/>
              </a:rPr>
              <a:t>o </a:t>
            </a:r>
            <a:r>
              <a:rPr sz="2000" b="1" spc="-5" dirty="0">
                <a:latin typeface="Arial"/>
                <a:cs typeface="Arial"/>
              </a:rPr>
              <a:t>márgenes </a:t>
            </a:r>
            <a:r>
              <a:rPr sz="2000" b="1" dirty="0">
                <a:latin typeface="Arial"/>
                <a:cs typeface="Arial"/>
              </a:rPr>
              <a:t>de </a:t>
            </a:r>
            <a:r>
              <a:rPr sz="2000" b="1" spc="-5" dirty="0">
                <a:latin typeface="Arial"/>
                <a:cs typeface="Arial"/>
              </a:rPr>
              <a:t>utilidad </a:t>
            </a:r>
            <a:r>
              <a:rPr sz="2000" dirty="0">
                <a:latin typeface="Arial"/>
                <a:cs typeface="Arial"/>
              </a:rPr>
              <a:t>por la realización de sus actividades con 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base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en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el</a:t>
            </a:r>
            <a:r>
              <a:rPr sz="2000" spc="-5" dirty="0">
                <a:latin typeface="Arial"/>
                <a:cs typeface="Arial"/>
              </a:rPr>
              <a:t> sector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económico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industria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la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que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pertenecen.</a:t>
            </a:r>
            <a:endParaRPr sz="2000">
              <a:latin typeface="Arial"/>
              <a:cs typeface="Arial"/>
            </a:endParaRPr>
          </a:p>
          <a:p>
            <a:pPr marL="241300" indent="-228600" algn="just">
              <a:lnSpc>
                <a:spcPct val="100000"/>
              </a:lnSpc>
              <a:spcBef>
                <a:spcPts val="650"/>
              </a:spcBef>
              <a:buClr>
                <a:srgbClr val="E77737"/>
              </a:buClr>
              <a:buChar char="•"/>
              <a:tabLst>
                <a:tab pos="241300" algn="l"/>
              </a:tabLst>
            </a:pPr>
            <a:r>
              <a:rPr sz="2000" dirty="0">
                <a:latin typeface="Arial"/>
                <a:cs typeface="Arial"/>
              </a:rPr>
              <a:t>La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difusión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esta información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se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hará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con </a:t>
            </a:r>
            <a:r>
              <a:rPr sz="2000" b="1" spc="-5" dirty="0">
                <a:latin typeface="Arial"/>
                <a:cs typeface="Arial"/>
              </a:rPr>
              <a:t>la</a:t>
            </a:r>
            <a:r>
              <a:rPr sz="2000" b="1" spc="-1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finalidad </a:t>
            </a:r>
            <a:r>
              <a:rPr sz="2000" b="1" dirty="0">
                <a:latin typeface="Arial"/>
                <a:cs typeface="Arial"/>
              </a:rPr>
              <a:t>de</a:t>
            </a:r>
            <a:r>
              <a:rPr sz="2000" b="1" spc="-5" dirty="0">
                <a:latin typeface="Arial"/>
                <a:cs typeface="Arial"/>
              </a:rPr>
              <a:t> medir</a:t>
            </a:r>
            <a:r>
              <a:rPr sz="2000" b="1" spc="-1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riesgos impositivos</a:t>
            </a:r>
            <a:r>
              <a:rPr sz="2000" spc="-5" dirty="0">
                <a:latin typeface="Arial"/>
                <a:cs typeface="Arial"/>
              </a:rPr>
              <a:t>.</a:t>
            </a:r>
            <a:endParaRPr sz="2000">
              <a:latin typeface="Arial"/>
              <a:cs typeface="Arial"/>
            </a:endParaRPr>
          </a:p>
          <a:p>
            <a:pPr marL="241300" indent="-228600" algn="just">
              <a:lnSpc>
                <a:spcPct val="100000"/>
              </a:lnSpc>
              <a:spcBef>
                <a:spcPts val="795"/>
              </a:spcBef>
              <a:buClr>
                <a:srgbClr val="E77737"/>
              </a:buClr>
              <a:buFont typeface="Arial"/>
              <a:buChar char="•"/>
              <a:tabLst>
                <a:tab pos="241300" algn="l"/>
              </a:tabLst>
            </a:pPr>
            <a:r>
              <a:rPr sz="2000" b="1" spc="-5" dirty="0">
                <a:latin typeface="Arial"/>
                <a:cs typeface="Arial"/>
              </a:rPr>
              <a:t>Programas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cumplimiento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voluntario.</a:t>
            </a:r>
            <a:endParaRPr sz="2000">
              <a:latin typeface="Arial"/>
              <a:cs typeface="Arial"/>
            </a:endParaRPr>
          </a:p>
          <a:p>
            <a:pPr marL="697865" marR="6350" lvl="1" indent="-228600">
              <a:lnSpc>
                <a:spcPts val="2180"/>
              </a:lnSpc>
              <a:spcBef>
                <a:spcPts val="470"/>
              </a:spcBef>
              <a:buClr>
                <a:srgbClr val="E77737"/>
              </a:buClr>
              <a:buFont typeface="Courier New"/>
              <a:buChar char="o"/>
              <a:tabLst>
                <a:tab pos="698500" algn="l"/>
              </a:tabLst>
            </a:pPr>
            <a:r>
              <a:rPr sz="2000" dirty="0">
                <a:latin typeface="Arial"/>
                <a:cs typeface="Arial"/>
              </a:rPr>
              <a:t>El</a:t>
            </a:r>
            <a:r>
              <a:rPr sz="2000" spc="170" dirty="0">
                <a:latin typeface="Arial"/>
                <a:cs typeface="Arial"/>
              </a:rPr>
              <a:t> </a:t>
            </a:r>
            <a:r>
              <a:rPr sz="2000" spc="-50" dirty="0">
                <a:latin typeface="Arial"/>
                <a:cs typeface="Arial"/>
              </a:rPr>
              <a:t>SAT</a:t>
            </a:r>
            <a:r>
              <a:rPr sz="2000" spc="13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podrá</a:t>
            </a:r>
            <a:r>
              <a:rPr sz="2000" spc="16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informar</a:t>
            </a:r>
            <a:r>
              <a:rPr sz="2000" spc="16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al</a:t>
            </a:r>
            <a:r>
              <a:rPr sz="2000" spc="17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contribuyente,</a:t>
            </a:r>
            <a:r>
              <a:rPr sz="2000" spc="15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cuando</a:t>
            </a:r>
            <a:r>
              <a:rPr sz="2000" b="1" spc="17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detecte</a:t>
            </a:r>
            <a:r>
              <a:rPr sz="2000" b="1" spc="16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supuestos</a:t>
            </a:r>
            <a:r>
              <a:rPr sz="2000" b="1" spc="16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</a:t>
            </a:r>
            <a:r>
              <a:rPr sz="2000" b="1" spc="16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riesgo</a:t>
            </a:r>
            <a:r>
              <a:rPr sz="2000" b="1" spc="16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con </a:t>
            </a:r>
            <a:r>
              <a:rPr sz="2000" b="1" spc="-54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base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en</a:t>
            </a:r>
            <a:r>
              <a:rPr sz="2000" b="1" spc="-5" dirty="0">
                <a:latin typeface="Arial"/>
                <a:cs typeface="Arial"/>
              </a:rPr>
              <a:t> los</a:t>
            </a:r>
            <a:r>
              <a:rPr sz="2000" b="1" spc="-1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parámetros</a:t>
            </a:r>
            <a:r>
              <a:rPr sz="2000" b="1" spc="-1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señalados</a:t>
            </a:r>
            <a:endParaRPr sz="2000">
              <a:latin typeface="Arial"/>
              <a:cs typeface="Arial"/>
            </a:endParaRPr>
          </a:p>
          <a:p>
            <a:pPr marL="698500" lvl="1" indent="-229235">
              <a:lnSpc>
                <a:spcPct val="100000"/>
              </a:lnSpc>
              <a:spcBef>
                <a:spcPts val="280"/>
              </a:spcBef>
              <a:buClr>
                <a:srgbClr val="E77737"/>
              </a:buClr>
              <a:buFont typeface="Courier New"/>
              <a:buChar char="o"/>
              <a:tabLst>
                <a:tab pos="698500" algn="l"/>
              </a:tabLst>
            </a:pPr>
            <a:r>
              <a:rPr sz="2000" dirty="0">
                <a:latin typeface="Arial"/>
                <a:cs typeface="Arial"/>
              </a:rPr>
              <a:t>No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son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vinculantes.</a:t>
            </a:r>
            <a:endParaRPr sz="2000">
              <a:latin typeface="Arial"/>
              <a:cs typeface="Arial"/>
            </a:endParaRPr>
          </a:p>
          <a:p>
            <a:pPr marL="698500" lvl="1" indent="-229235">
              <a:lnSpc>
                <a:spcPct val="100000"/>
              </a:lnSpc>
              <a:spcBef>
                <a:spcPts val="190"/>
              </a:spcBef>
              <a:buClr>
                <a:srgbClr val="E77737"/>
              </a:buClr>
              <a:buFont typeface="Courier New"/>
              <a:buChar char="o"/>
              <a:tabLst>
                <a:tab pos="698500" algn="l"/>
              </a:tabLst>
            </a:pPr>
            <a:r>
              <a:rPr sz="2000" dirty="0">
                <a:latin typeface="Arial"/>
                <a:cs typeface="Arial"/>
              </a:rPr>
              <a:t>Se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desarrollarán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conforme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las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reglas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carácter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general.</a:t>
            </a:r>
            <a:endParaRPr sz="2000">
              <a:latin typeface="Arial"/>
              <a:cs typeface="Arial"/>
            </a:endParaRPr>
          </a:p>
          <a:p>
            <a:pPr marL="698500" lvl="1" indent="-229235">
              <a:lnSpc>
                <a:spcPct val="100000"/>
              </a:lnSpc>
              <a:spcBef>
                <a:spcPts val="315"/>
              </a:spcBef>
              <a:buClr>
                <a:srgbClr val="E77737"/>
              </a:buClr>
              <a:buFont typeface="Courier New"/>
              <a:buChar char="o"/>
              <a:tabLst>
                <a:tab pos="698500" algn="l"/>
              </a:tabLst>
            </a:pPr>
            <a:r>
              <a:rPr sz="2000" dirty="0">
                <a:latin typeface="Arial"/>
                <a:cs typeface="Arial"/>
              </a:rPr>
              <a:t>No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se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considera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el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inicio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del ejercicio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facultades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comprobación.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38773" y="1185164"/>
            <a:ext cx="10928985" cy="1293495"/>
          </a:xfrm>
          <a:prstGeom prst="rect">
            <a:avLst/>
          </a:prstGeom>
        </p:spPr>
        <p:txBody>
          <a:bodyPr vert="horz" wrap="square" lIns="0" tIns="121920" rIns="0" bIns="0" rtlCol="0">
            <a:spAutoFit/>
          </a:bodyPr>
          <a:lstStyle/>
          <a:p>
            <a:pPr marL="12700" marR="5080">
              <a:lnSpc>
                <a:spcPct val="70000"/>
              </a:lnSpc>
              <a:spcBef>
                <a:spcPts val="960"/>
              </a:spcBef>
              <a:tabLst>
                <a:tab pos="1489710" algn="l"/>
                <a:tab pos="2189480" algn="l"/>
                <a:tab pos="2856230" algn="l"/>
                <a:tab pos="4625975" algn="l"/>
                <a:tab pos="5817870" algn="l"/>
                <a:tab pos="6603365" algn="l"/>
                <a:tab pos="7015480" algn="l"/>
                <a:tab pos="7953375" algn="l"/>
                <a:tab pos="9926320" algn="l"/>
                <a:tab pos="10440670" algn="l"/>
              </a:tabLst>
            </a:pPr>
            <a:r>
              <a:rPr sz="2400" b="1" dirty="0">
                <a:latin typeface="Arial"/>
                <a:cs typeface="Arial"/>
              </a:rPr>
              <a:t>“</a:t>
            </a:r>
            <a:r>
              <a:rPr sz="2400" b="1" i="1" dirty="0">
                <a:latin typeface="Arial"/>
                <a:cs typeface="Arial"/>
              </a:rPr>
              <a:t>Ar</a:t>
            </a:r>
            <a:r>
              <a:rPr sz="2400" b="1" i="1" spc="-5" dirty="0">
                <a:latin typeface="Arial"/>
                <a:cs typeface="Arial"/>
              </a:rPr>
              <a:t>tí</a:t>
            </a:r>
            <a:r>
              <a:rPr sz="2400" b="1" i="1" dirty="0">
                <a:latin typeface="Arial"/>
                <a:cs typeface="Arial"/>
              </a:rPr>
              <a:t>c</a:t>
            </a:r>
            <a:r>
              <a:rPr sz="2400" b="1" i="1" spc="-5" dirty="0">
                <a:latin typeface="Arial"/>
                <a:cs typeface="Arial"/>
              </a:rPr>
              <a:t>ul</a:t>
            </a:r>
            <a:r>
              <a:rPr sz="2400" b="1" i="1" dirty="0">
                <a:latin typeface="Arial"/>
                <a:cs typeface="Arial"/>
              </a:rPr>
              <a:t>o	33</a:t>
            </a:r>
            <a:r>
              <a:rPr sz="2400" b="1" i="1" spc="-5" dirty="0">
                <a:latin typeface="Arial"/>
                <a:cs typeface="Arial"/>
              </a:rPr>
              <a:t>.</a:t>
            </a:r>
            <a:r>
              <a:rPr sz="2400" b="1" i="1" dirty="0">
                <a:latin typeface="Arial"/>
                <a:cs typeface="Arial"/>
              </a:rPr>
              <a:t>-	</a:t>
            </a:r>
            <a:r>
              <a:rPr sz="2400" i="1" dirty="0">
                <a:latin typeface="Arial"/>
                <a:cs typeface="Arial"/>
              </a:rPr>
              <a:t>Las	au</a:t>
            </a:r>
            <a:r>
              <a:rPr sz="2400" i="1" spc="-5" dirty="0">
                <a:latin typeface="Arial"/>
                <a:cs typeface="Arial"/>
              </a:rPr>
              <a:t>t</a:t>
            </a:r>
            <a:r>
              <a:rPr sz="2400" i="1" dirty="0">
                <a:latin typeface="Arial"/>
                <a:cs typeface="Arial"/>
              </a:rPr>
              <a:t>or</a:t>
            </a:r>
            <a:r>
              <a:rPr sz="2400" i="1" spc="5" dirty="0">
                <a:latin typeface="Arial"/>
                <a:cs typeface="Arial"/>
              </a:rPr>
              <a:t>i</a:t>
            </a:r>
            <a:r>
              <a:rPr sz="2400" i="1" dirty="0">
                <a:latin typeface="Arial"/>
                <a:cs typeface="Arial"/>
              </a:rPr>
              <a:t>dades	</a:t>
            </a:r>
            <a:r>
              <a:rPr sz="2400" i="1" spc="-5" dirty="0">
                <a:latin typeface="Arial"/>
                <a:cs typeface="Arial"/>
              </a:rPr>
              <a:t>f</a:t>
            </a:r>
            <a:r>
              <a:rPr sz="2400" i="1" dirty="0">
                <a:latin typeface="Arial"/>
                <a:cs typeface="Arial"/>
              </a:rPr>
              <a:t>iscales	para	el	me</a:t>
            </a:r>
            <a:r>
              <a:rPr sz="2400" i="1" spc="5" dirty="0">
                <a:latin typeface="Arial"/>
                <a:cs typeface="Arial"/>
              </a:rPr>
              <a:t>j</a:t>
            </a:r>
            <a:r>
              <a:rPr sz="2400" i="1" dirty="0">
                <a:latin typeface="Arial"/>
                <a:cs typeface="Arial"/>
              </a:rPr>
              <a:t>or	cumplimien</a:t>
            </a:r>
            <a:r>
              <a:rPr sz="2400" i="1" spc="-5" dirty="0">
                <a:latin typeface="Arial"/>
                <a:cs typeface="Arial"/>
              </a:rPr>
              <a:t>t</a:t>
            </a:r>
            <a:r>
              <a:rPr sz="2400" i="1" dirty="0">
                <a:latin typeface="Arial"/>
                <a:cs typeface="Arial"/>
              </a:rPr>
              <a:t>o	de	sus  </a:t>
            </a:r>
            <a:r>
              <a:rPr sz="2400" i="1" spc="-5" dirty="0">
                <a:latin typeface="Arial"/>
                <a:cs typeface="Arial"/>
              </a:rPr>
              <a:t>facultades,</a:t>
            </a:r>
            <a:r>
              <a:rPr sz="2400" i="1" spc="-10" dirty="0">
                <a:latin typeface="Arial"/>
                <a:cs typeface="Arial"/>
              </a:rPr>
              <a:t> </a:t>
            </a:r>
            <a:r>
              <a:rPr sz="2400" i="1" spc="-5" dirty="0">
                <a:latin typeface="Arial"/>
                <a:cs typeface="Arial"/>
              </a:rPr>
              <a:t>estarán </a:t>
            </a:r>
            <a:r>
              <a:rPr sz="2400" i="1" dirty="0">
                <a:latin typeface="Arial"/>
                <a:cs typeface="Arial"/>
              </a:rPr>
              <a:t>a</a:t>
            </a:r>
            <a:r>
              <a:rPr sz="2400" i="1" spc="-5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lo</a:t>
            </a:r>
            <a:r>
              <a:rPr sz="2400" i="1" spc="-5" dirty="0">
                <a:latin typeface="Arial"/>
                <a:cs typeface="Arial"/>
              </a:rPr>
              <a:t> siguiente:</a:t>
            </a:r>
            <a:endParaRPr sz="2400">
              <a:latin typeface="Arial"/>
              <a:cs typeface="Arial"/>
            </a:endParaRPr>
          </a:p>
          <a:p>
            <a:pPr marL="12700" marR="5080">
              <a:lnSpc>
                <a:spcPct val="72500"/>
              </a:lnSpc>
              <a:spcBef>
                <a:spcPts val="915"/>
              </a:spcBef>
              <a:tabLst>
                <a:tab pos="430530" algn="l"/>
                <a:tab pos="2767330" algn="l"/>
                <a:tab pos="4374515" algn="l"/>
                <a:tab pos="5641975" algn="l"/>
                <a:tab pos="6061075" algn="l"/>
                <a:tab pos="6701155" algn="l"/>
                <a:tab pos="8935085" algn="l"/>
                <a:tab pos="9337040" algn="l"/>
              </a:tabLst>
            </a:pPr>
            <a:r>
              <a:rPr sz="2400" b="1" i="1" spc="-5" dirty="0">
                <a:latin typeface="Arial"/>
                <a:cs typeface="Arial"/>
              </a:rPr>
              <a:t>I</a:t>
            </a:r>
            <a:r>
              <a:rPr sz="2400" b="1" i="1" dirty="0">
                <a:latin typeface="Arial"/>
                <a:cs typeface="Arial"/>
              </a:rPr>
              <a:t>.	</a:t>
            </a:r>
            <a:r>
              <a:rPr sz="2400" i="1" spc="-5" dirty="0">
                <a:latin typeface="Arial"/>
                <a:cs typeface="Arial"/>
              </a:rPr>
              <a:t>P</a:t>
            </a:r>
            <a:r>
              <a:rPr sz="2400" i="1" dirty="0">
                <a:latin typeface="Arial"/>
                <a:cs typeface="Arial"/>
              </a:rPr>
              <a:t>roporcionarán	asis</a:t>
            </a:r>
            <a:r>
              <a:rPr sz="2400" i="1" spc="-5" dirty="0">
                <a:latin typeface="Arial"/>
                <a:cs typeface="Arial"/>
              </a:rPr>
              <a:t>t</a:t>
            </a:r>
            <a:r>
              <a:rPr sz="2400" i="1" dirty="0">
                <a:latin typeface="Arial"/>
                <a:cs typeface="Arial"/>
              </a:rPr>
              <a:t>encia	gra</a:t>
            </a:r>
            <a:r>
              <a:rPr sz="2400" i="1" spc="-5" dirty="0">
                <a:latin typeface="Arial"/>
                <a:cs typeface="Arial"/>
              </a:rPr>
              <a:t>t</a:t>
            </a:r>
            <a:r>
              <a:rPr sz="2400" i="1" dirty="0">
                <a:latin typeface="Arial"/>
                <a:cs typeface="Arial"/>
              </a:rPr>
              <a:t>u</a:t>
            </a:r>
            <a:r>
              <a:rPr sz="2400" i="1" spc="5" dirty="0">
                <a:latin typeface="Arial"/>
                <a:cs typeface="Arial"/>
              </a:rPr>
              <a:t>i</a:t>
            </a:r>
            <a:r>
              <a:rPr sz="2400" i="1" spc="-5" dirty="0">
                <a:latin typeface="Arial"/>
                <a:cs typeface="Arial"/>
              </a:rPr>
              <a:t>t</a:t>
            </a:r>
            <a:r>
              <a:rPr sz="2400" i="1" dirty="0">
                <a:latin typeface="Arial"/>
                <a:cs typeface="Arial"/>
              </a:rPr>
              <a:t>a	a	los	con</a:t>
            </a:r>
            <a:r>
              <a:rPr sz="2400" i="1" spc="-5" dirty="0">
                <a:latin typeface="Arial"/>
                <a:cs typeface="Arial"/>
              </a:rPr>
              <a:t>t</a:t>
            </a:r>
            <a:r>
              <a:rPr sz="2400" i="1" dirty="0">
                <a:latin typeface="Arial"/>
                <a:cs typeface="Arial"/>
              </a:rPr>
              <a:t>ribuyen</a:t>
            </a:r>
            <a:r>
              <a:rPr sz="2400" i="1" spc="-5" dirty="0">
                <a:latin typeface="Arial"/>
                <a:cs typeface="Arial"/>
              </a:rPr>
              <a:t>t</a:t>
            </a:r>
            <a:r>
              <a:rPr sz="2400" i="1" dirty="0">
                <a:latin typeface="Arial"/>
                <a:cs typeface="Arial"/>
              </a:rPr>
              <a:t>es	y	ciudadan</a:t>
            </a:r>
            <a:r>
              <a:rPr sz="2400" i="1" spc="-5" dirty="0">
                <a:latin typeface="Arial"/>
                <a:cs typeface="Arial"/>
              </a:rPr>
              <a:t>í</a:t>
            </a:r>
            <a:r>
              <a:rPr sz="2400" i="1" dirty="0">
                <a:latin typeface="Arial"/>
                <a:cs typeface="Arial"/>
              </a:rPr>
              <a:t>a,  procurando: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38773" y="2468371"/>
            <a:ext cx="10928985" cy="2308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ts val="2435"/>
              </a:lnSpc>
              <a:spcBef>
                <a:spcPts val="100"/>
              </a:spcBef>
            </a:pPr>
            <a:r>
              <a:rPr sz="2400" i="1" dirty="0">
                <a:latin typeface="Arial"/>
                <a:cs typeface="Arial"/>
              </a:rPr>
              <a:t>i)</a:t>
            </a:r>
            <a:r>
              <a:rPr sz="2400" i="1" spc="200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Dar</a:t>
            </a:r>
            <a:r>
              <a:rPr sz="2400" i="1" spc="204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a</a:t>
            </a:r>
            <a:r>
              <a:rPr sz="2400" i="1" spc="204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conocer</a:t>
            </a:r>
            <a:r>
              <a:rPr sz="2400" i="1" spc="200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en</a:t>
            </a:r>
            <a:r>
              <a:rPr sz="2400" i="1" spc="204" dirty="0">
                <a:latin typeface="Arial"/>
                <a:cs typeface="Arial"/>
              </a:rPr>
              <a:t> </a:t>
            </a:r>
            <a:r>
              <a:rPr sz="2400" i="1" spc="-5" dirty="0">
                <a:latin typeface="Arial"/>
                <a:cs typeface="Arial"/>
              </a:rPr>
              <a:t>forma</a:t>
            </a:r>
            <a:r>
              <a:rPr sz="2400" i="1" spc="210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periódica</a:t>
            </a:r>
            <a:r>
              <a:rPr sz="2400" i="1" spc="204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y</a:t>
            </a:r>
            <a:r>
              <a:rPr sz="2400" i="1" spc="200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en</a:t>
            </a:r>
            <a:r>
              <a:rPr sz="2400" i="1" spc="204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general</a:t>
            </a:r>
            <a:r>
              <a:rPr sz="2400" i="1" spc="210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para</a:t>
            </a:r>
            <a:r>
              <a:rPr sz="2400" i="1" spc="200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los</a:t>
            </a:r>
            <a:r>
              <a:rPr sz="2400" i="1" spc="204" dirty="0">
                <a:latin typeface="Arial"/>
                <a:cs typeface="Arial"/>
              </a:rPr>
              <a:t> </a:t>
            </a:r>
            <a:r>
              <a:rPr sz="2400" i="1" spc="-5" dirty="0">
                <a:latin typeface="Arial"/>
                <a:cs typeface="Arial"/>
              </a:rPr>
              <a:t>contribuyentes</a:t>
            </a:r>
            <a:r>
              <a:rPr sz="2400" i="1" spc="204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de</a:t>
            </a:r>
            <a:r>
              <a:rPr sz="2400" i="1" spc="204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la</a:t>
            </a:r>
            <a:endParaRPr sz="2400">
              <a:latin typeface="Arial"/>
              <a:cs typeface="Arial"/>
            </a:endParaRPr>
          </a:p>
          <a:p>
            <a:pPr marL="12700" algn="just">
              <a:lnSpc>
                <a:spcPts val="2005"/>
              </a:lnSpc>
            </a:pPr>
            <a:r>
              <a:rPr sz="2400" i="1" dirty="0">
                <a:latin typeface="Arial"/>
                <a:cs typeface="Arial"/>
              </a:rPr>
              <a:t>Ley</a:t>
            </a:r>
            <a:r>
              <a:rPr sz="2400" i="1" spc="80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del</a:t>
            </a:r>
            <a:r>
              <a:rPr sz="2400" i="1" spc="85" dirty="0">
                <a:latin typeface="Arial"/>
                <a:cs typeface="Arial"/>
              </a:rPr>
              <a:t> </a:t>
            </a:r>
            <a:r>
              <a:rPr sz="2400" i="1" spc="-5" dirty="0">
                <a:latin typeface="Arial"/>
                <a:cs typeface="Arial"/>
              </a:rPr>
              <a:t>Impuesto</a:t>
            </a:r>
            <a:r>
              <a:rPr sz="2400" i="1" spc="90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sobre</a:t>
            </a:r>
            <a:r>
              <a:rPr sz="2400" i="1" spc="85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la</a:t>
            </a:r>
            <a:r>
              <a:rPr sz="2400" i="1" spc="85" dirty="0">
                <a:latin typeface="Arial"/>
                <a:cs typeface="Arial"/>
              </a:rPr>
              <a:t> </a:t>
            </a:r>
            <a:r>
              <a:rPr sz="2400" i="1" spc="-5" dirty="0">
                <a:latin typeface="Arial"/>
                <a:cs typeface="Arial"/>
              </a:rPr>
              <a:t>Renta,</a:t>
            </a:r>
            <a:r>
              <a:rPr sz="2400" i="1" spc="85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parámetros</a:t>
            </a:r>
            <a:r>
              <a:rPr sz="2400" b="1" i="1" spc="85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de</a:t>
            </a:r>
            <a:r>
              <a:rPr sz="2400" b="1" i="1" spc="85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referencia</a:t>
            </a:r>
            <a:r>
              <a:rPr sz="2400" b="1" i="1" spc="85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con</a:t>
            </a:r>
            <a:r>
              <a:rPr sz="2400" b="1" i="1" spc="80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respecto</a:t>
            </a:r>
            <a:r>
              <a:rPr sz="2400" b="1" i="1" spc="75" dirty="0">
                <a:latin typeface="Arial"/>
                <a:cs typeface="Arial"/>
              </a:rPr>
              <a:t> </a:t>
            </a:r>
            <a:r>
              <a:rPr sz="2400" b="1" i="1" dirty="0">
                <a:latin typeface="Arial"/>
                <a:cs typeface="Arial"/>
              </a:rPr>
              <a:t>a</a:t>
            </a:r>
            <a:r>
              <a:rPr sz="2400" b="1" i="1" spc="90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la</a:t>
            </a:r>
            <a:endParaRPr sz="2400">
              <a:latin typeface="Arial"/>
              <a:cs typeface="Arial"/>
            </a:endParaRPr>
          </a:p>
          <a:p>
            <a:pPr marL="12700" algn="just">
              <a:lnSpc>
                <a:spcPts val="2005"/>
              </a:lnSpc>
            </a:pPr>
            <a:r>
              <a:rPr sz="2400" b="1" i="1" spc="-5" dirty="0">
                <a:latin typeface="Arial"/>
                <a:cs typeface="Arial"/>
              </a:rPr>
              <a:t>utilidad,</a:t>
            </a:r>
            <a:r>
              <a:rPr sz="2400" b="1" i="1" spc="5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conceptos</a:t>
            </a:r>
            <a:r>
              <a:rPr sz="2400" b="1" i="1" spc="20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deducibles</a:t>
            </a:r>
            <a:r>
              <a:rPr sz="2400" b="1" i="1" spc="15" dirty="0">
                <a:latin typeface="Arial"/>
                <a:cs typeface="Arial"/>
              </a:rPr>
              <a:t> </a:t>
            </a:r>
            <a:r>
              <a:rPr sz="2400" b="1" i="1" dirty="0">
                <a:latin typeface="Arial"/>
                <a:cs typeface="Arial"/>
              </a:rPr>
              <a:t>o</a:t>
            </a:r>
            <a:r>
              <a:rPr sz="2400" b="1" i="1" spc="10" dirty="0">
                <a:latin typeface="Arial"/>
                <a:cs typeface="Arial"/>
              </a:rPr>
              <a:t> </a:t>
            </a:r>
            <a:r>
              <a:rPr sz="2400" b="1" i="1" dirty="0">
                <a:latin typeface="Arial"/>
                <a:cs typeface="Arial"/>
              </a:rPr>
              <a:t>tasas</a:t>
            </a:r>
            <a:r>
              <a:rPr sz="2400" b="1" i="1" spc="20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efectivas</a:t>
            </a:r>
            <a:r>
              <a:rPr sz="2400" b="1" i="1" spc="20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de</a:t>
            </a:r>
            <a:r>
              <a:rPr sz="2400" b="1" i="1" spc="15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impuesto</a:t>
            </a:r>
            <a:r>
              <a:rPr sz="2400" b="1" i="1" spc="15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que</a:t>
            </a:r>
            <a:r>
              <a:rPr sz="2400" i="1" spc="20" dirty="0">
                <a:latin typeface="Arial"/>
                <a:cs typeface="Arial"/>
              </a:rPr>
              <a:t> </a:t>
            </a:r>
            <a:r>
              <a:rPr sz="2400" i="1" spc="-5" dirty="0">
                <a:latin typeface="Arial"/>
                <a:cs typeface="Arial"/>
              </a:rPr>
              <a:t>presentan</a:t>
            </a:r>
            <a:endParaRPr sz="2400">
              <a:latin typeface="Arial"/>
              <a:cs typeface="Arial"/>
            </a:endParaRPr>
          </a:p>
          <a:p>
            <a:pPr marL="12700" marR="5080" algn="just">
              <a:lnSpc>
                <a:spcPct val="71300"/>
              </a:lnSpc>
              <a:spcBef>
                <a:spcPts val="380"/>
              </a:spcBef>
            </a:pPr>
            <a:r>
              <a:rPr sz="2400" i="1" spc="-5" dirty="0">
                <a:latin typeface="Arial"/>
                <a:cs typeface="Arial"/>
              </a:rPr>
              <a:t>otras </a:t>
            </a:r>
            <a:r>
              <a:rPr sz="2400" i="1" dirty="0">
                <a:latin typeface="Arial"/>
                <a:cs typeface="Arial"/>
              </a:rPr>
              <a:t>entidades o figuras </a:t>
            </a:r>
            <a:r>
              <a:rPr sz="2400" i="1" spc="-5" dirty="0">
                <a:latin typeface="Arial"/>
                <a:cs typeface="Arial"/>
              </a:rPr>
              <a:t>jurídicas </a:t>
            </a:r>
            <a:r>
              <a:rPr sz="2400" i="1" dirty="0">
                <a:latin typeface="Arial"/>
                <a:cs typeface="Arial"/>
              </a:rPr>
              <a:t>que obtienen ingresos, </a:t>
            </a:r>
            <a:r>
              <a:rPr sz="2400" i="1" spc="-5" dirty="0">
                <a:latin typeface="Arial"/>
                <a:cs typeface="Arial"/>
              </a:rPr>
              <a:t>contraprestaciones </a:t>
            </a:r>
            <a:r>
              <a:rPr sz="2400" i="1" dirty="0">
                <a:latin typeface="Arial"/>
                <a:cs typeface="Arial"/>
              </a:rPr>
              <a:t>o </a:t>
            </a:r>
            <a:r>
              <a:rPr sz="2400" i="1" spc="5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márgenes de utilidad por la realización de sus </a:t>
            </a:r>
            <a:r>
              <a:rPr sz="2400" i="1" spc="-5" dirty="0">
                <a:latin typeface="Arial"/>
                <a:cs typeface="Arial"/>
              </a:rPr>
              <a:t>actividades </a:t>
            </a:r>
            <a:r>
              <a:rPr sz="2400" i="1" dirty="0">
                <a:latin typeface="Arial"/>
                <a:cs typeface="Arial"/>
              </a:rPr>
              <a:t>con base en el </a:t>
            </a:r>
            <a:r>
              <a:rPr sz="2400" i="1" spc="-5" dirty="0">
                <a:latin typeface="Arial"/>
                <a:cs typeface="Arial"/>
              </a:rPr>
              <a:t>sector </a:t>
            </a:r>
            <a:r>
              <a:rPr sz="2400" i="1" dirty="0">
                <a:latin typeface="Arial"/>
                <a:cs typeface="Arial"/>
              </a:rPr>
              <a:t> económico</a:t>
            </a:r>
            <a:r>
              <a:rPr sz="2400" i="1" spc="-10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o</a:t>
            </a:r>
            <a:r>
              <a:rPr sz="2400" i="1" spc="-5" dirty="0">
                <a:latin typeface="Arial"/>
                <a:cs typeface="Arial"/>
              </a:rPr>
              <a:t> industria </a:t>
            </a:r>
            <a:r>
              <a:rPr sz="2400" i="1" dirty="0">
                <a:latin typeface="Arial"/>
                <a:cs typeface="Arial"/>
              </a:rPr>
              <a:t>a</a:t>
            </a:r>
            <a:r>
              <a:rPr sz="2400" i="1" spc="-5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la</a:t>
            </a:r>
            <a:r>
              <a:rPr sz="2400" i="1" spc="-5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que</a:t>
            </a:r>
            <a:r>
              <a:rPr sz="2400" i="1" spc="-5" dirty="0">
                <a:latin typeface="Arial"/>
                <a:cs typeface="Arial"/>
              </a:rPr>
              <a:t> pertenecen.</a:t>
            </a:r>
            <a:endParaRPr sz="2400">
              <a:latin typeface="Arial"/>
              <a:cs typeface="Arial"/>
            </a:endParaRPr>
          </a:p>
          <a:p>
            <a:pPr marL="12700" marR="5080" algn="just">
              <a:lnSpc>
                <a:spcPct val="69200"/>
              </a:lnSpc>
              <a:spcBef>
                <a:spcPts val="1010"/>
              </a:spcBef>
            </a:pPr>
            <a:r>
              <a:rPr sz="2400" i="1" dirty="0">
                <a:latin typeface="Arial"/>
                <a:cs typeface="Arial"/>
              </a:rPr>
              <a:t>La </a:t>
            </a:r>
            <a:r>
              <a:rPr sz="2400" i="1" spc="-5" dirty="0">
                <a:latin typeface="Arial"/>
                <a:cs typeface="Arial"/>
              </a:rPr>
              <a:t>difusión </a:t>
            </a:r>
            <a:r>
              <a:rPr sz="2400" i="1" dirty="0">
                <a:latin typeface="Arial"/>
                <a:cs typeface="Arial"/>
              </a:rPr>
              <a:t>de </a:t>
            </a:r>
            <a:r>
              <a:rPr sz="2400" i="1" spc="-5" dirty="0">
                <a:latin typeface="Arial"/>
                <a:cs typeface="Arial"/>
              </a:rPr>
              <a:t>esta información </a:t>
            </a:r>
            <a:r>
              <a:rPr sz="2400" i="1" dirty="0">
                <a:latin typeface="Arial"/>
                <a:cs typeface="Arial"/>
              </a:rPr>
              <a:t>se hará </a:t>
            </a:r>
            <a:r>
              <a:rPr sz="2400" b="1" i="1" spc="-5" dirty="0">
                <a:latin typeface="Arial"/>
                <a:cs typeface="Arial"/>
              </a:rPr>
              <a:t>con la finalidad de medir riesgos </a:t>
            </a:r>
            <a:r>
              <a:rPr sz="2400" b="1" i="1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impositivos</a:t>
            </a:r>
            <a:r>
              <a:rPr sz="2400" i="1" spc="-5" dirty="0">
                <a:latin typeface="Arial"/>
                <a:cs typeface="Arial"/>
              </a:rPr>
              <a:t>.</a:t>
            </a:r>
            <a:r>
              <a:rPr sz="2400" i="1" spc="180" dirty="0">
                <a:latin typeface="Arial"/>
                <a:cs typeface="Arial"/>
              </a:rPr>
              <a:t> </a:t>
            </a:r>
            <a:r>
              <a:rPr sz="2400" i="1" spc="-5" dirty="0">
                <a:latin typeface="Arial"/>
                <a:cs typeface="Arial"/>
              </a:rPr>
              <a:t>El</a:t>
            </a:r>
            <a:r>
              <a:rPr sz="2400" i="1" spc="195" dirty="0">
                <a:latin typeface="Arial"/>
                <a:cs typeface="Arial"/>
              </a:rPr>
              <a:t> </a:t>
            </a:r>
            <a:r>
              <a:rPr sz="2400" i="1" spc="-5" dirty="0">
                <a:latin typeface="Arial"/>
                <a:cs typeface="Arial"/>
              </a:rPr>
              <a:t>Servicio</a:t>
            </a:r>
            <a:r>
              <a:rPr sz="2400" i="1" spc="190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de</a:t>
            </a:r>
            <a:r>
              <a:rPr sz="2400" i="1" spc="195" dirty="0">
                <a:latin typeface="Arial"/>
                <a:cs typeface="Arial"/>
              </a:rPr>
              <a:t> </a:t>
            </a:r>
            <a:r>
              <a:rPr sz="2400" i="1" spc="-5" dirty="0">
                <a:latin typeface="Arial"/>
                <a:cs typeface="Arial"/>
              </a:rPr>
              <a:t>Administración</a:t>
            </a:r>
            <a:r>
              <a:rPr sz="2400" i="1" spc="195" dirty="0">
                <a:latin typeface="Arial"/>
                <a:cs typeface="Arial"/>
              </a:rPr>
              <a:t> </a:t>
            </a:r>
            <a:r>
              <a:rPr sz="2400" i="1" spc="-20" dirty="0">
                <a:latin typeface="Arial"/>
                <a:cs typeface="Arial"/>
              </a:rPr>
              <a:t>Tributaria</a:t>
            </a:r>
            <a:r>
              <a:rPr sz="2400" i="1" spc="185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al</a:t>
            </a:r>
            <a:r>
              <a:rPr sz="2400" i="1" spc="195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amparo</a:t>
            </a:r>
            <a:r>
              <a:rPr sz="2400" i="1" spc="195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de</a:t>
            </a:r>
            <a:r>
              <a:rPr sz="2400" i="1" spc="195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programas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38773" y="4641595"/>
            <a:ext cx="109283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86435" algn="l"/>
                <a:tab pos="2985135" algn="l"/>
                <a:tab pos="4775200" algn="l"/>
                <a:tab pos="5875020" algn="l"/>
                <a:tab pos="7312659" algn="l"/>
                <a:tab pos="7869555" algn="l"/>
                <a:tab pos="10104755" algn="l"/>
                <a:tab pos="10593070" algn="l"/>
              </a:tabLst>
            </a:pPr>
            <a:r>
              <a:rPr sz="2400" b="1" i="1" spc="-5" dirty="0">
                <a:latin typeface="Arial"/>
                <a:cs typeface="Arial"/>
              </a:rPr>
              <a:t>d</a:t>
            </a:r>
            <a:r>
              <a:rPr sz="2400" b="1" i="1" dirty="0">
                <a:latin typeface="Arial"/>
                <a:cs typeface="Arial"/>
              </a:rPr>
              <a:t>e	c</a:t>
            </a:r>
            <a:r>
              <a:rPr sz="2400" b="1" i="1" spc="-5" dirty="0">
                <a:latin typeface="Arial"/>
                <a:cs typeface="Arial"/>
              </a:rPr>
              <a:t>u</a:t>
            </a:r>
            <a:r>
              <a:rPr sz="2400" b="1" i="1" dirty="0">
                <a:latin typeface="Arial"/>
                <a:cs typeface="Arial"/>
              </a:rPr>
              <a:t>m</a:t>
            </a:r>
            <a:r>
              <a:rPr sz="2400" b="1" i="1" spc="-5" dirty="0">
                <a:latin typeface="Arial"/>
                <a:cs typeface="Arial"/>
              </a:rPr>
              <a:t>pli</a:t>
            </a:r>
            <a:r>
              <a:rPr sz="2400" b="1" i="1" dirty="0">
                <a:latin typeface="Arial"/>
                <a:cs typeface="Arial"/>
              </a:rPr>
              <a:t>m</a:t>
            </a:r>
            <a:r>
              <a:rPr sz="2400" b="1" i="1" spc="-5" dirty="0">
                <a:latin typeface="Arial"/>
                <a:cs typeface="Arial"/>
              </a:rPr>
              <a:t>i</a:t>
            </a:r>
            <a:r>
              <a:rPr sz="2400" b="1" i="1" dirty="0">
                <a:latin typeface="Arial"/>
                <a:cs typeface="Arial"/>
              </a:rPr>
              <a:t>e</a:t>
            </a:r>
            <a:r>
              <a:rPr sz="2400" b="1" i="1" spc="-5" dirty="0">
                <a:latin typeface="Arial"/>
                <a:cs typeface="Arial"/>
              </a:rPr>
              <a:t>n</a:t>
            </a:r>
            <a:r>
              <a:rPr sz="2400" b="1" i="1" dirty="0">
                <a:latin typeface="Arial"/>
                <a:cs typeface="Arial"/>
              </a:rPr>
              <a:t>to	v</a:t>
            </a:r>
            <a:r>
              <a:rPr sz="2400" b="1" i="1" spc="-5" dirty="0">
                <a:latin typeface="Arial"/>
                <a:cs typeface="Arial"/>
              </a:rPr>
              <a:t>olun</a:t>
            </a:r>
            <a:r>
              <a:rPr sz="2400" b="1" i="1" dirty="0">
                <a:latin typeface="Arial"/>
                <a:cs typeface="Arial"/>
              </a:rPr>
              <a:t>tar</a:t>
            </a:r>
            <a:r>
              <a:rPr sz="2400" b="1" i="1" spc="-5" dirty="0">
                <a:latin typeface="Arial"/>
                <a:cs typeface="Arial"/>
              </a:rPr>
              <a:t>i</a:t>
            </a:r>
            <a:r>
              <a:rPr sz="2400" b="1" i="1" dirty="0">
                <a:latin typeface="Arial"/>
                <a:cs typeface="Arial"/>
              </a:rPr>
              <a:t>o	</a:t>
            </a:r>
            <a:r>
              <a:rPr sz="2400" i="1" dirty="0">
                <a:latin typeface="Arial"/>
                <a:cs typeface="Arial"/>
              </a:rPr>
              <a:t>podrá	in</a:t>
            </a:r>
            <a:r>
              <a:rPr sz="2400" i="1" spc="-5" dirty="0">
                <a:latin typeface="Arial"/>
                <a:cs typeface="Arial"/>
              </a:rPr>
              <a:t>f</a:t>
            </a:r>
            <a:r>
              <a:rPr sz="2400" i="1" dirty="0">
                <a:latin typeface="Arial"/>
                <a:cs typeface="Arial"/>
              </a:rPr>
              <a:t>ormar	al	con</a:t>
            </a:r>
            <a:r>
              <a:rPr sz="2400" i="1" spc="-5" dirty="0">
                <a:latin typeface="Arial"/>
                <a:cs typeface="Arial"/>
              </a:rPr>
              <a:t>t</a:t>
            </a:r>
            <a:r>
              <a:rPr sz="2400" i="1" dirty="0">
                <a:latin typeface="Arial"/>
                <a:cs typeface="Arial"/>
              </a:rPr>
              <a:t>ribuyen</a:t>
            </a:r>
            <a:r>
              <a:rPr sz="2400" i="1" spc="-5" dirty="0">
                <a:latin typeface="Arial"/>
                <a:cs typeface="Arial"/>
              </a:rPr>
              <a:t>t</a:t>
            </a:r>
            <a:r>
              <a:rPr sz="2400" i="1" dirty="0">
                <a:latin typeface="Arial"/>
                <a:cs typeface="Arial"/>
              </a:rPr>
              <a:t>e,	a	su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38773" y="4894579"/>
            <a:ext cx="109283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030095" algn="l"/>
                <a:tab pos="2811145" algn="l"/>
                <a:tab pos="3098800" algn="l"/>
                <a:tab pos="3573779" algn="l"/>
                <a:tab pos="3946525" algn="l"/>
                <a:tab pos="4726305" algn="l"/>
                <a:tab pos="5201285" algn="l"/>
                <a:tab pos="5726430" algn="l"/>
                <a:tab pos="7117715" algn="l"/>
                <a:tab pos="8422640" algn="l"/>
                <a:tab pos="8727440" algn="l"/>
                <a:tab pos="9337040" algn="l"/>
                <a:tab pos="10575290" algn="l"/>
              </a:tabLst>
            </a:pPr>
            <a:r>
              <a:rPr sz="2400" i="1" dirty="0">
                <a:latin typeface="Arial"/>
                <a:cs typeface="Arial"/>
              </a:rPr>
              <a:t>represen</a:t>
            </a:r>
            <a:r>
              <a:rPr sz="2400" i="1" spc="-5" dirty="0">
                <a:latin typeface="Arial"/>
                <a:cs typeface="Arial"/>
              </a:rPr>
              <a:t>t</a:t>
            </a:r>
            <a:r>
              <a:rPr sz="2400" i="1" dirty="0">
                <a:latin typeface="Arial"/>
                <a:cs typeface="Arial"/>
              </a:rPr>
              <a:t>an</a:t>
            </a:r>
            <a:r>
              <a:rPr sz="2400" i="1" spc="-5" dirty="0">
                <a:latin typeface="Arial"/>
                <a:cs typeface="Arial"/>
              </a:rPr>
              <a:t>t</a:t>
            </a:r>
            <a:r>
              <a:rPr sz="2400" i="1" dirty="0">
                <a:latin typeface="Arial"/>
                <a:cs typeface="Arial"/>
              </a:rPr>
              <a:t>e	legal	y	en	el	caso	de	las	personas	morales,	a	sus	órganos	de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38773" y="5147564"/>
            <a:ext cx="10928985" cy="14217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495"/>
              </a:lnSpc>
              <a:spcBef>
                <a:spcPts val="100"/>
              </a:spcBef>
            </a:pPr>
            <a:r>
              <a:rPr sz="2400" i="1" dirty="0">
                <a:latin typeface="Arial"/>
                <a:cs typeface="Arial"/>
              </a:rPr>
              <a:t>dirección,</a:t>
            </a:r>
            <a:r>
              <a:rPr sz="2400" i="1" spc="85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cuando</a:t>
            </a:r>
            <a:r>
              <a:rPr sz="2400" b="1" i="1" spc="90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detecte</a:t>
            </a:r>
            <a:r>
              <a:rPr sz="2400" b="1" i="1" spc="90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supuestos</a:t>
            </a:r>
            <a:r>
              <a:rPr sz="2400" b="1" i="1" spc="95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de</a:t>
            </a:r>
            <a:r>
              <a:rPr sz="2400" b="1" i="1" spc="90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riesgo</a:t>
            </a:r>
            <a:r>
              <a:rPr sz="2400" b="1" i="1" spc="85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con</a:t>
            </a:r>
            <a:r>
              <a:rPr sz="2400" b="1" i="1" spc="85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base</a:t>
            </a:r>
            <a:r>
              <a:rPr sz="2400" b="1" i="1" spc="90" dirty="0">
                <a:latin typeface="Arial"/>
                <a:cs typeface="Arial"/>
              </a:rPr>
              <a:t> </a:t>
            </a:r>
            <a:r>
              <a:rPr sz="2400" b="1" i="1" dirty="0">
                <a:latin typeface="Arial"/>
                <a:cs typeface="Arial"/>
              </a:rPr>
              <a:t>en</a:t>
            </a:r>
            <a:r>
              <a:rPr sz="2400" b="1" i="1" spc="90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los</a:t>
            </a:r>
            <a:r>
              <a:rPr sz="2400" b="1" i="1" spc="95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parámetros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ts val="2050"/>
              </a:lnSpc>
              <a:tabLst>
                <a:tab pos="1638300" algn="l"/>
                <a:tab pos="2129790" algn="l"/>
                <a:tab pos="2519045" algn="l"/>
                <a:tab pos="3705860" algn="l"/>
                <a:tab pos="5060315" algn="l"/>
                <a:tab pos="5586095" algn="l"/>
                <a:tab pos="6231255" algn="l"/>
                <a:tab pos="6689090" algn="l"/>
                <a:tab pos="8148955" algn="l"/>
                <a:tab pos="8793480" algn="l"/>
                <a:tab pos="9319895" algn="l"/>
              </a:tabLst>
            </a:pPr>
            <a:r>
              <a:rPr sz="2400" b="1" i="1" dirty="0">
                <a:latin typeface="Arial"/>
                <a:cs typeface="Arial"/>
              </a:rPr>
              <a:t>se</a:t>
            </a:r>
            <a:r>
              <a:rPr sz="2400" b="1" i="1" spc="-5" dirty="0">
                <a:latin typeface="Arial"/>
                <a:cs typeface="Arial"/>
              </a:rPr>
              <a:t>ñ</a:t>
            </a:r>
            <a:r>
              <a:rPr sz="2400" b="1" i="1" dirty="0">
                <a:latin typeface="Arial"/>
                <a:cs typeface="Arial"/>
              </a:rPr>
              <a:t>a</a:t>
            </a:r>
            <a:r>
              <a:rPr sz="2400" b="1" i="1" spc="-5" dirty="0">
                <a:latin typeface="Arial"/>
                <a:cs typeface="Arial"/>
              </a:rPr>
              <a:t>l</a:t>
            </a:r>
            <a:r>
              <a:rPr sz="2400" b="1" i="1" dirty="0">
                <a:latin typeface="Arial"/>
                <a:cs typeface="Arial"/>
              </a:rPr>
              <a:t>a</a:t>
            </a:r>
            <a:r>
              <a:rPr sz="2400" b="1" i="1" spc="-5" dirty="0">
                <a:latin typeface="Arial"/>
                <a:cs typeface="Arial"/>
              </a:rPr>
              <a:t>do</a:t>
            </a:r>
            <a:r>
              <a:rPr sz="2400" b="1" i="1" dirty="0">
                <a:latin typeface="Arial"/>
                <a:cs typeface="Arial"/>
              </a:rPr>
              <a:t>s	en	el	</a:t>
            </a:r>
            <a:r>
              <a:rPr sz="2400" b="1" i="1" spc="-5" dirty="0">
                <a:latin typeface="Arial"/>
                <a:cs typeface="Arial"/>
              </a:rPr>
              <a:t>p</a:t>
            </a:r>
            <a:r>
              <a:rPr sz="2400" b="1" i="1" dirty="0">
                <a:latin typeface="Arial"/>
                <a:cs typeface="Arial"/>
              </a:rPr>
              <a:t>árrafo	a</a:t>
            </a:r>
            <a:r>
              <a:rPr sz="2400" b="1" i="1" spc="-5" dirty="0">
                <a:latin typeface="Arial"/>
                <a:cs typeface="Arial"/>
              </a:rPr>
              <a:t>n</a:t>
            </a:r>
            <a:r>
              <a:rPr sz="2400" b="1" i="1" dirty="0">
                <a:latin typeface="Arial"/>
                <a:cs typeface="Arial"/>
              </a:rPr>
              <a:t>ter</a:t>
            </a:r>
            <a:r>
              <a:rPr sz="2400" b="1" i="1" spc="-5" dirty="0">
                <a:latin typeface="Arial"/>
                <a:cs typeface="Arial"/>
              </a:rPr>
              <a:t>io</a:t>
            </a:r>
            <a:r>
              <a:rPr sz="2400" b="1" i="1" spc="5" dirty="0">
                <a:latin typeface="Arial"/>
                <a:cs typeface="Arial"/>
              </a:rPr>
              <a:t>r</a:t>
            </a:r>
            <a:r>
              <a:rPr sz="2400" i="1" dirty="0">
                <a:latin typeface="Arial"/>
                <a:cs typeface="Arial"/>
              </a:rPr>
              <a:t>,	sin	que	se	considere	que	las	au</a:t>
            </a:r>
            <a:r>
              <a:rPr sz="2400" i="1" spc="-5" dirty="0">
                <a:latin typeface="Arial"/>
                <a:cs typeface="Arial"/>
              </a:rPr>
              <a:t>t</a:t>
            </a:r>
            <a:r>
              <a:rPr sz="2400" i="1" dirty="0">
                <a:latin typeface="Arial"/>
                <a:cs typeface="Arial"/>
              </a:rPr>
              <a:t>or</a:t>
            </a:r>
            <a:r>
              <a:rPr sz="2400" i="1" spc="5" dirty="0">
                <a:latin typeface="Arial"/>
                <a:cs typeface="Arial"/>
              </a:rPr>
              <a:t>i</a:t>
            </a:r>
            <a:r>
              <a:rPr sz="2400" i="1" dirty="0">
                <a:latin typeface="Arial"/>
                <a:cs typeface="Arial"/>
              </a:rPr>
              <a:t>dades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ts val="1989"/>
              </a:lnSpc>
              <a:tabLst>
                <a:tab pos="1271905" algn="l"/>
                <a:tab pos="2381250" algn="l"/>
                <a:tab pos="2861310" algn="l"/>
                <a:tab pos="4224655" algn="l"/>
                <a:tab pos="4806315" algn="l"/>
                <a:tab pos="5523230" algn="l"/>
                <a:tab pos="7155815" algn="l"/>
                <a:tab pos="7738109" algn="l"/>
                <a:tab pos="9981565" algn="l"/>
              </a:tabLst>
            </a:pPr>
            <a:r>
              <a:rPr sz="2400" i="1" spc="-5" dirty="0">
                <a:latin typeface="Arial"/>
                <a:cs typeface="Arial"/>
              </a:rPr>
              <a:t>f</a:t>
            </a:r>
            <a:r>
              <a:rPr sz="2400" i="1" dirty="0">
                <a:latin typeface="Arial"/>
                <a:cs typeface="Arial"/>
              </a:rPr>
              <a:t>iscales	inician	el	ejercicio	de	sus	</a:t>
            </a:r>
            <a:r>
              <a:rPr sz="2400" i="1" spc="-5" dirty="0">
                <a:latin typeface="Arial"/>
                <a:cs typeface="Arial"/>
              </a:rPr>
              <a:t>f</a:t>
            </a:r>
            <a:r>
              <a:rPr sz="2400" i="1" dirty="0">
                <a:latin typeface="Arial"/>
                <a:cs typeface="Arial"/>
              </a:rPr>
              <a:t>acul</a:t>
            </a:r>
            <a:r>
              <a:rPr sz="2400" i="1" spc="-5" dirty="0">
                <a:latin typeface="Arial"/>
                <a:cs typeface="Arial"/>
              </a:rPr>
              <a:t>t</a:t>
            </a:r>
            <a:r>
              <a:rPr sz="2400" i="1" dirty="0">
                <a:latin typeface="Arial"/>
                <a:cs typeface="Arial"/>
              </a:rPr>
              <a:t>ades	de	comprobación.	Dichos</a:t>
            </a:r>
            <a:endParaRPr sz="2400">
              <a:latin typeface="Arial"/>
              <a:cs typeface="Arial"/>
            </a:endParaRPr>
          </a:p>
          <a:p>
            <a:pPr marL="12700" marR="5080">
              <a:lnSpc>
                <a:spcPct val="70000"/>
              </a:lnSpc>
              <a:spcBef>
                <a:spcPts val="420"/>
              </a:spcBef>
              <a:tabLst>
                <a:tab pos="1631314" algn="l"/>
                <a:tab pos="2131695" algn="l"/>
                <a:tab pos="2783840" algn="l"/>
                <a:tab pos="4471035" algn="l"/>
                <a:tab pos="4845685" algn="l"/>
                <a:tab pos="5328285" algn="l"/>
                <a:tab pos="7271384" algn="l"/>
                <a:tab pos="8702675" algn="l"/>
                <a:tab pos="9032875" algn="l"/>
                <a:tab pos="9583420" algn="l"/>
                <a:tab pos="10575290" algn="l"/>
              </a:tabLst>
            </a:pPr>
            <a:r>
              <a:rPr sz="2400" i="1" dirty="0">
                <a:latin typeface="Arial"/>
                <a:cs typeface="Arial"/>
              </a:rPr>
              <a:t>programas	no	son	vinculan</a:t>
            </a:r>
            <a:r>
              <a:rPr sz="2400" i="1" spc="-5" dirty="0">
                <a:latin typeface="Arial"/>
                <a:cs typeface="Arial"/>
              </a:rPr>
              <a:t>t</a:t>
            </a:r>
            <a:r>
              <a:rPr sz="2400" i="1" dirty="0">
                <a:latin typeface="Arial"/>
                <a:cs typeface="Arial"/>
              </a:rPr>
              <a:t>es	</a:t>
            </a:r>
            <a:r>
              <a:rPr sz="2400" i="1" spc="-175" dirty="0">
                <a:latin typeface="Arial"/>
                <a:cs typeface="Arial"/>
              </a:rPr>
              <a:t>y</a:t>
            </a:r>
            <a:r>
              <a:rPr sz="2400" i="1" dirty="0">
                <a:latin typeface="Arial"/>
                <a:cs typeface="Arial"/>
              </a:rPr>
              <a:t>,	se	desarrollarán	con</a:t>
            </a:r>
            <a:r>
              <a:rPr sz="2400" i="1" spc="-5" dirty="0">
                <a:latin typeface="Arial"/>
                <a:cs typeface="Arial"/>
              </a:rPr>
              <a:t>f</a:t>
            </a:r>
            <a:r>
              <a:rPr sz="2400" i="1" dirty="0">
                <a:latin typeface="Arial"/>
                <a:cs typeface="Arial"/>
              </a:rPr>
              <a:t>orme	a	las	reg</a:t>
            </a:r>
            <a:r>
              <a:rPr sz="2400" i="1" spc="5" dirty="0">
                <a:latin typeface="Arial"/>
                <a:cs typeface="Arial"/>
              </a:rPr>
              <a:t>l</a:t>
            </a:r>
            <a:r>
              <a:rPr sz="2400" i="1" dirty="0">
                <a:latin typeface="Arial"/>
                <a:cs typeface="Arial"/>
              </a:rPr>
              <a:t>as	de  </a:t>
            </a:r>
            <a:r>
              <a:rPr sz="2400" i="1" spc="-5" dirty="0">
                <a:latin typeface="Arial"/>
                <a:cs typeface="Arial"/>
              </a:rPr>
              <a:t>carácter </a:t>
            </a:r>
            <a:r>
              <a:rPr sz="2400" i="1" dirty="0">
                <a:latin typeface="Arial"/>
                <a:cs typeface="Arial"/>
              </a:rPr>
              <a:t>general que</a:t>
            </a:r>
            <a:r>
              <a:rPr sz="2400" i="1" spc="-5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emita</a:t>
            </a:r>
            <a:r>
              <a:rPr sz="2400" i="1" spc="-5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dicho</a:t>
            </a:r>
            <a:r>
              <a:rPr sz="2400" i="1" spc="-5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órgano</a:t>
            </a:r>
            <a:r>
              <a:rPr sz="2400" i="1" spc="-5" dirty="0">
                <a:latin typeface="Arial"/>
                <a:cs typeface="Arial"/>
              </a:rPr>
              <a:t> desconcentrado</a:t>
            </a:r>
            <a:r>
              <a:rPr sz="2400" spc="-5" dirty="0">
                <a:latin typeface="Arial"/>
                <a:cs typeface="Arial"/>
              </a:rPr>
              <a:t>.”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180431" y="444500"/>
            <a:ext cx="783209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Código</a:t>
            </a:r>
            <a:r>
              <a:rPr spc="-10" dirty="0"/>
              <a:t> </a:t>
            </a:r>
            <a:r>
              <a:rPr spc="-5" dirty="0"/>
              <a:t>Fiscal 2021,</a:t>
            </a:r>
            <a:r>
              <a:rPr spc="-150" dirty="0"/>
              <a:t> </a:t>
            </a:r>
            <a:r>
              <a:rPr spc="-5" dirty="0"/>
              <a:t>Art. 33, frac.</a:t>
            </a:r>
            <a:r>
              <a:rPr spc="-10" dirty="0"/>
              <a:t> </a:t>
            </a:r>
            <a:r>
              <a:rPr dirty="0"/>
              <a:t>I,</a:t>
            </a:r>
            <a:r>
              <a:rPr spc="-5" dirty="0"/>
              <a:t> </a:t>
            </a:r>
            <a:r>
              <a:rPr dirty="0"/>
              <a:t>i)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5499" y="1536699"/>
            <a:ext cx="9083040" cy="784860"/>
          </a:xfrm>
          <a:prstGeom prst="rect">
            <a:avLst/>
          </a:prstGeom>
        </p:spPr>
        <p:txBody>
          <a:bodyPr vert="horz" wrap="square" lIns="0" tIns="106680" rIns="0" bIns="0" rtlCol="0">
            <a:spAutoFit/>
          </a:bodyPr>
          <a:lstStyle/>
          <a:p>
            <a:pPr marL="12700" marR="5080">
              <a:lnSpc>
                <a:spcPct val="77900"/>
              </a:lnSpc>
              <a:spcBef>
                <a:spcPts val="840"/>
              </a:spcBef>
              <a:tabLst>
                <a:tab pos="1918335" algn="l"/>
                <a:tab pos="2916555" algn="l"/>
                <a:tab pos="3874770" algn="l"/>
                <a:tab pos="6122670" algn="l"/>
                <a:tab pos="7693659" algn="l"/>
                <a:tab pos="8791575" algn="l"/>
              </a:tabLst>
            </a:pPr>
            <a:r>
              <a:rPr sz="2800" b="1" dirty="0">
                <a:latin typeface="Arial"/>
                <a:cs typeface="Arial"/>
              </a:rPr>
              <a:t>“</a:t>
            </a:r>
            <a:r>
              <a:rPr sz="2800" b="1" i="1" dirty="0">
                <a:latin typeface="Arial"/>
                <a:cs typeface="Arial"/>
              </a:rPr>
              <a:t>A</a:t>
            </a:r>
            <a:r>
              <a:rPr sz="2800" b="1" i="1" spc="-5" dirty="0">
                <a:latin typeface="Arial"/>
                <a:cs typeface="Arial"/>
              </a:rPr>
              <a:t>r</a:t>
            </a:r>
            <a:r>
              <a:rPr sz="2800" b="1" i="1" spc="5" dirty="0">
                <a:latin typeface="Arial"/>
                <a:cs typeface="Arial"/>
              </a:rPr>
              <a:t>t</a:t>
            </a:r>
            <a:r>
              <a:rPr sz="2800" b="1" i="1" spc="-5" dirty="0">
                <a:latin typeface="Arial"/>
                <a:cs typeface="Arial"/>
              </a:rPr>
              <a:t>í</a:t>
            </a:r>
            <a:r>
              <a:rPr sz="2800" b="1" i="1" spc="5" dirty="0">
                <a:latin typeface="Arial"/>
                <a:cs typeface="Arial"/>
              </a:rPr>
              <a:t>c</a:t>
            </a:r>
            <a:r>
              <a:rPr sz="2800" b="1" i="1" dirty="0">
                <a:latin typeface="Arial"/>
                <a:cs typeface="Arial"/>
              </a:rPr>
              <a:t>u</a:t>
            </a:r>
            <a:r>
              <a:rPr sz="2800" b="1" i="1" spc="-5" dirty="0">
                <a:latin typeface="Arial"/>
                <a:cs typeface="Arial"/>
              </a:rPr>
              <a:t>l</a:t>
            </a:r>
            <a:r>
              <a:rPr sz="2800" b="1" i="1" dirty="0">
                <a:latin typeface="Arial"/>
                <a:cs typeface="Arial"/>
              </a:rPr>
              <a:t>o	</a:t>
            </a:r>
            <a:r>
              <a:rPr sz="2800" b="1" i="1" spc="5" dirty="0">
                <a:latin typeface="Arial"/>
                <a:cs typeface="Arial"/>
              </a:rPr>
              <a:t>33</a:t>
            </a:r>
            <a:r>
              <a:rPr sz="2800" b="1" i="1" spc="-5" dirty="0">
                <a:latin typeface="Arial"/>
                <a:cs typeface="Arial"/>
              </a:rPr>
              <a:t>.</a:t>
            </a:r>
            <a:r>
              <a:rPr sz="2800" b="1" i="1" dirty="0">
                <a:latin typeface="Arial"/>
                <a:cs typeface="Arial"/>
              </a:rPr>
              <a:t>-	</a:t>
            </a:r>
            <a:r>
              <a:rPr sz="2800" i="1" spc="5" dirty="0">
                <a:latin typeface="Arial"/>
                <a:cs typeface="Arial"/>
              </a:rPr>
              <a:t>La</a:t>
            </a:r>
            <a:r>
              <a:rPr sz="2800" i="1" dirty="0">
                <a:latin typeface="Arial"/>
                <a:cs typeface="Arial"/>
              </a:rPr>
              <a:t>s	</a:t>
            </a:r>
            <a:r>
              <a:rPr sz="2800" i="1" spc="5" dirty="0">
                <a:latin typeface="Arial"/>
                <a:cs typeface="Arial"/>
              </a:rPr>
              <a:t>au</a:t>
            </a:r>
            <a:r>
              <a:rPr sz="2800" i="1" spc="-5" dirty="0">
                <a:latin typeface="Arial"/>
                <a:cs typeface="Arial"/>
              </a:rPr>
              <a:t>t</a:t>
            </a:r>
            <a:r>
              <a:rPr sz="2800" i="1" spc="5" dirty="0">
                <a:latin typeface="Arial"/>
                <a:cs typeface="Arial"/>
              </a:rPr>
              <a:t>or</a:t>
            </a:r>
            <a:r>
              <a:rPr sz="2800" i="1" dirty="0">
                <a:latin typeface="Arial"/>
                <a:cs typeface="Arial"/>
              </a:rPr>
              <a:t>i</a:t>
            </a:r>
            <a:r>
              <a:rPr sz="2800" i="1" spc="5" dirty="0">
                <a:latin typeface="Arial"/>
                <a:cs typeface="Arial"/>
              </a:rPr>
              <a:t>dade</a:t>
            </a:r>
            <a:r>
              <a:rPr sz="2800" i="1" dirty="0">
                <a:latin typeface="Arial"/>
                <a:cs typeface="Arial"/>
              </a:rPr>
              <a:t>s	</a:t>
            </a:r>
            <a:r>
              <a:rPr sz="2800" i="1" spc="-5" dirty="0">
                <a:latin typeface="Arial"/>
                <a:cs typeface="Arial"/>
              </a:rPr>
              <a:t>f</a:t>
            </a:r>
            <a:r>
              <a:rPr sz="2800" i="1" dirty="0">
                <a:latin typeface="Arial"/>
                <a:cs typeface="Arial"/>
              </a:rPr>
              <a:t>isc</a:t>
            </a:r>
            <a:r>
              <a:rPr sz="2800" i="1" spc="5" dirty="0">
                <a:latin typeface="Arial"/>
                <a:cs typeface="Arial"/>
              </a:rPr>
              <a:t>a</a:t>
            </a:r>
            <a:r>
              <a:rPr sz="2800" i="1" dirty="0">
                <a:latin typeface="Arial"/>
                <a:cs typeface="Arial"/>
              </a:rPr>
              <a:t>l</a:t>
            </a:r>
            <a:r>
              <a:rPr sz="2800" i="1" spc="5" dirty="0">
                <a:latin typeface="Arial"/>
                <a:cs typeface="Arial"/>
              </a:rPr>
              <a:t>e</a:t>
            </a:r>
            <a:r>
              <a:rPr sz="2800" i="1" dirty="0">
                <a:latin typeface="Arial"/>
                <a:cs typeface="Arial"/>
              </a:rPr>
              <a:t>s	</a:t>
            </a:r>
            <a:r>
              <a:rPr sz="2800" i="1" spc="5" dirty="0">
                <a:latin typeface="Arial"/>
                <a:cs typeface="Arial"/>
              </a:rPr>
              <a:t>par</a:t>
            </a:r>
            <a:r>
              <a:rPr sz="2800" i="1" dirty="0">
                <a:latin typeface="Arial"/>
                <a:cs typeface="Arial"/>
              </a:rPr>
              <a:t>a	</a:t>
            </a:r>
            <a:r>
              <a:rPr sz="2800" i="1" spc="5" dirty="0">
                <a:latin typeface="Arial"/>
                <a:cs typeface="Arial"/>
              </a:rPr>
              <a:t>el  </a:t>
            </a:r>
            <a:r>
              <a:rPr sz="2800" i="1" dirty="0">
                <a:latin typeface="Arial"/>
                <a:cs typeface="Arial"/>
              </a:rPr>
              <a:t>cumplimiento</a:t>
            </a:r>
            <a:r>
              <a:rPr sz="2800" i="1" spc="-5" dirty="0">
                <a:latin typeface="Arial"/>
                <a:cs typeface="Arial"/>
              </a:rPr>
              <a:t> </a:t>
            </a:r>
            <a:r>
              <a:rPr sz="2800" i="1" dirty="0">
                <a:latin typeface="Arial"/>
                <a:cs typeface="Arial"/>
              </a:rPr>
              <a:t>de sus</a:t>
            </a:r>
            <a:r>
              <a:rPr sz="2800" i="1" spc="-5" dirty="0">
                <a:latin typeface="Arial"/>
                <a:cs typeface="Arial"/>
              </a:rPr>
              <a:t> </a:t>
            </a:r>
            <a:r>
              <a:rPr sz="2800" i="1" dirty="0">
                <a:latin typeface="Arial"/>
                <a:cs typeface="Arial"/>
              </a:rPr>
              <a:t>facultades,</a:t>
            </a:r>
            <a:r>
              <a:rPr sz="2800" i="1" spc="-15" dirty="0">
                <a:latin typeface="Arial"/>
                <a:cs typeface="Arial"/>
              </a:rPr>
              <a:t> </a:t>
            </a:r>
            <a:r>
              <a:rPr sz="2800" i="1" dirty="0">
                <a:latin typeface="Arial"/>
                <a:cs typeface="Arial"/>
              </a:rPr>
              <a:t>estarán a lo siguiente:</a:t>
            </a:r>
            <a:endParaRPr sz="2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356362" y="1536699"/>
            <a:ext cx="91757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i="1" spc="5" dirty="0">
                <a:latin typeface="Arial"/>
                <a:cs typeface="Arial"/>
              </a:rPr>
              <a:t>me</a:t>
            </a:r>
            <a:r>
              <a:rPr sz="2800" i="1" dirty="0">
                <a:latin typeface="Arial"/>
                <a:cs typeface="Arial"/>
              </a:rPr>
              <a:t>jor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15499" y="2338323"/>
            <a:ext cx="10358755" cy="4033520"/>
          </a:xfrm>
          <a:prstGeom prst="rect">
            <a:avLst/>
          </a:prstGeom>
        </p:spPr>
        <p:txBody>
          <a:bodyPr vert="horz" wrap="square" lIns="0" tIns="95885" rIns="0" bIns="0" rtlCol="0">
            <a:spAutoFit/>
          </a:bodyPr>
          <a:lstStyle/>
          <a:p>
            <a:pPr marL="12700" marR="5080" algn="just">
              <a:lnSpc>
                <a:spcPct val="80400"/>
              </a:lnSpc>
              <a:spcBef>
                <a:spcPts val="755"/>
              </a:spcBef>
            </a:pPr>
            <a:r>
              <a:rPr sz="2800" b="1" i="1" spc="-90" dirty="0">
                <a:latin typeface="Arial"/>
                <a:cs typeface="Arial"/>
              </a:rPr>
              <a:t>IV.</a:t>
            </a:r>
            <a:r>
              <a:rPr sz="2800" b="1" i="1" spc="-85" dirty="0">
                <a:latin typeface="Arial"/>
                <a:cs typeface="Arial"/>
              </a:rPr>
              <a:t> </a:t>
            </a:r>
            <a:r>
              <a:rPr sz="2800" i="1" dirty="0">
                <a:latin typeface="Arial"/>
                <a:cs typeface="Arial"/>
              </a:rPr>
              <a:t>Promover el cumplimiento en materia de </a:t>
            </a:r>
            <a:r>
              <a:rPr sz="2800" b="1" i="1" spc="-5" dirty="0">
                <a:latin typeface="Arial"/>
                <a:cs typeface="Arial"/>
              </a:rPr>
              <a:t>presentación </a:t>
            </a:r>
            <a:r>
              <a:rPr sz="2800" b="1" i="1" dirty="0">
                <a:latin typeface="Arial"/>
                <a:cs typeface="Arial"/>
              </a:rPr>
              <a:t>de </a:t>
            </a:r>
            <a:r>
              <a:rPr sz="2800" b="1" i="1" spc="5" dirty="0">
                <a:latin typeface="Arial"/>
                <a:cs typeface="Arial"/>
              </a:rPr>
              <a:t> </a:t>
            </a:r>
            <a:r>
              <a:rPr sz="2800" b="1" i="1" spc="-5" dirty="0">
                <a:latin typeface="Arial"/>
                <a:cs typeface="Arial"/>
              </a:rPr>
              <a:t>declaraciones</a:t>
            </a:r>
            <a:r>
              <a:rPr sz="2800" i="1" spc="-5" dirty="0">
                <a:latin typeface="Arial"/>
                <a:cs typeface="Arial"/>
              </a:rPr>
              <a:t>,</a:t>
            </a:r>
            <a:r>
              <a:rPr sz="2800" i="1" dirty="0">
                <a:latin typeface="Arial"/>
                <a:cs typeface="Arial"/>
              </a:rPr>
              <a:t> así</a:t>
            </a:r>
            <a:r>
              <a:rPr sz="2800" i="1" spc="5" dirty="0">
                <a:latin typeface="Arial"/>
                <a:cs typeface="Arial"/>
              </a:rPr>
              <a:t> </a:t>
            </a:r>
            <a:r>
              <a:rPr sz="2800" i="1" dirty="0">
                <a:latin typeface="Arial"/>
                <a:cs typeface="Arial"/>
              </a:rPr>
              <a:t>como</a:t>
            </a:r>
            <a:r>
              <a:rPr sz="2800" i="1" spc="5" dirty="0">
                <a:latin typeface="Arial"/>
                <a:cs typeface="Arial"/>
              </a:rPr>
              <a:t> </a:t>
            </a:r>
            <a:r>
              <a:rPr sz="2800" i="1" dirty="0">
                <a:latin typeface="Arial"/>
                <a:cs typeface="Arial"/>
              </a:rPr>
              <a:t>las</a:t>
            </a:r>
            <a:r>
              <a:rPr sz="2800" i="1" spc="5" dirty="0">
                <a:latin typeface="Arial"/>
                <a:cs typeface="Arial"/>
              </a:rPr>
              <a:t> </a:t>
            </a:r>
            <a:r>
              <a:rPr sz="2800" b="1" i="1" dirty="0">
                <a:latin typeface="Arial"/>
                <a:cs typeface="Arial"/>
              </a:rPr>
              <a:t>correcciones</a:t>
            </a:r>
            <a:r>
              <a:rPr sz="2800" b="1" i="1" spc="5" dirty="0">
                <a:latin typeface="Arial"/>
                <a:cs typeface="Arial"/>
              </a:rPr>
              <a:t> </a:t>
            </a:r>
            <a:r>
              <a:rPr sz="2800" b="1" i="1" dirty="0">
                <a:latin typeface="Arial"/>
                <a:cs typeface="Arial"/>
              </a:rPr>
              <a:t>a</a:t>
            </a:r>
            <a:r>
              <a:rPr sz="2800" b="1" i="1" spc="5" dirty="0">
                <a:latin typeface="Arial"/>
                <a:cs typeface="Arial"/>
              </a:rPr>
              <a:t> </a:t>
            </a:r>
            <a:r>
              <a:rPr sz="2800" b="1" i="1" dirty="0">
                <a:latin typeface="Arial"/>
                <a:cs typeface="Arial"/>
              </a:rPr>
              <a:t>su</a:t>
            </a:r>
            <a:r>
              <a:rPr sz="2800" b="1" i="1" spc="775" dirty="0">
                <a:latin typeface="Arial"/>
                <a:cs typeface="Arial"/>
              </a:rPr>
              <a:t> </a:t>
            </a:r>
            <a:r>
              <a:rPr sz="2800" b="1" i="1" dirty="0">
                <a:latin typeface="Arial"/>
                <a:cs typeface="Arial"/>
              </a:rPr>
              <a:t>situación </a:t>
            </a:r>
            <a:r>
              <a:rPr sz="2800" b="1" i="1" spc="5" dirty="0">
                <a:latin typeface="Arial"/>
                <a:cs typeface="Arial"/>
              </a:rPr>
              <a:t> </a:t>
            </a:r>
            <a:r>
              <a:rPr sz="2800" b="1" i="1" dirty="0">
                <a:latin typeface="Arial"/>
                <a:cs typeface="Arial"/>
              </a:rPr>
              <a:t>fiscal</a:t>
            </a:r>
            <a:r>
              <a:rPr sz="2800" b="1" i="1" spc="-10" dirty="0">
                <a:latin typeface="Arial"/>
                <a:cs typeface="Arial"/>
              </a:rPr>
              <a:t> </a:t>
            </a:r>
            <a:r>
              <a:rPr sz="2800" i="1" dirty="0">
                <a:latin typeface="Arial"/>
                <a:cs typeface="Arial"/>
              </a:rPr>
              <a:t>mediante</a:t>
            </a:r>
            <a:r>
              <a:rPr sz="2800" i="1" spc="5" dirty="0">
                <a:latin typeface="Arial"/>
                <a:cs typeface="Arial"/>
              </a:rPr>
              <a:t> </a:t>
            </a:r>
            <a:r>
              <a:rPr sz="2800" i="1" dirty="0">
                <a:latin typeface="Arial"/>
                <a:cs typeface="Arial"/>
              </a:rPr>
              <a:t>el </a:t>
            </a:r>
            <a:r>
              <a:rPr sz="2800" b="1" i="1" dirty="0">
                <a:latin typeface="Arial"/>
                <a:cs typeface="Arial"/>
              </a:rPr>
              <a:t>envío</a:t>
            </a:r>
            <a:r>
              <a:rPr sz="2800" b="1" i="1" spc="-5" dirty="0">
                <a:latin typeface="Arial"/>
                <a:cs typeface="Arial"/>
              </a:rPr>
              <a:t> </a:t>
            </a:r>
            <a:r>
              <a:rPr sz="2800" i="1" dirty="0">
                <a:latin typeface="Arial"/>
                <a:cs typeface="Arial"/>
              </a:rPr>
              <a:t>de:</a:t>
            </a:r>
            <a:endParaRPr sz="2800">
              <a:latin typeface="Arial"/>
              <a:cs typeface="Arial"/>
            </a:endParaRPr>
          </a:p>
          <a:p>
            <a:pPr marL="428625" indent="-415925" algn="just">
              <a:lnSpc>
                <a:spcPct val="100000"/>
              </a:lnSpc>
              <a:spcBef>
                <a:spcPts val="340"/>
              </a:spcBef>
              <a:buAutoNum type="alphaLcParenR"/>
              <a:tabLst>
                <a:tab pos="428625" algn="l"/>
              </a:tabLst>
            </a:pPr>
            <a:r>
              <a:rPr sz="2800" i="1" dirty="0">
                <a:latin typeface="Arial"/>
                <a:cs typeface="Arial"/>
              </a:rPr>
              <a:t>Propuestas</a:t>
            </a:r>
            <a:r>
              <a:rPr sz="2800" i="1" spc="-5" dirty="0">
                <a:latin typeface="Arial"/>
                <a:cs typeface="Arial"/>
              </a:rPr>
              <a:t> </a:t>
            </a:r>
            <a:r>
              <a:rPr sz="2800" i="1" dirty="0">
                <a:latin typeface="Arial"/>
                <a:cs typeface="Arial"/>
              </a:rPr>
              <a:t>de</a:t>
            </a:r>
            <a:r>
              <a:rPr sz="2800" i="1" spc="5" dirty="0">
                <a:latin typeface="Arial"/>
                <a:cs typeface="Arial"/>
              </a:rPr>
              <a:t> </a:t>
            </a:r>
            <a:r>
              <a:rPr sz="2800" i="1" dirty="0">
                <a:latin typeface="Arial"/>
                <a:cs typeface="Arial"/>
              </a:rPr>
              <a:t>pago o</a:t>
            </a:r>
            <a:r>
              <a:rPr sz="2800" i="1" spc="5" dirty="0">
                <a:latin typeface="Arial"/>
                <a:cs typeface="Arial"/>
              </a:rPr>
              <a:t> </a:t>
            </a:r>
            <a:r>
              <a:rPr sz="2800" i="1" dirty="0">
                <a:latin typeface="Arial"/>
                <a:cs typeface="Arial"/>
              </a:rPr>
              <a:t>declaraciones prellenadas.</a:t>
            </a:r>
            <a:endParaRPr sz="2800">
              <a:latin typeface="Arial"/>
              <a:cs typeface="Arial"/>
            </a:endParaRPr>
          </a:p>
          <a:p>
            <a:pPr marL="12700" marR="5080" algn="just">
              <a:lnSpc>
                <a:spcPts val="2710"/>
              </a:lnSpc>
              <a:spcBef>
                <a:spcPts val="965"/>
              </a:spcBef>
              <a:buAutoNum type="alphaLcParenR"/>
              <a:tabLst>
                <a:tab pos="657225" algn="l"/>
              </a:tabLst>
            </a:pPr>
            <a:r>
              <a:rPr sz="2800" i="1" dirty="0">
                <a:latin typeface="Arial"/>
                <a:cs typeface="Arial"/>
              </a:rPr>
              <a:t>Comunicados</a:t>
            </a:r>
            <a:r>
              <a:rPr sz="2800" i="1" spc="5" dirty="0">
                <a:latin typeface="Arial"/>
                <a:cs typeface="Arial"/>
              </a:rPr>
              <a:t> </a:t>
            </a:r>
            <a:r>
              <a:rPr sz="2800" i="1" dirty="0">
                <a:latin typeface="Arial"/>
                <a:cs typeface="Arial"/>
              </a:rPr>
              <a:t>para</a:t>
            </a:r>
            <a:r>
              <a:rPr sz="2800" i="1" spc="5" dirty="0">
                <a:latin typeface="Arial"/>
                <a:cs typeface="Arial"/>
              </a:rPr>
              <a:t> </a:t>
            </a:r>
            <a:r>
              <a:rPr sz="2800" i="1" dirty="0">
                <a:latin typeface="Arial"/>
                <a:cs typeface="Arial"/>
              </a:rPr>
              <a:t>promover</a:t>
            </a:r>
            <a:r>
              <a:rPr sz="2800" i="1" spc="5" dirty="0">
                <a:latin typeface="Arial"/>
                <a:cs typeface="Arial"/>
              </a:rPr>
              <a:t> </a:t>
            </a:r>
            <a:r>
              <a:rPr sz="2800" i="1" dirty="0">
                <a:latin typeface="Arial"/>
                <a:cs typeface="Arial"/>
              </a:rPr>
              <a:t>el</a:t>
            </a:r>
            <a:r>
              <a:rPr sz="2800" i="1" spc="5" dirty="0">
                <a:latin typeface="Arial"/>
                <a:cs typeface="Arial"/>
              </a:rPr>
              <a:t> </a:t>
            </a:r>
            <a:r>
              <a:rPr sz="2800" i="1" dirty="0">
                <a:latin typeface="Arial"/>
                <a:cs typeface="Arial"/>
              </a:rPr>
              <a:t>cumplimiento</a:t>
            </a:r>
            <a:r>
              <a:rPr sz="2800" i="1" spc="5" dirty="0">
                <a:latin typeface="Arial"/>
                <a:cs typeface="Arial"/>
              </a:rPr>
              <a:t> </a:t>
            </a:r>
            <a:r>
              <a:rPr sz="2800" i="1" dirty="0">
                <a:latin typeface="Arial"/>
                <a:cs typeface="Arial"/>
              </a:rPr>
              <a:t>de</a:t>
            </a:r>
            <a:r>
              <a:rPr sz="2800" i="1" spc="5" dirty="0">
                <a:latin typeface="Arial"/>
                <a:cs typeface="Arial"/>
              </a:rPr>
              <a:t> </a:t>
            </a:r>
            <a:r>
              <a:rPr sz="2800" i="1" dirty="0">
                <a:latin typeface="Arial"/>
                <a:cs typeface="Arial"/>
              </a:rPr>
              <a:t>sus </a:t>
            </a:r>
            <a:r>
              <a:rPr sz="2800" i="1" spc="5" dirty="0">
                <a:latin typeface="Arial"/>
                <a:cs typeface="Arial"/>
              </a:rPr>
              <a:t> </a:t>
            </a:r>
            <a:r>
              <a:rPr sz="2800" i="1" dirty="0">
                <a:latin typeface="Arial"/>
                <a:cs typeface="Arial"/>
              </a:rPr>
              <a:t>obligaciones</a:t>
            </a:r>
            <a:r>
              <a:rPr sz="2800" i="1" spc="-10" dirty="0">
                <a:latin typeface="Arial"/>
                <a:cs typeface="Arial"/>
              </a:rPr>
              <a:t> </a:t>
            </a:r>
            <a:r>
              <a:rPr sz="2800" i="1" dirty="0">
                <a:latin typeface="Arial"/>
                <a:cs typeface="Arial"/>
              </a:rPr>
              <a:t>fiscales.</a:t>
            </a:r>
            <a:endParaRPr sz="2800">
              <a:latin typeface="Arial"/>
              <a:cs typeface="Arial"/>
            </a:endParaRPr>
          </a:p>
          <a:p>
            <a:pPr marL="12700" marR="5080" algn="just">
              <a:lnSpc>
                <a:spcPct val="77100"/>
              </a:lnSpc>
              <a:spcBef>
                <a:spcPts val="1125"/>
              </a:spcBef>
              <a:buAutoNum type="alphaLcParenR"/>
              <a:tabLst>
                <a:tab pos="440055" algn="l"/>
              </a:tabLst>
            </a:pPr>
            <a:r>
              <a:rPr sz="2800" i="1" dirty="0">
                <a:latin typeface="Arial"/>
                <a:cs typeface="Arial"/>
              </a:rPr>
              <a:t>Comunicados para informar sobre inconsistencias detectadas </a:t>
            </a:r>
            <a:r>
              <a:rPr sz="2800" i="1" spc="5" dirty="0">
                <a:latin typeface="Arial"/>
                <a:cs typeface="Arial"/>
              </a:rPr>
              <a:t> </a:t>
            </a:r>
            <a:r>
              <a:rPr sz="2800" i="1" dirty="0">
                <a:latin typeface="Arial"/>
                <a:cs typeface="Arial"/>
              </a:rPr>
              <a:t>o</a:t>
            </a:r>
            <a:r>
              <a:rPr sz="2800" i="1" spc="-5" dirty="0">
                <a:latin typeface="Arial"/>
                <a:cs typeface="Arial"/>
              </a:rPr>
              <a:t> </a:t>
            </a:r>
            <a:r>
              <a:rPr sz="2800" i="1" dirty="0">
                <a:latin typeface="Arial"/>
                <a:cs typeface="Arial"/>
              </a:rPr>
              <a:t>comportamientos</a:t>
            </a:r>
            <a:r>
              <a:rPr sz="2800" i="1" spc="-5" dirty="0">
                <a:latin typeface="Arial"/>
                <a:cs typeface="Arial"/>
              </a:rPr>
              <a:t> </a:t>
            </a:r>
            <a:r>
              <a:rPr sz="2800" i="1" dirty="0">
                <a:latin typeface="Arial"/>
                <a:cs typeface="Arial"/>
              </a:rPr>
              <a:t>atípicos.</a:t>
            </a:r>
            <a:endParaRPr sz="2800">
              <a:latin typeface="Arial"/>
              <a:cs typeface="Arial"/>
            </a:endParaRPr>
          </a:p>
          <a:p>
            <a:pPr marL="12700" algn="just">
              <a:lnSpc>
                <a:spcPts val="3035"/>
              </a:lnSpc>
              <a:spcBef>
                <a:spcPts val="340"/>
              </a:spcBef>
            </a:pPr>
            <a:r>
              <a:rPr sz="2800" i="1" spc="-5" dirty="0">
                <a:latin typeface="Arial"/>
                <a:cs typeface="Arial"/>
              </a:rPr>
              <a:t>El</a:t>
            </a:r>
            <a:r>
              <a:rPr sz="2800" i="1" spc="185" dirty="0">
                <a:latin typeface="Arial"/>
                <a:cs typeface="Arial"/>
              </a:rPr>
              <a:t> </a:t>
            </a:r>
            <a:r>
              <a:rPr sz="2800" i="1" dirty="0">
                <a:latin typeface="Arial"/>
                <a:cs typeface="Arial"/>
              </a:rPr>
              <a:t>envío</a:t>
            </a:r>
            <a:r>
              <a:rPr sz="2800" i="1" spc="195" dirty="0">
                <a:latin typeface="Arial"/>
                <a:cs typeface="Arial"/>
              </a:rPr>
              <a:t> </a:t>
            </a:r>
            <a:r>
              <a:rPr sz="2800" i="1" dirty="0">
                <a:latin typeface="Arial"/>
                <a:cs typeface="Arial"/>
              </a:rPr>
              <a:t>de</a:t>
            </a:r>
            <a:r>
              <a:rPr sz="2800" i="1" spc="185" dirty="0">
                <a:latin typeface="Arial"/>
                <a:cs typeface="Arial"/>
              </a:rPr>
              <a:t> </a:t>
            </a:r>
            <a:r>
              <a:rPr sz="2800" i="1" dirty="0">
                <a:latin typeface="Arial"/>
                <a:cs typeface="Arial"/>
              </a:rPr>
              <a:t>los</a:t>
            </a:r>
            <a:r>
              <a:rPr sz="2800" i="1" spc="185" dirty="0">
                <a:latin typeface="Arial"/>
                <a:cs typeface="Arial"/>
              </a:rPr>
              <a:t> </a:t>
            </a:r>
            <a:r>
              <a:rPr sz="2800" i="1" dirty="0">
                <a:latin typeface="Arial"/>
                <a:cs typeface="Arial"/>
              </a:rPr>
              <a:t>documentos</a:t>
            </a:r>
            <a:r>
              <a:rPr sz="2800" i="1" spc="185" dirty="0">
                <a:latin typeface="Arial"/>
                <a:cs typeface="Arial"/>
              </a:rPr>
              <a:t> </a:t>
            </a:r>
            <a:r>
              <a:rPr sz="2800" i="1" dirty="0">
                <a:latin typeface="Arial"/>
                <a:cs typeface="Arial"/>
              </a:rPr>
              <a:t>señalados</a:t>
            </a:r>
            <a:r>
              <a:rPr sz="2800" i="1" spc="180" dirty="0">
                <a:latin typeface="Arial"/>
                <a:cs typeface="Arial"/>
              </a:rPr>
              <a:t> </a:t>
            </a:r>
            <a:r>
              <a:rPr sz="2800" i="1" dirty="0">
                <a:latin typeface="Arial"/>
                <a:cs typeface="Arial"/>
              </a:rPr>
              <a:t>en</a:t>
            </a:r>
            <a:r>
              <a:rPr sz="2800" i="1" spc="190" dirty="0">
                <a:latin typeface="Arial"/>
                <a:cs typeface="Arial"/>
              </a:rPr>
              <a:t> </a:t>
            </a:r>
            <a:r>
              <a:rPr sz="2800" i="1" dirty="0">
                <a:latin typeface="Arial"/>
                <a:cs typeface="Arial"/>
              </a:rPr>
              <a:t>los</a:t>
            </a:r>
            <a:r>
              <a:rPr sz="2800" i="1" spc="185" dirty="0">
                <a:latin typeface="Arial"/>
                <a:cs typeface="Arial"/>
              </a:rPr>
              <a:t> </a:t>
            </a:r>
            <a:r>
              <a:rPr sz="2800" i="1" dirty="0">
                <a:latin typeface="Arial"/>
                <a:cs typeface="Arial"/>
              </a:rPr>
              <a:t>incisos</a:t>
            </a:r>
            <a:r>
              <a:rPr sz="2800" i="1" spc="180" dirty="0">
                <a:latin typeface="Arial"/>
                <a:cs typeface="Arial"/>
              </a:rPr>
              <a:t> </a:t>
            </a:r>
            <a:r>
              <a:rPr sz="2800" i="1" dirty="0">
                <a:latin typeface="Arial"/>
                <a:cs typeface="Arial"/>
              </a:rPr>
              <a:t>anteriores,</a:t>
            </a:r>
            <a:endParaRPr sz="2800">
              <a:latin typeface="Arial"/>
              <a:cs typeface="Arial"/>
            </a:endParaRPr>
          </a:p>
          <a:p>
            <a:pPr marL="12700" algn="just">
              <a:lnSpc>
                <a:spcPts val="3035"/>
              </a:lnSpc>
            </a:pPr>
            <a:r>
              <a:rPr sz="2800" b="1" i="1" dirty="0">
                <a:latin typeface="Arial"/>
                <a:cs typeface="Arial"/>
              </a:rPr>
              <a:t>no</a:t>
            </a:r>
            <a:r>
              <a:rPr sz="2800" b="1" i="1" spc="-5" dirty="0">
                <a:latin typeface="Arial"/>
                <a:cs typeface="Arial"/>
              </a:rPr>
              <a:t> </a:t>
            </a:r>
            <a:r>
              <a:rPr sz="2800" b="1" i="1" dirty="0">
                <a:latin typeface="Arial"/>
                <a:cs typeface="Arial"/>
              </a:rPr>
              <a:t>se considerará</a:t>
            </a:r>
            <a:r>
              <a:rPr sz="2800" b="1" i="1" spc="5" dirty="0">
                <a:latin typeface="Arial"/>
                <a:cs typeface="Arial"/>
              </a:rPr>
              <a:t> </a:t>
            </a:r>
            <a:r>
              <a:rPr sz="2800" b="1" i="1" spc="-5" dirty="0">
                <a:latin typeface="Arial"/>
                <a:cs typeface="Arial"/>
              </a:rPr>
              <a:t>inicio </a:t>
            </a:r>
            <a:r>
              <a:rPr sz="2800" b="1" i="1" dirty="0">
                <a:latin typeface="Arial"/>
                <a:cs typeface="Arial"/>
              </a:rPr>
              <a:t>de facultades</a:t>
            </a:r>
            <a:r>
              <a:rPr sz="2800" b="1" i="1" spc="5" dirty="0">
                <a:latin typeface="Arial"/>
                <a:cs typeface="Arial"/>
              </a:rPr>
              <a:t> </a:t>
            </a:r>
            <a:r>
              <a:rPr sz="2800" b="1" i="1" dirty="0">
                <a:latin typeface="Arial"/>
                <a:cs typeface="Arial"/>
              </a:rPr>
              <a:t>de </a:t>
            </a:r>
            <a:r>
              <a:rPr sz="2800" b="1" i="1" spc="-5" dirty="0">
                <a:latin typeface="Arial"/>
                <a:cs typeface="Arial"/>
              </a:rPr>
              <a:t>comprobación</a:t>
            </a:r>
            <a:r>
              <a:rPr sz="2800" spc="-5" dirty="0">
                <a:latin typeface="Arial"/>
                <a:cs typeface="Arial"/>
              </a:rPr>
              <a:t>.”</a:t>
            </a:r>
            <a:endParaRPr sz="28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294477" y="444500"/>
            <a:ext cx="760349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Código</a:t>
            </a:r>
            <a:r>
              <a:rPr spc="-10" dirty="0"/>
              <a:t> </a:t>
            </a:r>
            <a:r>
              <a:rPr spc="-5" dirty="0"/>
              <a:t>Fiscal</a:t>
            </a:r>
            <a:r>
              <a:rPr spc="-10" dirty="0"/>
              <a:t> </a:t>
            </a:r>
            <a:r>
              <a:rPr spc="-5" dirty="0"/>
              <a:t>2021,</a:t>
            </a:r>
            <a:r>
              <a:rPr spc="-140" dirty="0"/>
              <a:t> </a:t>
            </a:r>
            <a:r>
              <a:rPr spc="-5" dirty="0"/>
              <a:t>Art.</a:t>
            </a:r>
            <a:r>
              <a:rPr spc="-10" dirty="0"/>
              <a:t> </a:t>
            </a:r>
            <a:r>
              <a:rPr spc="-5" dirty="0"/>
              <a:t>33,</a:t>
            </a:r>
            <a:r>
              <a:rPr spc="-10" dirty="0"/>
              <a:t> </a:t>
            </a:r>
            <a:r>
              <a:rPr spc="-5" dirty="0"/>
              <a:t>frac. </a:t>
            </a:r>
            <a:r>
              <a:rPr dirty="0"/>
              <a:t>IV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38200" y="1425483"/>
            <a:ext cx="10515600" cy="757555"/>
          </a:xfrm>
          <a:custGeom>
            <a:avLst/>
            <a:gdLst/>
            <a:ahLst/>
            <a:cxnLst/>
            <a:rect l="l" t="t" r="r" b="b"/>
            <a:pathLst>
              <a:path w="10515600" h="757555">
                <a:moveTo>
                  <a:pt x="10389353" y="0"/>
                </a:moveTo>
                <a:lnTo>
                  <a:pt x="126247" y="0"/>
                </a:lnTo>
                <a:lnTo>
                  <a:pt x="77105" y="9921"/>
                </a:lnTo>
                <a:lnTo>
                  <a:pt x="36976" y="36977"/>
                </a:lnTo>
                <a:lnTo>
                  <a:pt x="9921" y="77106"/>
                </a:lnTo>
                <a:lnTo>
                  <a:pt x="0" y="126248"/>
                </a:lnTo>
                <a:lnTo>
                  <a:pt x="0" y="631219"/>
                </a:lnTo>
                <a:lnTo>
                  <a:pt x="9921" y="680360"/>
                </a:lnTo>
                <a:lnTo>
                  <a:pt x="36976" y="720489"/>
                </a:lnTo>
                <a:lnTo>
                  <a:pt x="77105" y="747546"/>
                </a:lnTo>
                <a:lnTo>
                  <a:pt x="126247" y="757467"/>
                </a:lnTo>
                <a:lnTo>
                  <a:pt x="10389353" y="757467"/>
                </a:lnTo>
                <a:lnTo>
                  <a:pt x="10438494" y="747546"/>
                </a:lnTo>
                <a:lnTo>
                  <a:pt x="10478623" y="720489"/>
                </a:lnTo>
                <a:lnTo>
                  <a:pt x="10505678" y="680360"/>
                </a:lnTo>
                <a:lnTo>
                  <a:pt x="10515600" y="631219"/>
                </a:lnTo>
                <a:lnTo>
                  <a:pt x="10515600" y="126248"/>
                </a:lnTo>
                <a:lnTo>
                  <a:pt x="10505678" y="77106"/>
                </a:lnTo>
                <a:lnTo>
                  <a:pt x="10478623" y="36977"/>
                </a:lnTo>
                <a:lnTo>
                  <a:pt x="10438494" y="9921"/>
                </a:lnTo>
                <a:lnTo>
                  <a:pt x="10389353" y="0"/>
                </a:lnTo>
                <a:close/>
              </a:path>
            </a:pathLst>
          </a:custGeom>
          <a:solidFill>
            <a:srgbClr val="E7773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38200" y="5033341"/>
            <a:ext cx="10515600" cy="1497965"/>
          </a:xfrm>
          <a:custGeom>
            <a:avLst/>
            <a:gdLst/>
            <a:ahLst/>
            <a:cxnLst/>
            <a:rect l="l" t="t" r="r" b="b"/>
            <a:pathLst>
              <a:path w="10515600" h="1497965">
                <a:moveTo>
                  <a:pt x="0" y="249597"/>
                </a:moveTo>
                <a:lnTo>
                  <a:pt x="4021" y="204732"/>
                </a:lnTo>
                <a:lnTo>
                  <a:pt x="15615" y="162504"/>
                </a:lnTo>
                <a:lnTo>
                  <a:pt x="34077" y="123620"/>
                </a:lnTo>
                <a:lnTo>
                  <a:pt x="58701" y="88785"/>
                </a:lnTo>
                <a:lnTo>
                  <a:pt x="88784" y="58702"/>
                </a:lnTo>
                <a:lnTo>
                  <a:pt x="123620" y="34077"/>
                </a:lnTo>
                <a:lnTo>
                  <a:pt x="162503" y="15615"/>
                </a:lnTo>
                <a:lnTo>
                  <a:pt x="204730" y="4021"/>
                </a:lnTo>
                <a:lnTo>
                  <a:pt x="249596" y="0"/>
                </a:lnTo>
                <a:lnTo>
                  <a:pt x="10266004" y="0"/>
                </a:lnTo>
                <a:lnTo>
                  <a:pt x="10310869" y="4021"/>
                </a:lnTo>
                <a:lnTo>
                  <a:pt x="10353096" y="15615"/>
                </a:lnTo>
                <a:lnTo>
                  <a:pt x="10391980" y="34077"/>
                </a:lnTo>
                <a:lnTo>
                  <a:pt x="10426815" y="58702"/>
                </a:lnTo>
                <a:lnTo>
                  <a:pt x="10456898" y="88785"/>
                </a:lnTo>
                <a:lnTo>
                  <a:pt x="10481522" y="123620"/>
                </a:lnTo>
                <a:lnTo>
                  <a:pt x="10499984" y="162504"/>
                </a:lnTo>
                <a:lnTo>
                  <a:pt x="10511578" y="204732"/>
                </a:lnTo>
                <a:lnTo>
                  <a:pt x="10515600" y="249597"/>
                </a:lnTo>
                <a:lnTo>
                  <a:pt x="10515600" y="1247965"/>
                </a:lnTo>
                <a:lnTo>
                  <a:pt x="10511578" y="1292830"/>
                </a:lnTo>
                <a:lnTo>
                  <a:pt x="10499984" y="1335057"/>
                </a:lnTo>
                <a:lnTo>
                  <a:pt x="10481522" y="1373941"/>
                </a:lnTo>
                <a:lnTo>
                  <a:pt x="10456898" y="1408777"/>
                </a:lnTo>
                <a:lnTo>
                  <a:pt x="10426815" y="1438860"/>
                </a:lnTo>
                <a:lnTo>
                  <a:pt x="10391980" y="1463485"/>
                </a:lnTo>
                <a:lnTo>
                  <a:pt x="10353096" y="1481947"/>
                </a:lnTo>
                <a:lnTo>
                  <a:pt x="10310869" y="1493541"/>
                </a:lnTo>
                <a:lnTo>
                  <a:pt x="10266004" y="1497563"/>
                </a:lnTo>
                <a:lnTo>
                  <a:pt x="249596" y="1497563"/>
                </a:lnTo>
                <a:lnTo>
                  <a:pt x="204730" y="1493541"/>
                </a:lnTo>
                <a:lnTo>
                  <a:pt x="162503" y="1481947"/>
                </a:lnTo>
                <a:lnTo>
                  <a:pt x="123620" y="1463485"/>
                </a:lnTo>
                <a:lnTo>
                  <a:pt x="88784" y="1438860"/>
                </a:lnTo>
                <a:lnTo>
                  <a:pt x="58701" y="1408777"/>
                </a:lnTo>
                <a:lnTo>
                  <a:pt x="34077" y="1373941"/>
                </a:lnTo>
                <a:lnTo>
                  <a:pt x="15615" y="1335057"/>
                </a:lnTo>
                <a:lnTo>
                  <a:pt x="4021" y="1292830"/>
                </a:lnTo>
                <a:lnTo>
                  <a:pt x="0" y="1247965"/>
                </a:lnTo>
                <a:lnTo>
                  <a:pt x="0" y="249597"/>
                </a:lnTo>
                <a:close/>
              </a:path>
            </a:pathLst>
          </a:custGeom>
          <a:ln w="12700">
            <a:solidFill>
              <a:srgbClr val="E7773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65345" y="1540255"/>
            <a:ext cx="9832340" cy="47986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2700" b="1" spc="-45" dirty="0">
                <a:solidFill>
                  <a:srgbClr val="FFFFFF"/>
                </a:solidFill>
                <a:latin typeface="Calibri"/>
                <a:cs typeface="Calibri"/>
              </a:rPr>
              <a:t>Inicia&amp;va</a:t>
            </a:r>
            <a:r>
              <a:rPr sz="27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70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70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700" b="1" spc="-20" dirty="0">
                <a:solidFill>
                  <a:srgbClr val="FFFFFF"/>
                </a:solidFill>
                <a:latin typeface="Calibri"/>
                <a:cs typeface="Calibri"/>
              </a:rPr>
              <a:t>reforma</a:t>
            </a:r>
            <a:r>
              <a:rPr sz="27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700" b="1" spc="-5" dirty="0">
                <a:solidFill>
                  <a:srgbClr val="FFFFFF"/>
                </a:solidFill>
                <a:latin typeface="Calibri"/>
                <a:cs typeface="Calibri"/>
              </a:rPr>
              <a:t>(8 de</a:t>
            </a:r>
            <a:r>
              <a:rPr sz="27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700" b="1" spc="-45" dirty="0">
                <a:solidFill>
                  <a:srgbClr val="FFFFFF"/>
                </a:solidFill>
                <a:latin typeface="Calibri"/>
                <a:cs typeface="Calibri"/>
              </a:rPr>
              <a:t>sep&amp;embre</a:t>
            </a:r>
            <a:r>
              <a:rPr sz="2700" b="1" dirty="0">
                <a:solidFill>
                  <a:srgbClr val="FFFFFF"/>
                </a:solidFill>
                <a:latin typeface="Calibri"/>
                <a:cs typeface="Calibri"/>
              </a:rPr>
              <a:t> de</a:t>
            </a:r>
            <a:r>
              <a:rPr sz="27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700" b="1" spc="-5" dirty="0">
                <a:solidFill>
                  <a:srgbClr val="FFFFFF"/>
                </a:solidFill>
                <a:latin typeface="Calibri"/>
                <a:cs typeface="Calibri"/>
              </a:rPr>
              <a:t>2020)</a:t>
            </a:r>
            <a:endParaRPr sz="2700">
              <a:latin typeface="Calibri"/>
              <a:cs typeface="Calibri"/>
            </a:endParaRPr>
          </a:p>
          <a:p>
            <a:pPr marL="434975" indent="-229235">
              <a:lnSpc>
                <a:spcPct val="100000"/>
              </a:lnSpc>
              <a:spcBef>
                <a:spcPts val="1580"/>
              </a:spcBef>
              <a:buFont typeface="Calibri"/>
              <a:buChar char="•"/>
              <a:tabLst>
                <a:tab pos="435609" algn="l"/>
              </a:tabLst>
            </a:pPr>
            <a:r>
              <a:rPr sz="2100" b="1" spc="-10" dirty="0">
                <a:latin typeface="Calibri"/>
                <a:cs typeface="Calibri"/>
              </a:rPr>
              <a:t>Objetivos</a:t>
            </a:r>
            <a:r>
              <a:rPr sz="2100" spc="-10" dirty="0">
                <a:latin typeface="Calibri"/>
                <a:cs typeface="Calibri"/>
              </a:rPr>
              <a:t>:</a:t>
            </a:r>
            <a:endParaRPr sz="2100">
              <a:latin typeface="Calibri"/>
              <a:cs typeface="Calibri"/>
            </a:endParaRPr>
          </a:p>
          <a:p>
            <a:pPr marL="663575" lvl="1" indent="-229235">
              <a:lnSpc>
                <a:spcPct val="100000"/>
              </a:lnSpc>
              <a:spcBef>
                <a:spcPts val="385"/>
              </a:spcBef>
              <a:buFont typeface="Courier New"/>
              <a:buChar char="o"/>
              <a:tabLst>
                <a:tab pos="664210" algn="l"/>
              </a:tabLst>
            </a:pPr>
            <a:r>
              <a:rPr sz="2100" spc="-10" dirty="0">
                <a:latin typeface="Calibri"/>
                <a:cs typeface="Calibri"/>
              </a:rPr>
              <a:t>Promover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el </a:t>
            </a:r>
            <a:r>
              <a:rPr sz="2100" spc="-5" dirty="0">
                <a:latin typeface="Calibri"/>
                <a:cs typeface="Calibri"/>
              </a:rPr>
              <a:t>cumplimiento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voluntario</a:t>
            </a:r>
            <a:r>
              <a:rPr sz="2100" dirty="0">
                <a:latin typeface="Calibri"/>
                <a:cs typeface="Calibri"/>
              </a:rPr>
              <a:t> en la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presentación</a:t>
            </a:r>
            <a:r>
              <a:rPr sz="2100" dirty="0">
                <a:latin typeface="Calibri"/>
                <a:cs typeface="Calibri"/>
              </a:rPr>
              <a:t> de las </a:t>
            </a:r>
            <a:r>
              <a:rPr sz="2100" spc="-5" dirty="0">
                <a:latin typeface="Calibri"/>
                <a:cs typeface="Calibri"/>
              </a:rPr>
              <a:t>declaraciones.</a:t>
            </a:r>
            <a:endParaRPr sz="2100">
              <a:latin typeface="Calibri"/>
              <a:cs typeface="Calibri"/>
            </a:endParaRPr>
          </a:p>
          <a:p>
            <a:pPr marL="663575" lvl="1" indent="-229235">
              <a:lnSpc>
                <a:spcPct val="100000"/>
              </a:lnSpc>
              <a:spcBef>
                <a:spcPts val="290"/>
              </a:spcBef>
              <a:buFont typeface="Courier New"/>
              <a:buChar char="o"/>
              <a:tabLst>
                <a:tab pos="664210" algn="l"/>
              </a:tabLst>
            </a:pPr>
            <a:r>
              <a:rPr sz="2100" dirty="0">
                <a:latin typeface="Calibri"/>
                <a:cs typeface="Calibri"/>
              </a:rPr>
              <a:t>Que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el </a:t>
            </a:r>
            <a:r>
              <a:rPr sz="2100" spc="-10" dirty="0">
                <a:latin typeface="Calibri"/>
                <a:cs typeface="Calibri"/>
              </a:rPr>
              <a:t>contribuyente</a:t>
            </a:r>
            <a:r>
              <a:rPr sz="2100" dirty="0">
                <a:latin typeface="Calibri"/>
                <a:cs typeface="Calibri"/>
              </a:rPr>
              <a:t> pueda </a:t>
            </a:r>
            <a:r>
              <a:rPr sz="2100" spc="-10" dirty="0">
                <a:latin typeface="Calibri"/>
                <a:cs typeface="Calibri"/>
              </a:rPr>
              <a:t>corregir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su </a:t>
            </a:r>
            <a:r>
              <a:rPr sz="2100" spc="-5" dirty="0">
                <a:latin typeface="Calibri"/>
                <a:cs typeface="Calibri"/>
              </a:rPr>
              <a:t>situación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fiscal.</a:t>
            </a:r>
            <a:endParaRPr sz="2100">
              <a:latin typeface="Calibri"/>
              <a:cs typeface="Calibri"/>
            </a:endParaRPr>
          </a:p>
          <a:p>
            <a:pPr marL="434975" indent="-229235">
              <a:lnSpc>
                <a:spcPct val="100000"/>
              </a:lnSpc>
              <a:spcBef>
                <a:spcPts val="265"/>
              </a:spcBef>
              <a:buFont typeface="Calibri"/>
              <a:buChar char="•"/>
              <a:tabLst>
                <a:tab pos="435609" algn="l"/>
              </a:tabLst>
            </a:pPr>
            <a:r>
              <a:rPr sz="2100" b="1" spc="-10" dirty="0">
                <a:latin typeface="Calibri"/>
                <a:cs typeface="Calibri"/>
              </a:rPr>
              <a:t>Mediante</a:t>
            </a:r>
            <a:r>
              <a:rPr sz="2100" b="1" spc="-15" dirty="0">
                <a:latin typeface="Calibri"/>
                <a:cs typeface="Calibri"/>
              </a:rPr>
              <a:t> </a:t>
            </a:r>
            <a:r>
              <a:rPr sz="2100" b="1" spc="-5" dirty="0">
                <a:latin typeface="Calibri"/>
                <a:cs typeface="Calibri"/>
              </a:rPr>
              <a:t>el</a:t>
            </a:r>
            <a:r>
              <a:rPr sz="2100" b="1" spc="-10" dirty="0">
                <a:latin typeface="Calibri"/>
                <a:cs typeface="Calibri"/>
              </a:rPr>
              <a:t> envío </a:t>
            </a:r>
            <a:r>
              <a:rPr sz="2100" b="1" spc="-5" dirty="0">
                <a:latin typeface="Calibri"/>
                <a:cs typeface="Calibri"/>
              </a:rPr>
              <a:t>de:</a:t>
            </a:r>
            <a:endParaRPr sz="2100">
              <a:latin typeface="Calibri"/>
              <a:cs typeface="Calibri"/>
            </a:endParaRPr>
          </a:p>
          <a:p>
            <a:pPr marL="663575" lvl="1" indent="-229235">
              <a:lnSpc>
                <a:spcPct val="100000"/>
              </a:lnSpc>
              <a:spcBef>
                <a:spcPts val="285"/>
              </a:spcBef>
              <a:buFont typeface="Courier New"/>
              <a:buChar char="o"/>
              <a:tabLst>
                <a:tab pos="664210" algn="l"/>
              </a:tabLst>
            </a:pPr>
            <a:r>
              <a:rPr sz="2100" b="1" spc="-10" dirty="0">
                <a:latin typeface="Calibri"/>
                <a:cs typeface="Calibri"/>
              </a:rPr>
              <a:t>Propuestas</a:t>
            </a:r>
            <a:r>
              <a:rPr sz="2100" b="1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de</a:t>
            </a:r>
            <a:r>
              <a:rPr sz="2100" spc="-5" dirty="0">
                <a:latin typeface="Calibri"/>
                <a:cs typeface="Calibri"/>
              </a:rPr>
              <a:t> pago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a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spc="-20" dirty="0">
                <a:latin typeface="Calibri"/>
                <a:cs typeface="Calibri"/>
              </a:rPr>
              <a:t>través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de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declaraciones </a:t>
            </a:r>
            <a:r>
              <a:rPr sz="2100" spc="-10" dirty="0">
                <a:latin typeface="Calibri"/>
                <a:cs typeface="Calibri"/>
              </a:rPr>
              <a:t>pre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llenadas.</a:t>
            </a:r>
            <a:endParaRPr sz="2100">
              <a:latin typeface="Calibri"/>
              <a:cs typeface="Calibri"/>
            </a:endParaRPr>
          </a:p>
          <a:p>
            <a:pPr marL="663575" marR="283845" lvl="1" indent="-228600">
              <a:lnSpc>
                <a:spcPts val="2300"/>
              </a:lnSpc>
              <a:spcBef>
                <a:spcPts val="550"/>
              </a:spcBef>
              <a:buFont typeface="Courier New"/>
              <a:buChar char="o"/>
              <a:tabLst>
                <a:tab pos="664210" algn="l"/>
              </a:tabLst>
            </a:pPr>
            <a:r>
              <a:rPr sz="2100" b="1" spc="-5" dirty="0">
                <a:latin typeface="Calibri"/>
                <a:cs typeface="Calibri"/>
              </a:rPr>
              <a:t>Comunicados</a:t>
            </a:r>
            <a:r>
              <a:rPr sz="2100" b="1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para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promover</a:t>
            </a:r>
            <a:r>
              <a:rPr sz="2100" dirty="0">
                <a:latin typeface="Calibri"/>
                <a:cs typeface="Calibri"/>
              </a:rPr>
              <a:t> el</a:t>
            </a:r>
            <a:r>
              <a:rPr sz="2100" spc="-5" dirty="0">
                <a:latin typeface="Calibri"/>
                <a:cs typeface="Calibri"/>
              </a:rPr>
              <a:t> cumplimiento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voluntario</a:t>
            </a:r>
            <a:r>
              <a:rPr sz="2100" dirty="0">
                <a:latin typeface="Calibri"/>
                <a:cs typeface="Calibri"/>
              </a:rPr>
              <a:t> e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informar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respecto</a:t>
            </a:r>
            <a:r>
              <a:rPr sz="2100" dirty="0">
                <a:latin typeface="Calibri"/>
                <a:cs typeface="Calibri"/>
              </a:rPr>
              <a:t> a las </a:t>
            </a:r>
            <a:r>
              <a:rPr sz="2100" spc="-459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inconsistencias </a:t>
            </a:r>
            <a:r>
              <a:rPr sz="2100" spc="-10" dirty="0">
                <a:latin typeface="Calibri"/>
                <a:cs typeface="Calibri"/>
              </a:rPr>
              <a:t>detectadas</a:t>
            </a:r>
            <a:r>
              <a:rPr sz="2100" dirty="0">
                <a:latin typeface="Calibri"/>
                <a:cs typeface="Calibri"/>
              </a:rPr>
              <a:t> por la </a:t>
            </a:r>
            <a:r>
              <a:rPr sz="2100" spc="-5" dirty="0">
                <a:latin typeface="Calibri"/>
                <a:cs typeface="Calibri"/>
              </a:rPr>
              <a:t>autoridad.</a:t>
            </a:r>
            <a:endParaRPr sz="2100">
              <a:latin typeface="Calibri"/>
              <a:cs typeface="Calibri"/>
            </a:endParaRPr>
          </a:p>
          <a:p>
            <a:pPr marL="434975" indent="-229235">
              <a:lnSpc>
                <a:spcPct val="100000"/>
              </a:lnSpc>
              <a:spcBef>
                <a:spcPts val="325"/>
              </a:spcBef>
              <a:buFont typeface="Calibri"/>
              <a:buChar char="•"/>
              <a:tabLst>
                <a:tab pos="435609" algn="l"/>
              </a:tabLst>
            </a:pPr>
            <a:r>
              <a:rPr sz="2100" b="1" dirty="0">
                <a:latin typeface="Calibri"/>
                <a:cs typeface="Calibri"/>
              </a:rPr>
              <a:t>No</a:t>
            </a:r>
            <a:r>
              <a:rPr sz="2100" b="1" spc="-5" dirty="0">
                <a:latin typeface="Calibri"/>
                <a:cs typeface="Calibri"/>
              </a:rPr>
              <a:t> se </a:t>
            </a:r>
            <a:r>
              <a:rPr sz="2100" b="1" spc="-10" dirty="0">
                <a:latin typeface="Calibri"/>
                <a:cs typeface="Calibri"/>
              </a:rPr>
              <a:t>considera</a:t>
            </a:r>
            <a:r>
              <a:rPr sz="2100" b="1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que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se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inician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facultades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de</a:t>
            </a:r>
            <a:r>
              <a:rPr sz="2100" spc="-5" dirty="0">
                <a:latin typeface="Calibri"/>
                <a:cs typeface="Calibri"/>
              </a:rPr>
              <a:t> comprobación.</a:t>
            </a:r>
            <a:endParaRPr sz="2100">
              <a:latin typeface="Calibri"/>
              <a:cs typeface="Calibri"/>
            </a:endParaRPr>
          </a:p>
          <a:p>
            <a:pPr marL="48260" marR="5080" algn="just">
              <a:lnSpc>
                <a:spcPts val="3000"/>
              </a:lnSpc>
              <a:spcBef>
                <a:spcPts val="2005"/>
              </a:spcBef>
            </a:pPr>
            <a:r>
              <a:rPr sz="2700" spc="-5" dirty="0">
                <a:latin typeface="Calibri"/>
                <a:cs typeface="Calibri"/>
              </a:rPr>
              <a:t>“</a:t>
            </a:r>
            <a:r>
              <a:rPr sz="2700" i="1" spc="-5" dirty="0">
                <a:latin typeface="Calibri"/>
                <a:cs typeface="Calibri"/>
              </a:rPr>
              <a:t>Con </a:t>
            </a:r>
            <a:r>
              <a:rPr sz="2700" i="1" spc="-20" dirty="0">
                <a:latin typeface="Calibri"/>
                <a:cs typeface="Calibri"/>
              </a:rPr>
              <a:t>esta </a:t>
            </a:r>
            <a:r>
              <a:rPr sz="2700" i="1" spc="-10" dirty="0">
                <a:latin typeface="Calibri"/>
                <a:cs typeface="Calibri"/>
              </a:rPr>
              <a:t>propuesta </a:t>
            </a:r>
            <a:r>
              <a:rPr sz="2700" i="1" dirty="0">
                <a:latin typeface="Calibri"/>
                <a:cs typeface="Calibri"/>
              </a:rPr>
              <a:t>se </a:t>
            </a:r>
            <a:r>
              <a:rPr sz="2700" i="1" spc="-5" dirty="0">
                <a:latin typeface="Calibri"/>
                <a:cs typeface="Calibri"/>
              </a:rPr>
              <a:t>otorgará mayor </a:t>
            </a:r>
            <a:r>
              <a:rPr sz="2700" i="1" spc="-20" dirty="0">
                <a:latin typeface="Calibri"/>
                <a:cs typeface="Calibri"/>
              </a:rPr>
              <a:t>certeza </a:t>
            </a:r>
            <a:r>
              <a:rPr sz="2700" i="1" spc="-5" dirty="0">
                <a:latin typeface="Calibri"/>
                <a:cs typeface="Calibri"/>
              </a:rPr>
              <a:t>jurídica </a:t>
            </a:r>
            <a:r>
              <a:rPr sz="2700" i="1" dirty="0">
                <a:latin typeface="Calibri"/>
                <a:cs typeface="Calibri"/>
              </a:rPr>
              <a:t>a </a:t>
            </a:r>
            <a:r>
              <a:rPr sz="2700" i="1" spc="-5" dirty="0">
                <a:latin typeface="Calibri"/>
                <a:cs typeface="Calibri"/>
              </a:rPr>
              <a:t>los </a:t>
            </a:r>
            <a:r>
              <a:rPr sz="2700" i="1" spc="-10" dirty="0">
                <a:latin typeface="Calibri"/>
                <a:cs typeface="Calibri"/>
              </a:rPr>
              <a:t>actos </a:t>
            </a:r>
            <a:r>
              <a:rPr sz="2700" i="1" spc="-5" dirty="0">
                <a:latin typeface="Calibri"/>
                <a:cs typeface="Calibri"/>
              </a:rPr>
              <a:t>que </a:t>
            </a:r>
            <a:r>
              <a:rPr sz="2700" i="1" spc="-600" dirty="0">
                <a:latin typeface="Calibri"/>
                <a:cs typeface="Calibri"/>
              </a:rPr>
              <a:t> </a:t>
            </a:r>
            <a:r>
              <a:rPr sz="2700" i="1" spc="-10" dirty="0">
                <a:latin typeface="Calibri"/>
                <a:cs typeface="Calibri"/>
              </a:rPr>
              <a:t>realiza </a:t>
            </a:r>
            <a:r>
              <a:rPr sz="2700" i="1" dirty="0">
                <a:latin typeface="Calibri"/>
                <a:cs typeface="Calibri"/>
              </a:rPr>
              <a:t>la </a:t>
            </a:r>
            <a:r>
              <a:rPr sz="2700" i="1" spc="-10" dirty="0">
                <a:latin typeface="Calibri"/>
                <a:cs typeface="Calibri"/>
              </a:rPr>
              <a:t>autoridad </a:t>
            </a:r>
            <a:r>
              <a:rPr sz="2700" i="1" dirty="0">
                <a:latin typeface="Calibri"/>
                <a:cs typeface="Calibri"/>
              </a:rPr>
              <a:t>al </a:t>
            </a:r>
            <a:r>
              <a:rPr sz="2700" i="1" spc="-10" dirty="0">
                <a:latin typeface="Calibri"/>
                <a:cs typeface="Calibri"/>
              </a:rPr>
              <a:t>enviar </a:t>
            </a:r>
            <a:r>
              <a:rPr sz="2700" i="1" dirty="0">
                <a:latin typeface="Calibri"/>
                <a:cs typeface="Calibri"/>
              </a:rPr>
              <a:t>a </a:t>
            </a:r>
            <a:r>
              <a:rPr sz="2700" i="1" spc="-5" dirty="0">
                <a:latin typeface="Calibri"/>
                <a:cs typeface="Calibri"/>
              </a:rPr>
              <a:t>los </a:t>
            </a:r>
            <a:r>
              <a:rPr sz="2700" i="1" spc="-10" dirty="0">
                <a:latin typeface="Calibri"/>
                <a:cs typeface="Calibri"/>
              </a:rPr>
              <a:t>contribuyentes </a:t>
            </a:r>
            <a:r>
              <a:rPr sz="2700" i="1" spc="-5" dirty="0">
                <a:latin typeface="Calibri"/>
                <a:cs typeface="Calibri"/>
              </a:rPr>
              <a:t>correos electrónicos, </a:t>
            </a:r>
            <a:r>
              <a:rPr sz="2700" i="1" spc="-600" dirty="0">
                <a:latin typeface="Calibri"/>
                <a:cs typeface="Calibri"/>
              </a:rPr>
              <a:t> </a:t>
            </a:r>
            <a:r>
              <a:rPr sz="2700" i="1" spc="-15" dirty="0">
                <a:latin typeface="Calibri"/>
                <a:cs typeface="Calibri"/>
              </a:rPr>
              <a:t>cartas</a:t>
            </a:r>
            <a:r>
              <a:rPr sz="2700" i="1" spc="-10" dirty="0">
                <a:latin typeface="Calibri"/>
                <a:cs typeface="Calibri"/>
              </a:rPr>
              <a:t> invitación</a:t>
            </a:r>
            <a:r>
              <a:rPr sz="2700" i="1" spc="-5" dirty="0">
                <a:latin typeface="Calibri"/>
                <a:cs typeface="Calibri"/>
              </a:rPr>
              <a:t> </a:t>
            </a:r>
            <a:r>
              <a:rPr sz="2700" i="1" dirty="0">
                <a:latin typeface="Calibri"/>
                <a:cs typeface="Calibri"/>
              </a:rPr>
              <a:t>y</a:t>
            </a:r>
            <a:r>
              <a:rPr sz="2700" i="1" spc="-5" dirty="0">
                <a:latin typeface="Calibri"/>
                <a:cs typeface="Calibri"/>
              </a:rPr>
              <a:t> </a:t>
            </a:r>
            <a:r>
              <a:rPr sz="2700" i="1" spc="-10" dirty="0">
                <a:latin typeface="Calibri"/>
                <a:cs typeface="Calibri"/>
              </a:rPr>
              <a:t>propuestas</a:t>
            </a:r>
            <a:r>
              <a:rPr sz="2700" i="1" dirty="0">
                <a:latin typeface="Calibri"/>
                <a:cs typeface="Calibri"/>
              </a:rPr>
              <a:t> de </a:t>
            </a:r>
            <a:r>
              <a:rPr sz="2700" i="1" spc="-75" dirty="0">
                <a:latin typeface="Calibri"/>
                <a:cs typeface="Calibri"/>
              </a:rPr>
              <a:t>pago</a:t>
            </a:r>
            <a:r>
              <a:rPr sz="2700" spc="-75" dirty="0">
                <a:latin typeface="Calibri"/>
                <a:cs typeface="Calibri"/>
              </a:rPr>
              <a:t>.”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294731" y="444500"/>
            <a:ext cx="760285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Código</a:t>
            </a:r>
            <a:r>
              <a:rPr spc="-10" dirty="0"/>
              <a:t> </a:t>
            </a:r>
            <a:r>
              <a:rPr spc="-5" dirty="0"/>
              <a:t>Fiscal</a:t>
            </a:r>
            <a:r>
              <a:rPr spc="-10" dirty="0"/>
              <a:t> </a:t>
            </a:r>
            <a:r>
              <a:rPr spc="-5" dirty="0"/>
              <a:t>2021,</a:t>
            </a:r>
            <a:r>
              <a:rPr spc="-145" dirty="0"/>
              <a:t> </a:t>
            </a:r>
            <a:r>
              <a:rPr spc="-5" dirty="0"/>
              <a:t>Art.</a:t>
            </a:r>
            <a:r>
              <a:rPr spc="-10" dirty="0"/>
              <a:t> </a:t>
            </a:r>
            <a:r>
              <a:rPr spc="-5" dirty="0"/>
              <a:t>33,</a:t>
            </a:r>
            <a:r>
              <a:rPr spc="-10" dirty="0"/>
              <a:t> </a:t>
            </a:r>
            <a:r>
              <a:rPr spc="-5" dirty="0"/>
              <a:t>frac. </a:t>
            </a:r>
            <a:r>
              <a:rPr dirty="0"/>
              <a:t>IV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86000" y="401827"/>
            <a:ext cx="7620634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Resolución</a:t>
            </a:r>
            <a:r>
              <a:rPr spc="-10" dirty="0"/>
              <a:t> </a:t>
            </a:r>
            <a:r>
              <a:rPr spc="-5" dirty="0"/>
              <a:t>Miscelánea</a:t>
            </a:r>
            <a:r>
              <a:rPr spc="-10" dirty="0"/>
              <a:t> </a:t>
            </a:r>
            <a:r>
              <a:rPr spc="-5" dirty="0"/>
              <a:t>Fiscal 2021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28199" y="1343210"/>
            <a:ext cx="317500" cy="25400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144099" y="1228852"/>
            <a:ext cx="10130155" cy="5142230"/>
          </a:xfrm>
          <a:prstGeom prst="rect">
            <a:avLst/>
          </a:prstGeom>
        </p:spPr>
        <p:txBody>
          <a:bodyPr vert="horz" wrap="square" lIns="0" tIns="110490" rIns="0" bIns="0" rtlCol="0">
            <a:spAutoFit/>
          </a:bodyPr>
          <a:lstStyle/>
          <a:p>
            <a:pPr marL="12700" marR="5080">
              <a:lnSpc>
                <a:spcPct val="77100"/>
              </a:lnSpc>
              <a:spcBef>
                <a:spcPts val="870"/>
              </a:spcBef>
              <a:tabLst>
                <a:tab pos="1141095" algn="l"/>
                <a:tab pos="2566670" algn="l"/>
                <a:tab pos="4507865" algn="l"/>
                <a:tab pos="5063490" algn="l"/>
                <a:tab pos="6192520" algn="l"/>
                <a:tab pos="7837170" algn="l"/>
                <a:tab pos="8194040" algn="l"/>
                <a:tab pos="9719945" algn="l"/>
              </a:tabLst>
            </a:pPr>
            <a:r>
              <a:rPr sz="2800" b="1" dirty="0">
                <a:latin typeface="Arial"/>
                <a:cs typeface="Arial"/>
              </a:rPr>
              <a:t>R</a:t>
            </a:r>
            <a:r>
              <a:rPr sz="2800" b="1" spc="5" dirty="0">
                <a:latin typeface="Arial"/>
                <a:cs typeface="Arial"/>
              </a:rPr>
              <a:t>e</a:t>
            </a:r>
            <a:r>
              <a:rPr sz="2800" b="1" dirty="0">
                <a:latin typeface="Arial"/>
                <a:cs typeface="Arial"/>
              </a:rPr>
              <a:t>g</a:t>
            </a:r>
            <a:r>
              <a:rPr sz="2800" b="1" spc="-5" dirty="0">
                <a:latin typeface="Arial"/>
                <a:cs typeface="Arial"/>
              </a:rPr>
              <a:t>l</a:t>
            </a:r>
            <a:r>
              <a:rPr sz="2800" b="1" dirty="0">
                <a:latin typeface="Arial"/>
                <a:cs typeface="Arial"/>
              </a:rPr>
              <a:t>a	</a:t>
            </a:r>
            <a:r>
              <a:rPr sz="2800" b="1" spc="5" dirty="0">
                <a:latin typeface="Arial"/>
                <a:cs typeface="Arial"/>
              </a:rPr>
              <a:t>2</a:t>
            </a:r>
            <a:r>
              <a:rPr sz="2800" b="1" spc="-5" dirty="0">
                <a:latin typeface="Arial"/>
                <a:cs typeface="Arial"/>
              </a:rPr>
              <a:t>.</a:t>
            </a:r>
            <a:r>
              <a:rPr sz="2800" b="1" spc="-160" dirty="0">
                <a:latin typeface="Arial"/>
                <a:cs typeface="Arial"/>
              </a:rPr>
              <a:t>1</a:t>
            </a:r>
            <a:r>
              <a:rPr sz="2800" b="1" spc="5" dirty="0">
                <a:latin typeface="Arial"/>
                <a:cs typeface="Arial"/>
              </a:rPr>
              <a:t>1</a:t>
            </a:r>
            <a:r>
              <a:rPr sz="2800" b="1" spc="-5" dirty="0">
                <a:latin typeface="Arial"/>
                <a:cs typeface="Arial"/>
              </a:rPr>
              <a:t>.</a:t>
            </a:r>
            <a:r>
              <a:rPr sz="2800" b="1" spc="5" dirty="0">
                <a:latin typeface="Arial"/>
                <a:cs typeface="Arial"/>
              </a:rPr>
              <a:t>14</a:t>
            </a:r>
            <a:r>
              <a:rPr sz="2800" dirty="0">
                <a:latin typeface="Arial"/>
                <a:cs typeface="Arial"/>
              </a:rPr>
              <a:t>.	</a:t>
            </a:r>
            <a:r>
              <a:rPr sz="2800" spc="5" dirty="0">
                <a:latin typeface="Arial"/>
                <a:cs typeface="Arial"/>
              </a:rPr>
              <a:t>“</a:t>
            </a:r>
            <a:r>
              <a:rPr sz="2800" spc="-5" dirty="0">
                <a:latin typeface="Arial"/>
                <a:cs typeface="Arial"/>
              </a:rPr>
              <a:t>A</a:t>
            </a:r>
            <a:r>
              <a:rPr sz="2800" dirty="0">
                <a:latin typeface="Arial"/>
                <a:cs typeface="Arial"/>
              </a:rPr>
              <a:t>cl</a:t>
            </a:r>
            <a:r>
              <a:rPr sz="2800" spc="5" dirty="0">
                <a:latin typeface="Arial"/>
                <a:cs typeface="Arial"/>
              </a:rPr>
              <a:t>ara</a:t>
            </a:r>
            <a:r>
              <a:rPr sz="2800" dirty="0">
                <a:latin typeface="Arial"/>
                <a:cs typeface="Arial"/>
              </a:rPr>
              <a:t>ci</a:t>
            </a:r>
            <a:r>
              <a:rPr sz="2800" spc="5" dirty="0">
                <a:latin typeface="Arial"/>
                <a:cs typeface="Arial"/>
              </a:rPr>
              <a:t>ó</a:t>
            </a:r>
            <a:r>
              <a:rPr sz="2800" dirty="0">
                <a:latin typeface="Arial"/>
                <a:cs typeface="Arial"/>
              </a:rPr>
              <a:t>n	</a:t>
            </a:r>
            <a:r>
              <a:rPr sz="2800" spc="5" dirty="0">
                <a:latin typeface="Arial"/>
                <a:cs typeface="Arial"/>
              </a:rPr>
              <a:t>d</a:t>
            </a:r>
            <a:r>
              <a:rPr sz="2800" dirty="0">
                <a:latin typeface="Arial"/>
                <a:cs typeface="Arial"/>
              </a:rPr>
              <a:t>e	c</a:t>
            </a:r>
            <a:r>
              <a:rPr sz="2800" spc="5" dirty="0">
                <a:latin typeface="Arial"/>
                <a:cs typeface="Arial"/>
              </a:rPr>
              <a:t>ar</a:t>
            </a:r>
            <a:r>
              <a:rPr sz="2800" spc="-5" dirty="0">
                <a:latin typeface="Arial"/>
                <a:cs typeface="Arial"/>
              </a:rPr>
              <a:t>t</a:t>
            </a:r>
            <a:r>
              <a:rPr sz="2800" spc="5" dirty="0">
                <a:latin typeface="Arial"/>
                <a:cs typeface="Arial"/>
              </a:rPr>
              <a:t>a</a:t>
            </a:r>
            <a:r>
              <a:rPr sz="2800" dirty="0">
                <a:latin typeface="Arial"/>
                <a:cs typeface="Arial"/>
              </a:rPr>
              <a:t>s	i</a:t>
            </a:r>
            <a:r>
              <a:rPr sz="2800" spc="5" dirty="0">
                <a:latin typeface="Arial"/>
                <a:cs typeface="Arial"/>
              </a:rPr>
              <a:t>n</a:t>
            </a:r>
            <a:r>
              <a:rPr sz="2800" dirty="0">
                <a:latin typeface="Arial"/>
                <a:cs typeface="Arial"/>
              </a:rPr>
              <a:t>vi</a:t>
            </a:r>
            <a:r>
              <a:rPr sz="2800" spc="-5" dirty="0">
                <a:latin typeface="Arial"/>
                <a:cs typeface="Arial"/>
              </a:rPr>
              <a:t>t</a:t>
            </a:r>
            <a:r>
              <a:rPr sz="2800" spc="5" dirty="0">
                <a:latin typeface="Arial"/>
                <a:cs typeface="Arial"/>
              </a:rPr>
              <a:t>a</a:t>
            </a:r>
            <a:r>
              <a:rPr sz="2800" dirty="0">
                <a:latin typeface="Arial"/>
                <a:cs typeface="Arial"/>
              </a:rPr>
              <a:t>ci</a:t>
            </a:r>
            <a:r>
              <a:rPr sz="2800" spc="5" dirty="0">
                <a:latin typeface="Arial"/>
                <a:cs typeface="Arial"/>
              </a:rPr>
              <a:t>ó</a:t>
            </a:r>
            <a:r>
              <a:rPr sz="2800" dirty="0">
                <a:latin typeface="Arial"/>
                <a:cs typeface="Arial"/>
              </a:rPr>
              <a:t>n	o	</a:t>
            </a:r>
            <a:r>
              <a:rPr sz="2800" spc="5" dirty="0">
                <a:latin typeface="Arial"/>
                <a:cs typeface="Arial"/>
              </a:rPr>
              <a:t>e</a:t>
            </a:r>
            <a:r>
              <a:rPr sz="2800" dirty="0">
                <a:latin typeface="Arial"/>
                <a:cs typeface="Arial"/>
              </a:rPr>
              <a:t>x</a:t>
            </a:r>
            <a:r>
              <a:rPr sz="2800" spc="5" dirty="0">
                <a:latin typeface="Arial"/>
                <a:cs typeface="Arial"/>
              </a:rPr>
              <a:t>hor</a:t>
            </a:r>
            <a:r>
              <a:rPr sz="2800" spc="-5" dirty="0">
                <a:latin typeface="Arial"/>
                <a:cs typeface="Arial"/>
              </a:rPr>
              <a:t>t</a:t>
            </a:r>
            <a:r>
              <a:rPr sz="2800" spc="5" dirty="0">
                <a:latin typeface="Arial"/>
                <a:cs typeface="Arial"/>
              </a:rPr>
              <a:t>o</a:t>
            </a:r>
            <a:r>
              <a:rPr sz="2800" dirty="0">
                <a:latin typeface="Arial"/>
                <a:cs typeface="Arial"/>
              </a:rPr>
              <a:t>s	</a:t>
            </a:r>
            <a:r>
              <a:rPr sz="2800" spc="5" dirty="0">
                <a:latin typeface="Arial"/>
                <a:cs typeface="Arial"/>
              </a:rPr>
              <a:t>de  </a:t>
            </a:r>
            <a:r>
              <a:rPr sz="2800" dirty="0">
                <a:latin typeface="Arial"/>
                <a:cs typeface="Arial"/>
              </a:rPr>
              <a:t>obligaciones</a:t>
            </a:r>
            <a:r>
              <a:rPr sz="2800" spc="-1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omitidas” (antes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2.12.15)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850">
              <a:latin typeface="Arial"/>
              <a:cs typeface="Arial"/>
            </a:endParaRPr>
          </a:p>
          <a:p>
            <a:pPr marL="240665" marR="5080" algn="just">
              <a:lnSpc>
                <a:spcPct val="80300"/>
              </a:lnSpc>
            </a:pPr>
            <a:r>
              <a:rPr sz="2400" dirty="0">
                <a:latin typeface="Arial"/>
                <a:cs typeface="Arial"/>
              </a:rPr>
              <a:t>“</a:t>
            </a:r>
            <a:r>
              <a:rPr sz="2400" i="1" dirty="0">
                <a:latin typeface="Arial"/>
                <a:cs typeface="Arial"/>
              </a:rPr>
              <a:t>Cuando las personas </a:t>
            </a:r>
            <a:r>
              <a:rPr sz="2400" i="1" spc="-5" dirty="0">
                <a:latin typeface="Arial"/>
                <a:cs typeface="Arial"/>
              </a:rPr>
              <a:t>físicas </a:t>
            </a:r>
            <a:r>
              <a:rPr sz="2400" i="1" dirty="0">
                <a:latin typeface="Arial"/>
                <a:cs typeface="Arial"/>
              </a:rPr>
              <a:t>o morales reciban una </a:t>
            </a:r>
            <a:r>
              <a:rPr sz="2400" i="1" spc="-5" dirty="0">
                <a:latin typeface="Arial"/>
                <a:cs typeface="Arial"/>
              </a:rPr>
              <a:t>carta invitación </a:t>
            </a:r>
            <a:r>
              <a:rPr sz="2400" i="1" dirty="0">
                <a:latin typeface="Arial"/>
                <a:cs typeface="Arial"/>
              </a:rPr>
              <a:t>o </a:t>
            </a:r>
            <a:r>
              <a:rPr sz="2400" i="1" spc="5" dirty="0">
                <a:latin typeface="Arial"/>
                <a:cs typeface="Arial"/>
              </a:rPr>
              <a:t> </a:t>
            </a:r>
            <a:r>
              <a:rPr sz="2400" i="1" spc="-5" dirty="0">
                <a:latin typeface="Arial"/>
                <a:cs typeface="Arial"/>
              </a:rPr>
              <a:t>exhorto, </a:t>
            </a:r>
            <a:r>
              <a:rPr sz="2400" i="1" dirty="0">
                <a:latin typeface="Arial"/>
                <a:cs typeface="Arial"/>
              </a:rPr>
              <a:t>mediante el cual cualquier autoridad del </a:t>
            </a:r>
            <a:r>
              <a:rPr sz="2400" i="1" spc="-65" dirty="0">
                <a:latin typeface="Arial"/>
                <a:cs typeface="Arial"/>
              </a:rPr>
              <a:t>SAT </a:t>
            </a:r>
            <a:r>
              <a:rPr sz="2400" i="1" spc="-5" dirty="0">
                <a:latin typeface="Arial"/>
                <a:cs typeface="Arial"/>
              </a:rPr>
              <a:t>solicite </a:t>
            </a:r>
            <a:r>
              <a:rPr sz="2400" i="1" dirty="0">
                <a:latin typeface="Arial"/>
                <a:cs typeface="Arial"/>
              </a:rPr>
              <a:t>se </a:t>
            </a:r>
            <a:r>
              <a:rPr sz="2400" i="1" spc="-5" dirty="0">
                <a:latin typeface="Arial"/>
                <a:cs typeface="Arial"/>
              </a:rPr>
              <a:t>acredite </a:t>
            </a:r>
            <a:r>
              <a:rPr sz="2400" i="1" spc="-655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el</a:t>
            </a:r>
            <a:r>
              <a:rPr sz="2400" i="1" spc="295" dirty="0">
                <a:latin typeface="Arial"/>
                <a:cs typeface="Arial"/>
              </a:rPr>
              <a:t> </a:t>
            </a:r>
            <a:r>
              <a:rPr sz="2400" i="1" spc="-5" dirty="0">
                <a:latin typeface="Arial"/>
                <a:cs typeface="Arial"/>
              </a:rPr>
              <a:t>cumplimiento</a:t>
            </a:r>
            <a:r>
              <a:rPr sz="2400" i="1" spc="300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en</a:t>
            </a:r>
            <a:r>
              <a:rPr sz="2400" i="1" spc="300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la</a:t>
            </a:r>
            <a:r>
              <a:rPr sz="2400" i="1" spc="300" dirty="0">
                <a:latin typeface="Arial"/>
                <a:cs typeface="Arial"/>
              </a:rPr>
              <a:t> </a:t>
            </a:r>
            <a:r>
              <a:rPr sz="2400" i="1" spc="-5" dirty="0">
                <a:latin typeface="Arial"/>
                <a:cs typeface="Arial"/>
              </a:rPr>
              <a:t>presentación</a:t>
            </a:r>
            <a:r>
              <a:rPr sz="2400" i="1" spc="300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de</a:t>
            </a:r>
            <a:r>
              <a:rPr sz="2400" i="1" spc="300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declaraciones</a:t>
            </a:r>
            <a:r>
              <a:rPr sz="2400" i="1" spc="295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a</a:t>
            </a:r>
            <a:r>
              <a:rPr sz="2400" i="1" spc="300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que</a:t>
            </a:r>
            <a:r>
              <a:rPr sz="2400" i="1" spc="300" dirty="0">
                <a:latin typeface="Arial"/>
                <a:cs typeface="Arial"/>
              </a:rPr>
              <a:t> </a:t>
            </a:r>
            <a:r>
              <a:rPr sz="2400" i="1" spc="-5" dirty="0">
                <a:latin typeface="Arial"/>
                <a:cs typeface="Arial"/>
              </a:rPr>
              <a:t>está</a:t>
            </a:r>
            <a:r>
              <a:rPr sz="2400" i="1" spc="300" dirty="0">
                <a:latin typeface="Arial"/>
                <a:cs typeface="Arial"/>
              </a:rPr>
              <a:t> </a:t>
            </a:r>
            <a:r>
              <a:rPr sz="2400" i="1" spc="-5" dirty="0">
                <a:latin typeface="Arial"/>
                <a:cs typeface="Arial"/>
              </a:rPr>
              <a:t>sujeto </a:t>
            </a:r>
            <a:r>
              <a:rPr sz="2400" i="1" spc="-655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de</a:t>
            </a:r>
            <a:r>
              <a:rPr sz="2400" i="1" spc="5" dirty="0">
                <a:latin typeface="Arial"/>
                <a:cs typeface="Arial"/>
              </a:rPr>
              <a:t> </a:t>
            </a:r>
            <a:r>
              <a:rPr sz="2400" i="1" spc="-5" dirty="0">
                <a:latin typeface="Arial"/>
                <a:cs typeface="Arial"/>
              </a:rPr>
              <a:t>conformidad</a:t>
            </a:r>
            <a:r>
              <a:rPr sz="2400" i="1" dirty="0">
                <a:latin typeface="Arial"/>
                <a:cs typeface="Arial"/>
              </a:rPr>
              <a:t> con</a:t>
            </a:r>
            <a:r>
              <a:rPr sz="2400" i="1" spc="5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las</a:t>
            </a:r>
            <a:r>
              <a:rPr sz="2400" i="1" spc="5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disposiciones</a:t>
            </a:r>
            <a:r>
              <a:rPr sz="2400" i="1" spc="5" dirty="0">
                <a:latin typeface="Arial"/>
                <a:cs typeface="Arial"/>
              </a:rPr>
              <a:t> </a:t>
            </a:r>
            <a:r>
              <a:rPr sz="2400" i="1" spc="-5" dirty="0">
                <a:latin typeface="Arial"/>
                <a:cs typeface="Arial"/>
              </a:rPr>
              <a:t>fiscales</a:t>
            </a:r>
            <a:r>
              <a:rPr sz="2400" i="1" dirty="0">
                <a:latin typeface="Arial"/>
                <a:cs typeface="Arial"/>
              </a:rPr>
              <a:t> aplicables,</a:t>
            </a:r>
            <a:r>
              <a:rPr sz="2400" i="1" spc="5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por</a:t>
            </a:r>
            <a:r>
              <a:rPr sz="2400" i="1" spc="5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algún </a:t>
            </a:r>
            <a:r>
              <a:rPr sz="2400" i="1" spc="5" dirty="0">
                <a:latin typeface="Arial"/>
                <a:cs typeface="Arial"/>
              </a:rPr>
              <a:t> </a:t>
            </a:r>
            <a:r>
              <a:rPr sz="2400" i="1" spc="-5" dirty="0">
                <a:latin typeface="Arial"/>
                <a:cs typeface="Arial"/>
              </a:rPr>
              <a:t>impuesto, concepto, </a:t>
            </a:r>
            <a:r>
              <a:rPr sz="2400" i="1" dirty="0">
                <a:latin typeface="Arial"/>
                <a:cs typeface="Arial"/>
              </a:rPr>
              <a:t>periodo y ejercicio, </a:t>
            </a:r>
            <a:r>
              <a:rPr sz="2400" b="1" i="1" spc="-5" dirty="0">
                <a:latin typeface="Arial"/>
                <a:cs typeface="Arial"/>
              </a:rPr>
              <a:t>podrán </a:t>
            </a:r>
            <a:r>
              <a:rPr sz="2400" i="1" dirty="0">
                <a:latin typeface="Arial"/>
                <a:cs typeface="Arial"/>
              </a:rPr>
              <a:t>realizar la aclaración </a:t>
            </a:r>
            <a:r>
              <a:rPr sz="2400" i="1" spc="5" dirty="0">
                <a:latin typeface="Arial"/>
                <a:cs typeface="Arial"/>
              </a:rPr>
              <a:t> </a:t>
            </a:r>
            <a:r>
              <a:rPr sz="2400" i="1" spc="-5" dirty="0">
                <a:latin typeface="Arial"/>
                <a:cs typeface="Arial"/>
              </a:rPr>
              <a:t>correspondiente ante </a:t>
            </a:r>
            <a:r>
              <a:rPr sz="2400" i="1" dirty="0">
                <a:latin typeface="Arial"/>
                <a:cs typeface="Arial"/>
              </a:rPr>
              <a:t>la </a:t>
            </a:r>
            <a:r>
              <a:rPr sz="2400" i="1" spc="-5" dirty="0">
                <a:latin typeface="Arial"/>
                <a:cs typeface="Arial"/>
              </a:rPr>
              <a:t>Administración Desconcentrada </a:t>
            </a:r>
            <a:r>
              <a:rPr sz="2400" i="1" dirty="0">
                <a:latin typeface="Arial"/>
                <a:cs typeface="Arial"/>
              </a:rPr>
              <a:t>de Recaudación </a:t>
            </a:r>
            <a:r>
              <a:rPr sz="2400" i="1" spc="-655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más cercana a su domicilio </a:t>
            </a:r>
            <a:r>
              <a:rPr sz="2400" i="1" spc="-5" dirty="0">
                <a:latin typeface="Arial"/>
                <a:cs typeface="Arial"/>
              </a:rPr>
              <a:t>fiscal, </a:t>
            </a:r>
            <a:r>
              <a:rPr sz="2400" i="1" dirty="0">
                <a:latin typeface="Arial"/>
                <a:cs typeface="Arial"/>
              </a:rPr>
              <a:t>de </a:t>
            </a:r>
            <a:r>
              <a:rPr sz="2400" i="1" spc="-5" dirty="0">
                <a:latin typeface="Arial"/>
                <a:cs typeface="Arial"/>
              </a:rPr>
              <a:t>conformidad </a:t>
            </a:r>
            <a:r>
              <a:rPr sz="2400" i="1" dirty="0">
                <a:latin typeface="Arial"/>
                <a:cs typeface="Arial"/>
              </a:rPr>
              <a:t>con lo </a:t>
            </a:r>
            <a:r>
              <a:rPr sz="2400" i="1" spc="-5" dirty="0">
                <a:latin typeface="Arial"/>
                <a:cs typeface="Arial"/>
              </a:rPr>
              <a:t>establecido </a:t>
            </a:r>
            <a:r>
              <a:rPr sz="2400" i="1" dirty="0">
                <a:latin typeface="Arial"/>
                <a:cs typeface="Arial"/>
              </a:rPr>
              <a:t>en </a:t>
            </a:r>
            <a:r>
              <a:rPr sz="2400" i="1" spc="5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la</a:t>
            </a:r>
            <a:r>
              <a:rPr sz="2400" i="1" spc="5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ficha</a:t>
            </a:r>
            <a:r>
              <a:rPr sz="2400" b="1" i="1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de</a:t>
            </a:r>
            <a:r>
              <a:rPr sz="2400" b="1" i="1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trámite</a:t>
            </a:r>
            <a:r>
              <a:rPr sz="2400" b="1" i="1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128/CFF</a:t>
            </a:r>
            <a:r>
              <a:rPr sz="2400" b="1" i="1" dirty="0">
                <a:latin typeface="Arial"/>
                <a:cs typeface="Arial"/>
              </a:rPr>
              <a:t> </a:t>
            </a:r>
            <a:r>
              <a:rPr sz="2400" i="1" spc="-5" dirty="0">
                <a:latin typeface="Arial"/>
                <a:cs typeface="Arial"/>
              </a:rPr>
              <a:t>“Aclaración</a:t>
            </a:r>
            <a:r>
              <a:rPr sz="2400" i="1" dirty="0">
                <a:latin typeface="Arial"/>
                <a:cs typeface="Arial"/>
              </a:rPr>
              <a:t> de</a:t>
            </a:r>
            <a:r>
              <a:rPr sz="2400" i="1" spc="5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requerimientos</a:t>
            </a:r>
            <a:r>
              <a:rPr sz="2400" i="1" spc="5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o</a:t>
            </a:r>
            <a:r>
              <a:rPr sz="2400" i="1" spc="5" dirty="0">
                <a:latin typeface="Arial"/>
                <a:cs typeface="Arial"/>
              </a:rPr>
              <a:t> </a:t>
            </a:r>
            <a:r>
              <a:rPr sz="2400" i="1" spc="-5" dirty="0">
                <a:latin typeface="Arial"/>
                <a:cs typeface="Arial"/>
              </a:rPr>
              <a:t>carta </a:t>
            </a:r>
            <a:r>
              <a:rPr sz="2400" i="1" dirty="0">
                <a:latin typeface="Arial"/>
                <a:cs typeface="Arial"/>
              </a:rPr>
              <a:t> </a:t>
            </a:r>
            <a:r>
              <a:rPr sz="2400" i="1" spc="-5" dirty="0">
                <a:latin typeface="Arial"/>
                <a:cs typeface="Arial"/>
              </a:rPr>
              <a:t>invitación </a:t>
            </a:r>
            <a:r>
              <a:rPr sz="2400" i="1" dirty="0">
                <a:latin typeface="Arial"/>
                <a:cs typeface="Arial"/>
              </a:rPr>
              <a:t>de obligaciones</a:t>
            </a:r>
            <a:r>
              <a:rPr sz="2400" i="1" spc="-10" dirty="0">
                <a:latin typeface="Arial"/>
                <a:cs typeface="Arial"/>
              </a:rPr>
              <a:t> </a:t>
            </a:r>
            <a:r>
              <a:rPr sz="2400" i="1" spc="-5" dirty="0">
                <a:latin typeface="Arial"/>
                <a:cs typeface="Arial"/>
              </a:rPr>
              <a:t>omitidas”, contenida </a:t>
            </a:r>
            <a:r>
              <a:rPr sz="2400" i="1" dirty="0">
                <a:latin typeface="Arial"/>
                <a:cs typeface="Arial"/>
              </a:rPr>
              <a:t>en el</a:t>
            </a:r>
            <a:r>
              <a:rPr sz="2400" i="1" spc="-90" dirty="0">
                <a:latin typeface="Arial"/>
                <a:cs typeface="Arial"/>
              </a:rPr>
              <a:t> </a:t>
            </a:r>
            <a:r>
              <a:rPr sz="2400" i="1" spc="-5" dirty="0">
                <a:latin typeface="Arial"/>
                <a:cs typeface="Arial"/>
              </a:rPr>
              <a:t>Anexo</a:t>
            </a:r>
            <a:r>
              <a:rPr sz="2400" i="1" dirty="0">
                <a:latin typeface="Arial"/>
                <a:cs typeface="Arial"/>
              </a:rPr>
              <a:t> </a:t>
            </a:r>
            <a:r>
              <a:rPr sz="2400" i="1" spc="-5" dirty="0">
                <a:latin typeface="Arial"/>
                <a:cs typeface="Arial"/>
              </a:rPr>
              <a:t>1-A.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850">
              <a:latin typeface="Arial"/>
              <a:cs typeface="Arial"/>
            </a:endParaRPr>
          </a:p>
          <a:p>
            <a:pPr marL="240665" marR="5080" algn="just">
              <a:lnSpc>
                <a:spcPct val="80000"/>
              </a:lnSpc>
            </a:pPr>
            <a:r>
              <a:rPr sz="2400" i="1" dirty="0">
                <a:latin typeface="Arial"/>
                <a:cs typeface="Arial"/>
              </a:rPr>
              <a:t>Lo </a:t>
            </a:r>
            <a:r>
              <a:rPr sz="2400" i="1" spc="-5" dirty="0">
                <a:latin typeface="Arial"/>
                <a:cs typeface="Arial"/>
              </a:rPr>
              <a:t>dispuesto </a:t>
            </a:r>
            <a:r>
              <a:rPr sz="2400" i="1" dirty="0">
                <a:latin typeface="Arial"/>
                <a:cs typeface="Arial"/>
              </a:rPr>
              <a:t>en la </a:t>
            </a:r>
            <a:r>
              <a:rPr sz="2400" i="1" spc="-5" dirty="0">
                <a:latin typeface="Arial"/>
                <a:cs typeface="Arial"/>
              </a:rPr>
              <a:t>presente </a:t>
            </a:r>
            <a:r>
              <a:rPr sz="2400" i="1" dirty="0">
                <a:latin typeface="Arial"/>
                <a:cs typeface="Arial"/>
              </a:rPr>
              <a:t>regla </a:t>
            </a:r>
            <a:r>
              <a:rPr sz="2400" b="1" i="1" spc="-5" dirty="0">
                <a:latin typeface="Arial"/>
                <a:cs typeface="Arial"/>
              </a:rPr>
              <a:t>no </a:t>
            </a:r>
            <a:r>
              <a:rPr sz="2400" b="1" i="1" dirty="0">
                <a:latin typeface="Arial"/>
                <a:cs typeface="Arial"/>
              </a:rPr>
              <a:t>será </a:t>
            </a:r>
            <a:r>
              <a:rPr sz="2400" b="1" i="1" spc="-5" dirty="0">
                <a:latin typeface="Arial"/>
                <a:cs typeface="Arial"/>
              </a:rPr>
              <a:t>aplicable </a:t>
            </a:r>
            <a:r>
              <a:rPr sz="2400" i="1" spc="-5" dirty="0">
                <a:latin typeface="Arial"/>
                <a:cs typeface="Arial"/>
              </a:rPr>
              <a:t>tratándose </a:t>
            </a:r>
            <a:r>
              <a:rPr sz="2400" i="1" dirty="0">
                <a:latin typeface="Arial"/>
                <a:cs typeface="Arial"/>
              </a:rPr>
              <a:t>de las </a:t>
            </a:r>
            <a:r>
              <a:rPr sz="2400" i="1" spc="5" dirty="0">
                <a:latin typeface="Arial"/>
                <a:cs typeface="Arial"/>
              </a:rPr>
              <a:t> </a:t>
            </a:r>
            <a:r>
              <a:rPr sz="2400" i="1" spc="-5" dirty="0">
                <a:latin typeface="Arial"/>
                <a:cs typeface="Arial"/>
              </a:rPr>
              <a:t>cartas invitación </a:t>
            </a:r>
            <a:r>
              <a:rPr sz="2400" i="1" dirty="0">
                <a:latin typeface="Arial"/>
                <a:cs typeface="Arial"/>
              </a:rPr>
              <a:t>o </a:t>
            </a:r>
            <a:r>
              <a:rPr sz="2400" i="1" spc="-5" dirty="0">
                <a:latin typeface="Arial"/>
                <a:cs typeface="Arial"/>
              </a:rPr>
              <a:t>exhortos </a:t>
            </a:r>
            <a:r>
              <a:rPr sz="2400" i="1" dirty="0">
                <a:latin typeface="Arial"/>
                <a:cs typeface="Arial"/>
              </a:rPr>
              <a:t>emitidos por la </a:t>
            </a:r>
            <a:r>
              <a:rPr sz="2400" i="1" spc="-5" dirty="0">
                <a:latin typeface="Arial"/>
                <a:cs typeface="Arial"/>
              </a:rPr>
              <a:t>Administración General </a:t>
            </a:r>
            <a:r>
              <a:rPr sz="2400" i="1" dirty="0">
                <a:latin typeface="Arial"/>
                <a:cs typeface="Arial"/>
              </a:rPr>
              <a:t>de </a:t>
            </a:r>
            <a:r>
              <a:rPr sz="2400" i="1" spc="5" dirty="0">
                <a:latin typeface="Arial"/>
                <a:cs typeface="Arial"/>
              </a:rPr>
              <a:t> </a:t>
            </a:r>
            <a:r>
              <a:rPr sz="2400" i="1" spc="-5" dirty="0">
                <a:latin typeface="Arial"/>
                <a:cs typeface="Arial"/>
              </a:rPr>
              <a:t>Grandes</a:t>
            </a:r>
            <a:r>
              <a:rPr sz="2400" i="1" spc="-10" dirty="0">
                <a:latin typeface="Arial"/>
                <a:cs typeface="Arial"/>
              </a:rPr>
              <a:t> </a:t>
            </a:r>
            <a:r>
              <a:rPr sz="2400" i="1" spc="-5" dirty="0">
                <a:latin typeface="Arial"/>
                <a:cs typeface="Arial"/>
              </a:rPr>
              <a:t>Contribuyentes.</a:t>
            </a:r>
            <a:r>
              <a:rPr sz="2400" spc="-5" dirty="0">
                <a:latin typeface="Arial"/>
                <a:cs typeface="Arial"/>
              </a:rPr>
              <a:t>”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Ficha</a:t>
            </a:r>
            <a:r>
              <a:rPr spc="-20" dirty="0"/>
              <a:t> </a:t>
            </a:r>
            <a:r>
              <a:rPr dirty="0"/>
              <a:t>de</a:t>
            </a:r>
            <a:r>
              <a:rPr spc="-20" dirty="0"/>
              <a:t> </a:t>
            </a:r>
            <a:r>
              <a:rPr spc="-5" dirty="0"/>
              <a:t>trámite</a:t>
            </a:r>
            <a:r>
              <a:rPr spc="-20" dirty="0"/>
              <a:t> </a:t>
            </a:r>
            <a:r>
              <a:rPr spc="-5" dirty="0"/>
              <a:t>128/CFF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7305" y="5585010"/>
            <a:ext cx="304799" cy="22859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74605" y="1178051"/>
            <a:ext cx="10977245" cy="5069840"/>
          </a:xfrm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795"/>
              </a:spcBef>
            </a:pPr>
            <a:r>
              <a:rPr sz="2600" spc="-5" dirty="0">
                <a:latin typeface="Arial"/>
                <a:cs typeface="Arial"/>
              </a:rPr>
              <a:t>“Aclaración</a:t>
            </a:r>
            <a:r>
              <a:rPr sz="2600" spc="1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de</a:t>
            </a:r>
            <a:r>
              <a:rPr sz="2600" spc="15" dirty="0">
                <a:latin typeface="Arial"/>
                <a:cs typeface="Arial"/>
              </a:rPr>
              <a:t> </a:t>
            </a:r>
            <a:r>
              <a:rPr sz="2600" spc="-5" dirty="0">
                <a:latin typeface="Arial"/>
                <a:cs typeface="Arial"/>
              </a:rPr>
              <a:t>requerimientos</a:t>
            </a:r>
            <a:r>
              <a:rPr sz="2600" spc="1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o</a:t>
            </a:r>
            <a:r>
              <a:rPr sz="2600" spc="15" dirty="0">
                <a:latin typeface="Arial"/>
                <a:cs typeface="Arial"/>
              </a:rPr>
              <a:t> </a:t>
            </a:r>
            <a:r>
              <a:rPr sz="2600" spc="-5" dirty="0">
                <a:latin typeface="Arial"/>
                <a:cs typeface="Arial"/>
              </a:rPr>
              <a:t>carta</a:t>
            </a:r>
            <a:r>
              <a:rPr sz="2600" spc="15" dirty="0">
                <a:latin typeface="Arial"/>
                <a:cs typeface="Arial"/>
              </a:rPr>
              <a:t> </a:t>
            </a:r>
            <a:r>
              <a:rPr sz="2600" spc="-5" dirty="0">
                <a:latin typeface="Arial"/>
                <a:cs typeface="Arial"/>
              </a:rPr>
              <a:t>invitación</a:t>
            </a:r>
            <a:r>
              <a:rPr sz="2600" spc="2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de</a:t>
            </a:r>
            <a:r>
              <a:rPr sz="2600" spc="15" dirty="0">
                <a:latin typeface="Arial"/>
                <a:cs typeface="Arial"/>
              </a:rPr>
              <a:t> </a:t>
            </a:r>
            <a:r>
              <a:rPr sz="2600" spc="-5" dirty="0">
                <a:latin typeface="Arial"/>
                <a:cs typeface="Arial"/>
              </a:rPr>
              <a:t>obligaciones</a:t>
            </a:r>
            <a:r>
              <a:rPr sz="2600" spc="15" dirty="0">
                <a:latin typeface="Arial"/>
                <a:cs typeface="Arial"/>
              </a:rPr>
              <a:t> </a:t>
            </a:r>
            <a:r>
              <a:rPr sz="2600" spc="-5" dirty="0">
                <a:latin typeface="Arial"/>
                <a:cs typeface="Arial"/>
              </a:rPr>
              <a:t>omitidas”</a:t>
            </a:r>
            <a:endParaRPr sz="2600">
              <a:latin typeface="Arial"/>
              <a:cs typeface="Arial"/>
            </a:endParaRPr>
          </a:p>
          <a:p>
            <a:pPr marL="241300" marR="6350" indent="-228600" algn="just">
              <a:lnSpc>
                <a:spcPct val="90400"/>
              </a:lnSpc>
              <a:spcBef>
                <a:spcPts val="994"/>
              </a:spcBef>
              <a:buClr>
                <a:srgbClr val="E77737"/>
              </a:buClr>
              <a:buChar char="•"/>
              <a:tabLst>
                <a:tab pos="241300" algn="l"/>
              </a:tabLst>
            </a:pPr>
            <a:r>
              <a:rPr sz="2600" spc="-5" dirty="0">
                <a:latin typeface="Arial"/>
                <a:cs typeface="Arial"/>
              </a:rPr>
              <a:t>Para </a:t>
            </a:r>
            <a:r>
              <a:rPr sz="2600" b="1" dirty="0">
                <a:latin typeface="Arial"/>
                <a:cs typeface="Arial"/>
              </a:rPr>
              <a:t>aclarar </a:t>
            </a:r>
            <a:r>
              <a:rPr sz="2600" dirty="0">
                <a:latin typeface="Arial"/>
                <a:cs typeface="Arial"/>
              </a:rPr>
              <a:t>el </a:t>
            </a:r>
            <a:r>
              <a:rPr sz="2600" spc="-5" dirty="0">
                <a:latin typeface="Arial"/>
                <a:cs typeface="Arial"/>
              </a:rPr>
              <a:t>documento </a:t>
            </a:r>
            <a:r>
              <a:rPr sz="2600" dirty="0">
                <a:latin typeface="Arial"/>
                <a:cs typeface="Arial"/>
              </a:rPr>
              <a:t>de </a:t>
            </a:r>
            <a:r>
              <a:rPr sz="2600" spc="-5" dirty="0">
                <a:latin typeface="Arial"/>
                <a:cs typeface="Arial"/>
              </a:rPr>
              <a:t>requerimiento </a:t>
            </a:r>
            <a:r>
              <a:rPr sz="2600" dirty="0">
                <a:latin typeface="Arial"/>
                <a:cs typeface="Arial"/>
              </a:rPr>
              <a:t>de </a:t>
            </a:r>
            <a:r>
              <a:rPr sz="2600" spc="-5" dirty="0">
                <a:latin typeface="Arial"/>
                <a:cs typeface="Arial"/>
              </a:rPr>
              <a:t>obligaciones omitidas </a:t>
            </a:r>
            <a:r>
              <a:rPr sz="2600" dirty="0">
                <a:latin typeface="Arial"/>
                <a:cs typeface="Arial"/>
              </a:rPr>
              <a:t>o </a:t>
            </a:r>
            <a:r>
              <a:rPr sz="2600" spc="5" dirty="0">
                <a:latin typeface="Arial"/>
                <a:cs typeface="Arial"/>
              </a:rPr>
              <a:t> </a:t>
            </a:r>
            <a:r>
              <a:rPr sz="2600" spc="-5" dirty="0">
                <a:latin typeface="Arial"/>
                <a:cs typeface="Arial"/>
              </a:rPr>
              <a:t>carta</a:t>
            </a:r>
            <a:r>
              <a:rPr sz="2600" dirty="0">
                <a:latin typeface="Arial"/>
                <a:cs typeface="Arial"/>
              </a:rPr>
              <a:t> </a:t>
            </a:r>
            <a:r>
              <a:rPr sz="2600" spc="-5" dirty="0">
                <a:latin typeface="Arial"/>
                <a:cs typeface="Arial"/>
              </a:rPr>
              <a:t>invitación</a:t>
            </a:r>
            <a:r>
              <a:rPr sz="2600" dirty="0">
                <a:latin typeface="Arial"/>
                <a:cs typeface="Arial"/>
              </a:rPr>
              <a:t> </a:t>
            </a:r>
            <a:r>
              <a:rPr sz="2600" spc="-5" dirty="0">
                <a:latin typeface="Arial"/>
                <a:cs typeface="Arial"/>
              </a:rPr>
              <a:t>emitida</a:t>
            </a:r>
            <a:r>
              <a:rPr sz="2600" dirty="0">
                <a:latin typeface="Arial"/>
                <a:cs typeface="Arial"/>
              </a:rPr>
              <a:t> por</a:t>
            </a:r>
            <a:r>
              <a:rPr sz="2600" spc="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el</a:t>
            </a:r>
            <a:r>
              <a:rPr sz="2600" spc="5" dirty="0">
                <a:latin typeface="Arial"/>
                <a:cs typeface="Arial"/>
              </a:rPr>
              <a:t> </a:t>
            </a:r>
            <a:r>
              <a:rPr sz="2600" spc="-70" dirty="0">
                <a:latin typeface="Arial"/>
                <a:cs typeface="Arial"/>
              </a:rPr>
              <a:t>SAT</a:t>
            </a:r>
            <a:r>
              <a:rPr sz="2600" spc="-65" dirty="0">
                <a:latin typeface="Arial"/>
                <a:cs typeface="Arial"/>
              </a:rPr>
              <a:t> </a:t>
            </a:r>
            <a:r>
              <a:rPr sz="2600" spc="-5" dirty="0">
                <a:latin typeface="Arial"/>
                <a:cs typeface="Arial"/>
              </a:rPr>
              <a:t>para</a:t>
            </a:r>
            <a:r>
              <a:rPr sz="2600" dirty="0">
                <a:latin typeface="Arial"/>
                <a:cs typeface="Arial"/>
              </a:rPr>
              <a:t> el</a:t>
            </a:r>
            <a:r>
              <a:rPr sz="2600" spc="5" dirty="0">
                <a:latin typeface="Arial"/>
                <a:cs typeface="Arial"/>
              </a:rPr>
              <a:t> </a:t>
            </a:r>
            <a:r>
              <a:rPr sz="2600" spc="-5" dirty="0">
                <a:latin typeface="Arial"/>
                <a:cs typeface="Arial"/>
              </a:rPr>
              <a:t>cumplimiento</a:t>
            </a:r>
            <a:r>
              <a:rPr sz="2600" dirty="0">
                <a:latin typeface="Arial"/>
                <a:cs typeface="Arial"/>
              </a:rPr>
              <a:t> de</a:t>
            </a:r>
            <a:r>
              <a:rPr sz="2600" spc="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las </a:t>
            </a:r>
            <a:r>
              <a:rPr sz="2600" spc="5" dirty="0">
                <a:latin typeface="Arial"/>
                <a:cs typeface="Arial"/>
              </a:rPr>
              <a:t> </a:t>
            </a:r>
            <a:r>
              <a:rPr sz="2600" spc="-5" dirty="0">
                <a:latin typeface="Arial"/>
                <a:cs typeface="Arial"/>
              </a:rPr>
              <a:t>declaraciones </a:t>
            </a:r>
            <a:r>
              <a:rPr sz="2600" dirty="0">
                <a:latin typeface="Arial"/>
                <a:cs typeface="Arial"/>
              </a:rPr>
              <a:t>a que estas </a:t>
            </a:r>
            <a:r>
              <a:rPr sz="2600" spc="-5" dirty="0">
                <a:latin typeface="Arial"/>
                <a:cs typeface="Arial"/>
              </a:rPr>
              <a:t>sujeto </a:t>
            </a:r>
            <a:r>
              <a:rPr sz="2600" dirty="0">
                <a:latin typeface="Arial"/>
                <a:cs typeface="Arial"/>
              </a:rPr>
              <a:t>de </a:t>
            </a:r>
            <a:r>
              <a:rPr sz="2600" spc="-5" dirty="0">
                <a:latin typeface="Arial"/>
                <a:cs typeface="Arial"/>
              </a:rPr>
              <a:t>conformidad </a:t>
            </a:r>
            <a:r>
              <a:rPr sz="2600" dirty="0">
                <a:latin typeface="Arial"/>
                <a:cs typeface="Arial"/>
              </a:rPr>
              <a:t>con las </a:t>
            </a:r>
            <a:r>
              <a:rPr sz="2600" spc="-5" dirty="0">
                <a:latin typeface="Arial"/>
                <a:cs typeface="Arial"/>
              </a:rPr>
              <a:t>disposiciones </a:t>
            </a:r>
            <a:r>
              <a:rPr sz="2600" dirty="0">
                <a:latin typeface="Arial"/>
                <a:cs typeface="Arial"/>
              </a:rPr>
              <a:t> </a:t>
            </a:r>
            <a:r>
              <a:rPr sz="2600" spc="-5" dirty="0">
                <a:latin typeface="Arial"/>
                <a:cs typeface="Arial"/>
              </a:rPr>
              <a:t>fiscales</a:t>
            </a:r>
            <a:r>
              <a:rPr sz="2600" dirty="0">
                <a:latin typeface="Arial"/>
                <a:cs typeface="Arial"/>
              </a:rPr>
              <a:t> </a:t>
            </a:r>
            <a:r>
              <a:rPr sz="2600" spc="-5" dirty="0">
                <a:latin typeface="Arial"/>
                <a:cs typeface="Arial"/>
              </a:rPr>
              <a:t>aplicables</a:t>
            </a:r>
            <a:r>
              <a:rPr sz="2600" dirty="0">
                <a:latin typeface="Arial"/>
                <a:cs typeface="Arial"/>
              </a:rPr>
              <a:t> por </a:t>
            </a:r>
            <a:r>
              <a:rPr sz="2600" spc="-5" dirty="0">
                <a:latin typeface="Arial"/>
                <a:cs typeface="Arial"/>
              </a:rPr>
              <a:t>algún</a:t>
            </a:r>
            <a:r>
              <a:rPr sz="2600" dirty="0">
                <a:latin typeface="Arial"/>
                <a:cs typeface="Arial"/>
              </a:rPr>
              <a:t> </a:t>
            </a:r>
            <a:r>
              <a:rPr sz="2600" spc="-5" dirty="0">
                <a:latin typeface="Arial"/>
                <a:cs typeface="Arial"/>
              </a:rPr>
              <a:t>impuesto,</a:t>
            </a:r>
            <a:r>
              <a:rPr sz="2600" dirty="0">
                <a:latin typeface="Arial"/>
                <a:cs typeface="Arial"/>
              </a:rPr>
              <a:t> concepto, </a:t>
            </a:r>
            <a:r>
              <a:rPr sz="2600" spc="-5" dirty="0">
                <a:latin typeface="Arial"/>
                <a:cs typeface="Arial"/>
              </a:rPr>
              <a:t>período</a:t>
            </a:r>
            <a:r>
              <a:rPr sz="2600" dirty="0">
                <a:latin typeface="Arial"/>
                <a:cs typeface="Arial"/>
              </a:rPr>
              <a:t> y </a:t>
            </a:r>
            <a:r>
              <a:rPr sz="2600" spc="-5" dirty="0">
                <a:latin typeface="Arial"/>
                <a:cs typeface="Arial"/>
              </a:rPr>
              <a:t>ejercicio, </a:t>
            </a:r>
            <a:r>
              <a:rPr sz="2600" dirty="0">
                <a:latin typeface="Arial"/>
                <a:cs typeface="Arial"/>
              </a:rPr>
              <a:t> cuando</a:t>
            </a:r>
            <a:r>
              <a:rPr sz="2600" spc="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no</a:t>
            </a:r>
            <a:r>
              <a:rPr sz="2600" spc="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estés</a:t>
            </a:r>
            <a:r>
              <a:rPr sz="2600" spc="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de</a:t>
            </a:r>
            <a:r>
              <a:rPr sz="2600" spc="5" dirty="0">
                <a:latin typeface="Arial"/>
                <a:cs typeface="Arial"/>
              </a:rPr>
              <a:t> </a:t>
            </a:r>
            <a:r>
              <a:rPr sz="2600" spc="-5" dirty="0">
                <a:latin typeface="Arial"/>
                <a:cs typeface="Arial"/>
              </a:rPr>
              <a:t>acuerdo</a:t>
            </a:r>
            <a:r>
              <a:rPr sz="2600" spc="1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con</a:t>
            </a:r>
            <a:r>
              <a:rPr sz="2600" spc="5" dirty="0">
                <a:latin typeface="Arial"/>
                <a:cs typeface="Arial"/>
              </a:rPr>
              <a:t> </a:t>
            </a:r>
            <a:r>
              <a:rPr sz="2600" spc="-5" dirty="0">
                <a:latin typeface="Arial"/>
                <a:cs typeface="Arial"/>
              </a:rPr>
              <a:t>la</a:t>
            </a:r>
            <a:r>
              <a:rPr sz="2600" spc="5" dirty="0">
                <a:latin typeface="Arial"/>
                <a:cs typeface="Arial"/>
              </a:rPr>
              <a:t> </a:t>
            </a:r>
            <a:r>
              <a:rPr sz="2600" spc="-5" dirty="0">
                <a:latin typeface="Arial"/>
                <a:cs typeface="Arial"/>
              </a:rPr>
              <a:t>información</a:t>
            </a:r>
            <a:r>
              <a:rPr sz="2600" spc="10" dirty="0">
                <a:latin typeface="Arial"/>
                <a:cs typeface="Arial"/>
              </a:rPr>
              <a:t> </a:t>
            </a:r>
            <a:r>
              <a:rPr sz="2600" spc="-5" dirty="0">
                <a:latin typeface="Arial"/>
                <a:cs typeface="Arial"/>
              </a:rPr>
              <a:t>contenida</a:t>
            </a:r>
            <a:r>
              <a:rPr sz="2600" spc="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en</a:t>
            </a:r>
            <a:r>
              <a:rPr sz="2600" spc="10" dirty="0">
                <a:latin typeface="Arial"/>
                <a:cs typeface="Arial"/>
              </a:rPr>
              <a:t> </a:t>
            </a:r>
            <a:r>
              <a:rPr sz="2600" spc="-5" dirty="0">
                <a:latin typeface="Arial"/>
                <a:cs typeface="Arial"/>
              </a:rPr>
              <a:t>la</a:t>
            </a:r>
            <a:r>
              <a:rPr sz="2600" spc="5" dirty="0">
                <a:latin typeface="Arial"/>
                <a:cs typeface="Arial"/>
              </a:rPr>
              <a:t> </a:t>
            </a:r>
            <a:r>
              <a:rPr sz="2600" spc="-5" dirty="0">
                <a:latin typeface="Arial"/>
                <a:cs typeface="Arial"/>
              </a:rPr>
              <a:t>misma.</a:t>
            </a:r>
            <a:endParaRPr sz="2600">
              <a:latin typeface="Arial"/>
              <a:cs typeface="Arial"/>
            </a:endParaRPr>
          </a:p>
          <a:p>
            <a:pPr marL="241300" indent="-228600" algn="just">
              <a:lnSpc>
                <a:spcPct val="100000"/>
              </a:lnSpc>
              <a:spcBef>
                <a:spcPts val="695"/>
              </a:spcBef>
              <a:buClr>
                <a:srgbClr val="E77737"/>
              </a:buClr>
              <a:buChar char="•"/>
              <a:tabLst>
                <a:tab pos="241300" algn="l"/>
              </a:tabLst>
            </a:pPr>
            <a:r>
              <a:rPr sz="2600" dirty="0">
                <a:latin typeface="Arial"/>
                <a:cs typeface="Arial"/>
              </a:rPr>
              <a:t>Pueden</a:t>
            </a:r>
            <a:r>
              <a:rPr sz="2600" spc="5" dirty="0">
                <a:latin typeface="Arial"/>
                <a:cs typeface="Arial"/>
              </a:rPr>
              <a:t> </a:t>
            </a:r>
            <a:r>
              <a:rPr sz="2600" spc="-5" dirty="0">
                <a:latin typeface="Arial"/>
                <a:cs typeface="Arial"/>
              </a:rPr>
              <a:t>solicitar </a:t>
            </a:r>
            <a:r>
              <a:rPr sz="2600" dirty="0">
                <a:latin typeface="Arial"/>
                <a:cs typeface="Arial"/>
              </a:rPr>
              <a:t>el </a:t>
            </a:r>
            <a:r>
              <a:rPr sz="2600" spc="-5" dirty="0">
                <a:latin typeface="Arial"/>
                <a:cs typeface="Arial"/>
              </a:rPr>
              <a:t>trámite</a:t>
            </a:r>
            <a:r>
              <a:rPr sz="2600" spc="5" dirty="0">
                <a:latin typeface="Arial"/>
                <a:cs typeface="Arial"/>
              </a:rPr>
              <a:t> </a:t>
            </a:r>
            <a:r>
              <a:rPr sz="2600" b="1" spc="-5" dirty="0">
                <a:latin typeface="Arial"/>
                <a:cs typeface="Arial"/>
              </a:rPr>
              <a:t>personas</a:t>
            </a:r>
            <a:r>
              <a:rPr sz="2600" b="1" spc="5" dirty="0">
                <a:latin typeface="Arial"/>
                <a:cs typeface="Arial"/>
              </a:rPr>
              <a:t> </a:t>
            </a:r>
            <a:r>
              <a:rPr sz="2600" b="1" spc="-5" dirty="0">
                <a:latin typeface="Arial"/>
                <a:cs typeface="Arial"/>
              </a:rPr>
              <a:t>físicas</a:t>
            </a:r>
            <a:r>
              <a:rPr sz="2600" b="1" spc="5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y</a:t>
            </a:r>
            <a:r>
              <a:rPr sz="2600" b="1" spc="5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morales</a:t>
            </a:r>
            <a:r>
              <a:rPr sz="2600" dirty="0">
                <a:latin typeface="Arial"/>
                <a:cs typeface="Arial"/>
              </a:rPr>
              <a:t>.</a:t>
            </a:r>
            <a:endParaRPr sz="2600">
              <a:latin typeface="Arial"/>
              <a:cs typeface="Arial"/>
            </a:endParaRPr>
          </a:p>
          <a:p>
            <a:pPr marL="241300" marR="5080" indent="-228600" algn="just">
              <a:lnSpc>
                <a:spcPts val="2810"/>
              </a:lnSpc>
              <a:spcBef>
                <a:spcPts val="1025"/>
              </a:spcBef>
              <a:buClr>
                <a:srgbClr val="E77737"/>
              </a:buClr>
              <a:buChar char="•"/>
              <a:tabLst>
                <a:tab pos="241300" algn="l"/>
              </a:tabLst>
            </a:pPr>
            <a:r>
              <a:rPr sz="2600" dirty="0">
                <a:latin typeface="Arial"/>
                <a:cs typeface="Arial"/>
              </a:rPr>
              <a:t>Se</a:t>
            </a:r>
            <a:r>
              <a:rPr sz="2600" spc="5" dirty="0">
                <a:latin typeface="Arial"/>
                <a:cs typeface="Arial"/>
              </a:rPr>
              <a:t> </a:t>
            </a:r>
            <a:r>
              <a:rPr sz="2600" spc="-5" dirty="0">
                <a:latin typeface="Arial"/>
                <a:cs typeface="Arial"/>
              </a:rPr>
              <a:t>presenta</a:t>
            </a:r>
            <a:r>
              <a:rPr sz="2600" dirty="0">
                <a:latin typeface="Arial"/>
                <a:cs typeface="Arial"/>
              </a:rPr>
              <a:t> </a:t>
            </a:r>
            <a:r>
              <a:rPr sz="2600" spc="-5" dirty="0">
                <a:latin typeface="Arial"/>
                <a:cs typeface="Arial"/>
              </a:rPr>
              <a:t>dentro</a:t>
            </a:r>
            <a:r>
              <a:rPr sz="2600" dirty="0">
                <a:latin typeface="Arial"/>
                <a:cs typeface="Arial"/>
              </a:rPr>
              <a:t> de</a:t>
            </a:r>
            <a:r>
              <a:rPr sz="2600" spc="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los</a:t>
            </a:r>
            <a:r>
              <a:rPr sz="2600" spc="5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15</a:t>
            </a:r>
            <a:r>
              <a:rPr sz="2600" b="1" spc="5" dirty="0">
                <a:latin typeface="Arial"/>
                <a:cs typeface="Arial"/>
              </a:rPr>
              <a:t> </a:t>
            </a:r>
            <a:r>
              <a:rPr sz="2600" b="1" spc="-5" dirty="0">
                <a:latin typeface="Arial"/>
                <a:cs typeface="Arial"/>
              </a:rPr>
              <a:t>días</a:t>
            </a:r>
            <a:r>
              <a:rPr sz="2600" b="1" dirty="0">
                <a:latin typeface="Arial"/>
                <a:cs typeface="Arial"/>
              </a:rPr>
              <a:t> </a:t>
            </a:r>
            <a:r>
              <a:rPr sz="2600" spc="-5" dirty="0">
                <a:latin typeface="Arial"/>
                <a:cs typeface="Arial"/>
              </a:rPr>
              <a:t>posteriores</a:t>
            </a:r>
            <a:r>
              <a:rPr sz="2600" dirty="0">
                <a:latin typeface="Arial"/>
                <a:cs typeface="Arial"/>
              </a:rPr>
              <a:t> a</a:t>
            </a:r>
            <a:r>
              <a:rPr sz="2600" spc="5" dirty="0">
                <a:latin typeface="Arial"/>
                <a:cs typeface="Arial"/>
              </a:rPr>
              <a:t> </a:t>
            </a:r>
            <a:r>
              <a:rPr sz="2600" spc="-5" dirty="0">
                <a:latin typeface="Arial"/>
                <a:cs typeface="Arial"/>
              </a:rPr>
              <a:t>la</a:t>
            </a:r>
            <a:r>
              <a:rPr sz="2600" dirty="0">
                <a:latin typeface="Arial"/>
                <a:cs typeface="Arial"/>
              </a:rPr>
              <a:t> </a:t>
            </a:r>
            <a:r>
              <a:rPr sz="2600" spc="-5" dirty="0">
                <a:latin typeface="Arial"/>
                <a:cs typeface="Arial"/>
              </a:rPr>
              <a:t>recepción</a:t>
            </a:r>
            <a:r>
              <a:rPr sz="2600" dirty="0">
                <a:latin typeface="Arial"/>
                <a:cs typeface="Arial"/>
              </a:rPr>
              <a:t> del </a:t>
            </a:r>
            <a:r>
              <a:rPr sz="2600" spc="5" dirty="0">
                <a:latin typeface="Arial"/>
                <a:cs typeface="Arial"/>
              </a:rPr>
              <a:t> </a:t>
            </a:r>
            <a:r>
              <a:rPr sz="2600" spc="-5" dirty="0">
                <a:latin typeface="Arial"/>
                <a:cs typeface="Arial"/>
              </a:rPr>
              <a:t>requerimiento</a:t>
            </a:r>
            <a:r>
              <a:rPr sz="2600" dirty="0">
                <a:latin typeface="Arial"/>
                <a:cs typeface="Arial"/>
              </a:rPr>
              <a:t> o</a:t>
            </a:r>
            <a:r>
              <a:rPr sz="2600" spc="5" dirty="0">
                <a:latin typeface="Arial"/>
                <a:cs typeface="Arial"/>
              </a:rPr>
              <a:t> </a:t>
            </a:r>
            <a:r>
              <a:rPr sz="2600" spc="-5" dirty="0">
                <a:latin typeface="Arial"/>
                <a:cs typeface="Arial"/>
              </a:rPr>
              <a:t>carta</a:t>
            </a:r>
            <a:r>
              <a:rPr sz="2600" spc="5" dirty="0">
                <a:latin typeface="Arial"/>
                <a:cs typeface="Arial"/>
              </a:rPr>
              <a:t> </a:t>
            </a:r>
            <a:r>
              <a:rPr sz="2600" spc="-5" dirty="0">
                <a:latin typeface="Arial"/>
                <a:cs typeface="Arial"/>
              </a:rPr>
              <a:t>invitación</a:t>
            </a:r>
            <a:r>
              <a:rPr sz="2600" spc="5" dirty="0">
                <a:latin typeface="Arial"/>
                <a:cs typeface="Arial"/>
              </a:rPr>
              <a:t> </a:t>
            </a:r>
            <a:r>
              <a:rPr sz="2600" spc="-5" dirty="0">
                <a:latin typeface="Arial"/>
                <a:cs typeface="Arial"/>
              </a:rPr>
              <a:t>emitidos</a:t>
            </a:r>
            <a:r>
              <a:rPr sz="2600" spc="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por</a:t>
            </a:r>
            <a:r>
              <a:rPr sz="2600" spc="-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el</a:t>
            </a:r>
            <a:r>
              <a:rPr sz="2600" spc="5" dirty="0">
                <a:latin typeface="Arial"/>
                <a:cs typeface="Arial"/>
              </a:rPr>
              <a:t> </a:t>
            </a:r>
            <a:r>
              <a:rPr sz="2600" spc="-125" dirty="0">
                <a:latin typeface="Arial"/>
                <a:cs typeface="Arial"/>
              </a:rPr>
              <a:t>SAT.</a:t>
            </a:r>
            <a:endParaRPr sz="2600">
              <a:latin typeface="Arial"/>
              <a:cs typeface="Arial"/>
            </a:endParaRPr>
          </a:p>
          <a:p>
            <a:pPr marL="241300" indent="-228600" algn="just">
              <a:lnSpc>
                <a:spcPct val="100000"/>
              </a:lnSpc>
              <a:spcBef>
                <a:spcPts val="630"/>
              </a:spcBef>
              <a:buClr>
                <a:srgbClr val="E77737"/>
              </a:buClr>
              <a:buChar char="•"/>
              <a:tabLst>
                <a:tab pos="241300" algn="l"/>
              </a:tabLst>
            </a:pPr>
            <a:r>
              <a:rPr sz="2600" dirty="0">
                <a:latin typeface="Arial"/>
                <a:cs typeface="Arial"/>
              </a:rPr>
              <a:t>Se </a:t>
            </a:r>
            <a:r>
              <a:rPr sz="2600" spc="-5" dirty="0">
                <a:latin typeface="Arial"/>
                <a:cs typeface="Arial"/>
              </a:rPr>
              <a:t>presenta</a:t>
            </a:r>
            <a:r>
              <a:rPr sz="2600" dirty="0">
                <a:latin typeface="Arial"/>
                <a:cs typeface="Arial"/>
              </a:rPr>
              <a:t> en el</a:t>
            </a:r>
            <a:r>
              <a:rPr sz="2600" spc="-5" dirty="0">
                <a:latin typeface="Arial"/>
                <a:cs typeface="Arial"/>
              </a:rPr>
              <a:t> Portal </a:t>
            </a:r>
            <a:r>
              <a:rPr sz="2600" dirty="0">
                <a:latin typeface="Arial"/>
                <a:cs typeface="Arial"/>
              </a:rPr>
              <a:t>del </a:t>
            </a:r>
            <a:r>
              <a:rPr sz="2600" spc="-125" dirty="0">
                <a:latin typeface="Arial"/>
                <a:cs typeface="Arial"/>
              </a:rPr>
              <a:t>SAT:</a:t>
            </a:r>
            <a:endParaRPr sz="2600">
              <a:latin typeface="Arial"/>
              <a:cs typeface="Arial"/>
            </a:endParaRPr>
          </a:p>
          <a:p>
            <a:pPr marL="241300" marR="1337310" indent="92075">
              <a:lnSpc>
                <a:spcPts val="2810"/>
              </a:lnSpc>
              <a:spcBef>
                <a:spcPts val="1019"/>
              </a:spcBef>
            </a:pPr>
            <a:r>
              <a:rPr sz="2600" u="heavy" spc="-5" dirty="0">
                <a:solidFill>
                  <a:srgbClr val="FF9300"/>
                </a:solidFill>
                <a:uFill>
                  <a:solidFill>
                    <a:srgbClr val="FF9300"/>
                  </a:solidFill>
                </a:uFill>
                <a:latin typeface="Arial"/>
                <a:cs typeface="Arial"/>
              </a:rPr>
              <a:t>https:</a:t>
            </a:r>
            <a:r>
              <a:rPr sz="2600" u="heavy" spc="-5" dirty="0">
                <a:solidFill>
                  <a:srgbClr val="FF9300"/>
                </a:solidFill>
                <a:uFill>
                  <a:solidFill>
                    <a:srgbClr val="FF9300"/>
                  </a:solidFill>
                </a:uFill>
                <a:latin typeface="Arial"/>
                <a:cs typeface="Arial"/>
                <a:hlinkClick r:id="rId3"/>
              </a:rPr>
              <a:t>//w</a:t>
            </a:r>
            <a:r>
              <a:rPr sz="2600" u="heavy" spc="-5" dirty="0">
                <a:solidFill>
                  <a:srgbClr val="FF9300"/>
                </a:solidFill>
                <a:uFill>
                  <a:solidFill>
                    <a:srgbClr val="FF9300"/>
                  </a:solidFill>
                </a:uFill>
                <a:latin typeface="Arial"/>
                <a:cs typeface="Arial"/>
              </a:rPr>
              <a:t>ww</a:t>
            </a:r>
            <a:r>
              <a:rPr sz="2600" u="heavy" spc="-5" dirty="0">
                <a:solidFill>
                  <a:srgbClr val="FF9300"/>
                </a:solidFill>
                <a:uFill>
                  <a:solidFill>
                    <a:srgbClr val="FF9300"/>
                  </a:solidFill>
                </a:uFill>
                <a:latin typeface="Arial"/>
                <a:cs typeface="Arial"/>
                <a:hlinkClick r:id="rId3"/>
              </a:rPr>
              <a:t>.sat.gob.mx/tramites/31667/aclara-tu-requerimiento- </a:t>
            </a:r>
            <a:r>
              <a:rPr sz="2600" spc="-710" dirty="0">
                <a:solidFill>
                  <a:srgbClr val="FF9300"/>
                </a:solidFill>
                <a:latin typeface="Arial"/>
                <a:cs typeface="Arial"/>
              </a:rPr>
              <a:t> </a:t>
            </a:r>
            <a:r>
              <a:rPr sz="2600" u="heavy" spc="-5" dirty="0">
                <a:solidFill>
                  <a:srgbClr val="FF9300"/>
                </a:solidFill>
                <a:uFill>
                  <a:solidFill>
                    <a:srgbClr val="FF9300"/>
                  </a:solidFill>
                </a:uFill>
                <a:latin typeface="Arial"/>
                <a:cs typeface="Arial"/>
              </a:rPr>
              <a:t>deobligaciones-omitidas</a:t>
            </a:r>
            <a:endParaRPr sz="2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Ficha</a:t>
            </a:r>
            <a:r>
              <a:rPr spc="-20" dirty="0"/>
              <a:t> </a:t>
            </a:r>
            <a:r>
              <a:rPr dirty="0"/>
              <a:t>de</a:t>
            </a:r>
            <a:r>
              <a:rPr spc="-20" dirty="0"/>
              <a:t> </a:t>
            </a:r>
            <a:r>
              <a:rPr spc="-5" dirty="0"/>
              <a:t>trámite</a:t>
            </a:r>
            <a:r>
              <a:rPr spc="-20" dirty="0"/>
              <a:t> </a:t>
            </a:r>
            <a:r>
              <a:rPr spc="-5" dirty="0"/>
              <a:t>128/CFF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Requisitos:</a:t>
            </a:r>
          </a:p>
          <a:p>
            <a:pPr marL="680720" indent="-212090">
              <a:lnSpc>
                <a:spcPts val="1739"/>
              </a:lnSpc>
              <a:spcBef>
                <a:spcPts val="60"/>
              </a:spcBef>
              <a:buAutoNum type="arabicPeriod"/>
              <a:tabLst>
                <a:tab pos="681355" algn="l"/>
              </a:tabLst>
            </a:pPr>
            <a:r>
              <a:rPr sz="1500" spc="-5" dirty="0"/>
              <a:t>Requerimiento</a:t>
            </a:r>
            <a:r>
              <a:rPr sz="1500" spc="5" dirty="0"/>
              <a:t> </a:t>
            </a:r>
            <a:r>
              <a:rPr sz="1500" dirty="0"/>
              <a:t>o </a:t>
            </a:r>
            <a:r>
              <a:rPr sz="1500" spc="-5" dirty="0"/>
              <a:t>carta</a:t>
            </a:r>
            <a:r>
              <a:rPr sz="1500" dirty="0"/>
              <a:t> </a:t>
            </a:r>
            <a:r>
              <a:rPr sz="1500" spc="-5" dirty="0"/>
              <a:t>invitación.</a:t>
            </a:r>
            <a:endParaRPr sz="1500"/>
          </a:p>
          <a:p>
            <a:pPr marL="671195" indent="-202565">
              <a:lnSpc>
                <a:spcPts val="1739"/>
              </a:lnSpc>
              <a:buAutoNum type="arabicPeriod"/>
              <a:tabLst>
                <a:tab pos="671830" algn="l"/>
              </a:tabLst>
            </a:pPr>
            <a:r>
              <a:rPr sz="1500" spc="-5" dirty="0"/>
              <a:t>Acuse</a:t>
            </a:r>
            <a:r>
              <a:rPr sz="1500" dirty="0"/>
              <a:t> de recibo </a:t>
            </a:r>
            <a:r>
              <a:rPr sz="1500" spc="-5" dirty="0"/>
              <a:t>electrónico</a:t>
            </a:r>
            <a:r>
              <a:rPr sz="1500" spc="5" dirty="0"/>
              <a:t> </a:t>
            </a:r>
            <a:r>
              <a:rPr sz="1500" dirty="0"/>
              <a:t>de la declaración</a:t>
            </a:r>
            <a:r>
              <a:rPr sz="1500" spc="5" dirty="0"/>
              <a:t> </a:t>
            </a:r>
            <a:r>
              <a:rPr sz="1500" spc="-5" dirty="0"/>
              <a:t>correspondiente</a:t>
            </a:r>
            <a:r>
              <a:rPr sz="1500" dirty="0"/>
              <a:t> </a:t>
            </a:r>
            <a:r>
              <a:rPr sz="1500" spc="-5" dirty="0"/>
              <a:t>emitido</a:t>
            </a:r>
            <a:r>
              <a:rPr sz="1500" dirty="0"/>
              <a:t> por</a:t>
            </a:r>
            <a:r>
              <a:rPr sz="1500" spc="5" dirty="0"/>
              <a:t> </a:t>
            </a:r>
            <a:r>
              <a:rPr sz="1500" dirty="0"/>
              <a:t>el</a:t>
            </a:r>
            <a:r>
              <a:rPr sz="1500" spc="5" dirty="0"/>
              <a:t> </a:t>
            </a:r>
            <a:r>
              <a:rPr sz="1500" spc="-75" dirty="0"/>
              <a:t>SAT.</a:t>
            </a:r>
            <a:endParaRPr sz="1500"/>
          </a:p>
          <a:p>
            <a:pPr marL="469265" marR="5080">
              <a:lnSpc>
                <a:spcPct val="66700"/>
              </a:lnSpc>
              <a:spcBef>
                <a:spcPts val="600"/>
              </a:spcBef>
              <a:buAutoNum type="arabicPeriod"/>
              <a:tabLst>
                <a:tab pos="694690" algn="l"/>
              </a:tabLst>
            </a:pPr>
            <a:r>
              <a:rPr sz="1500" spc="-5" dirty="0"/>
              <a:t>El</a:t>
            </a:r>
            <a:r>
              <a:rPr sz="1500" spc="110" dirty="0"/>
              <a:t> </a:t>
            </a:r>
            <a:r>
              <a:rPr sz="1500" dirty="0"/>
              <a:t>recibo</a:t>
            </a:r>
            <a:r>
              <a:rPr sz="1500" spc="114" dirty="0"/>
              <a:t> </a:t>
            </a:r>
            <a:r>
              <a:rPr sz="1500" dirty="0"/>
              <a:t>bancario</a:t>
            </a:r>
            <a:r>
              <a:rPr sz="1500" spc="110" dirty="0"/>
              <a:t> </a:t>
            </a:r>
            <a:r>
              <a:rPr sz="1500" dirty="0"/>
              <a:t>de</a:t>
            </a:r>
            <a:r>
              <a:rPr sz="1500" spc="114" dirty="0"/>
              <a:t> </a:t>
            </a:r>
            <a:r>
              <a:rPr sz="1500" dirty="0"/>
              <a:t>pago</a:t>
            </a:r>
            <a:r>
              <a:rPr sz="1500" spc="114" dirty="0"/>
              <a:t> </a:t>
            </a:r>
            <a:r>
              <a:rPr sz="1500" dirty="0"/>
              <a:t>de</a:t>
            </a:r>
            <a:r>
              <a:rPr sz="1500" spc="110" dirty="0"/>
              <a:t> </a:t>
            </a:r>
            <a:r>
              <a:rPr sz="1500" spc="-5" dirty="0"/>
              <a:t>contribuciones</a:t>
            </a:r>
            <a:r>
              <a:rPr sz="1500" spc="110" dirty="0"/>
              <a:t> </a:t>
            </a:r>
            <a:r>
              <a:rPr sz="1500" spc="-5" dirty="0"/>
              <a:t>federales</a:t>
            </a:r>
            <a:r>
              <a:rPr sz="1500" spc="114" dirty="0"/>
              <a:t> </a:t>
            </a:r>
            <a:r>
              <a:rPr sz="1500" dirty="0"/>
              <a:t>generado</a:t>
            </a:r>
            <a:r>
              <a:rPr sz="1500" spc="110" dirty="0"/>
              <a:t> </a:t>
            </a:r>
            <a:r>
              <a:rPr sz="1500" dirty="0"/>
              <a:t>por</a:t>
            </a:r>
            <a:r>
              <a:rPr sz="1500" spc="110" dirty="0"/>
              <a:t> </a:t>
            </a:r>
            <a:r>
              <a:rPr sz="1500" dirty="0"/>
              <a:t>las</a:t>
            </a:r>
            <a:r>
              <a:rPr sz="1500" spc="110" dirty="0"/>
              <a:t> </a:t>
            </a:r>
            <a:r>
              <a:rPr sz="1500" spc="-5" dirty="0"/>
              <a:t>instituciones</a:t>
            </a:r>
            <a:r>
              <a:rPr sz="1500" spc="105" dirty="0"/>
              <a:t> </a:t>
            </a:r>
            <a:r>
              <a:rPr sz="1500" dirty="0"/>
              <a:t>de</a:t>
            </a:r>
            <a:r>
              <a:rPr sz="1500" spc="114" dirty="0"/>
              <a:t> </a:t>
            </a:r>
            <a:r>
              <a:rPr sz="1500" spc="-5" dirty="0"/>
              <a:t>crédito</a:t>
            </a:r>
            <a:r>
              <a:rPr sz="1500" spc="114" dirty="0"/>
              <a:t> </a:t>
            </a:r>
            <a:r>
              <a:rPr sz="1500" spc="-5" dirty="0"/>
              <a:t>autorizadas</a:t>
            </a:r>
            <a:r>
              <a:rPr sz="1500" spc="105" dirty="0"/>
              <a:t> </a:t>
            </a:r>
            <a:r>
              <a:rPr sz="1500" dirty="0"/>
              <a:t>en</a:t>
            </a:r>
            <a:r>
              <a:rPr sz="1500" spc="114" dirty="0"/>
              <a:t> </a:t>
            </a:r>
            <a:r>
              <a:rPr sz="1500" dirty="0"/>
              <a:t>caso</a:t>
            </a:r>
            <a:r>
              <a:rPr sz="1500" spc="114" dirty="0"/>
              <a:t> </a:t>
            </a:r>
            <a:r>
              <a:rPr sz="1500" dirty="0"/>
              <a:t>de </a:t>
            </a:r>
            <a:r>
              <a:rPr sz="1500" spc="-405" dirty="0"/>
              <a:t> </a:t>
            </a:r>
            <a:r>
              <a:rPr sz="1500" dirty="0"/>
              <a:t>que</a:t>
            </a:r>
            <a:r>
              <a:rPr sz="1500" spc="-10" dirty="0"/>
              <a:t> </a:t>
            </a:r>
            <a:r>
              <a:rPr sz="1500" spc="-5" dirty="0"/>
              <a:t>exista cantidad </a:t>
            </a:r>
            <a:r>
              <a:rPr sz="1500" dirty="0"/>
              <a:t>a</a:t>
            </a:r>
            <a:r>
              <a:rPr sz="1500" spc="-5" dirty="0"/>
              <a:t> </a:t>
            </a:r>
            <a:r>
              <a:rPr sz="1500" spc="-15" dirty="0"/>
              <a:t>pagar.</a:t>
            </a:r>
            <a:endParaRPr sz="1500"/>
          </a:p>
          <a:p>
            <a:pPr marL="680720" indent="-212090">
              <a:lnSpc>
                <a:spcPct val="100000"/>
              </a:lnSpc>
              <a:buAutoNum type="arabicPeriod"/>
              <a:tabLst>
                <a:tab pos="681355" algn="l"/>
              </a:tabLst>
            </a:pPr>
            <a:r>
              <a:rPr sz="1500" spc="-5" dirty="0"/>
              <a:t>Documentación</a:t>
            </a:r>
            <a:r>
              <a:rPr sz="1500" dirty="0"/>
              <a:t> (Declaración,</a:t>
            </a:r>
            <a:r>
              <a:rPr sz="1500" spc="-5" dirty="0"/>
              <a:t> </a:t>
            </a:r>
            <a:r>
              <a:rPr sz="1500" dirty="0"/>
              <a:t>pago o</a:t>
            </a:r>
            <a:r>
              <a:rPr sz="1500" spc="5" dirty="0"/>
              <a:t> </a:t>
            </a:r>
            <a:r>
              <a:rPr sz="1500" dirty="0"/>
              <a:t>aviso) que compruebe la</a:t>
            </a:r>
            <a:r>
              <a:rPr sz="1500" spc="5" dirty="0"/>
              <a:t> </a:t>
            </a:r>
            <a:r>
              <a:rPr sz="1500" dirty="0"/>
              <a:t>improcedencia del</a:t>
            </a:r>
            <a:r>
              <a:rPr sz="1500" spc="5" dirty="0"/>
              <a:t> </a:t>
            </a:r>
            <a:r>
              <a:rPr sz="1500" spc="-5" dirty="0"/>
              <a:t>requerimiento</a:t>
            </a:r>
            <a:r>
              <a:rPr sz="1500" dirty="0"/>
              <a:t> o</a:t>
            </a:r>
            <a:r>
              <a:rPr sz="1500" spc="5" dirty="0"/>
              <a:t> </a:t>
            </a:r>
            <a:r>
              <a:rPr sz="1500" spc="-5" dirty="0"/>
              <a:t>carta</a:t>
            </a:r>
            <a:r>
              <a:rPr sz="1500" dirty="0"/>
              <a:t> </a:t>
            </a:r>
            <a:r>
              <a:rPr sz="1500" spc="-5" dirty="0"/>
              <a:t>invitación.</a:t>
            </a:r>
            <a:endParaRPr sz="1500"/>
          </a:p>
          <a:p>
            <a:pPr marL="241300" indent="-228600">
              <a:lnSpc>
                <a:spcPct val="100000"/>
              </a:lnSpc>
              <a:spcBef>
                <a:spcPts val="300"/>
              </a:spcBef>
              <a:buClr>
                <a:srgbClr val="E77737"/>
              </a:buClr>
              <a:buChar char="•"/>
              <a:tabLst>
                <a:tab pos="240665" algn="l"/>
                <a:tab pos="241300" algn="l"/>
              </a:tabLst>
            </a:pPr>
            <a:r>
              <a:rPr spc="-5" dirty="0"/>
              <a:t>Contar</a:t>
            </a:r>
            <a:r>
              <a:rPr spc="-20" dirty="0"/>
              <a:t> </a:t>
            </a:r>
            <a:r>
              <a:rPr spc="-5" dirty="0"/>
              <a:t>con</a:t>
            </a:r>
            <a:r>
              <a:rPr spc="-20" dirty="0"/>
              <a:t> </a:t>
            </a:r>
            <a:r>
              <a:rPr spc="-5" dirty="0"/>
              <a:t>Contraseña.</a:t>
            </a:r>
          </a:p>
          <a:p>
            <a:pPr marL="240665" marR="5080" indent="-228600">
              <a:lnSpc>
                <a:spcPct val="68900"/>
              </a:lnSpc>
              <a:spcBef>
                <a:spcPts val="1125"/>
              </a:spcBef>
              <a:buClr>
                <a:srgbClr val="E77737"/>
              </a:buClr>
              <a:buChar char="•"/>
              <a:tabLst>
                <a:tab pos="240665" algn="l"/>
                <a:tab pos="241300" algn="l"/>
              </a:tabLst>
            </a:pPr>
            <a:r>
              <a:rPr spc="-5" dirty="0"/>
              <a:t>El</a:t>
            </a:r>
            <a:r>
              <a:rPr spc="50" dirty="0"/>
              <a:t> </a:t>
            </a:r>
            <a:r>
              <a:rPr spc="-50" dirty="0"/>
              <a:t>SAT</a:t>
            </a:r>
            <a:r>
              <a:rPr spc="10" dirty="0"/>
              <a:t> </a:t>
            </a:r>
            <a:r>
              <a:rPr spc="-5" dirty="0"/>
              <a:t>valorará</a:t>
            </a:r>
            <a:r>
              <a:rPr spc="55" dirty="0"/>
              <a:t> </a:t>
            </a:r>
            <a:r>
              <a:rPr dirty="0"/>
              <a:t>la</a:t>
            </a:r>
            <a:r>
              <a:rPr spc="50" dirty="0"/>
              <a:t> </a:t>
            </a:r>
            <a:r>
              <a:rPr spc="-5" dirty="0"/>
              <a:t>información</a:t>
            </a:r>
            <a:r>
              <a:rPr spc="55" dirty="0"/>
              <a:t> </a:t>
            </a:r>
            <a:r>
              <a:rPr spc="-5" dirty="0"/>
              <a:t>proporcionada</a:t>
            </a:r>
            <a:r>
              <a:rPr spc="50" dirty="0"/>
              <a:t> </a:t>
            </a:r>
            <a:r>
              <a:rPr dirty="0"/>
              <a:t>y</a:t>
            </a:r>
            <a:r>
              <a:rPr spc="55" dirty="0"/>
              <a:t> </a:t>
            </a:r>
            <a:r>
              <a:rPr spc="-5" dirty="0"/>
              <a:t>emitirá</a:t>
            </a:r>
            <a:r>
              <a:rPr spc="45" dirty="0"/>
              <a:t> </a:t>
            </a:r>
            <a:r>
              <a:rPr spc="-5" dirty="0"/>
              <a:t>respuesta</a:t>
            </a:r>
            <a:r>
              <a:rPr spc="50" dirty="0"/>
              <a:t> </a:t>
            </a:r>
            <a:r>
              <a:rPr dirty="0"/>
              <a:t>a</a:t>
            </a:r>
            <a:r>
              <a:rPr spc="55" dirty="0"/>
              <a:t> </a:t>
            </a:r>
            <a:r>
              <a:rPr spc="-5" dirty="0"/>
              <a:t>tu</a:t>
            </a:r>
            <a:r>
              <a:rPr spc="50" dirty="0"/>
              <a:t> </a:t>
            </a:r>
            <a:r>
              <a:rPr spc="-5" dirty="0"/>
              <a:t>aclaración</a:t>
            </a:r>
            <a:r>
              <a:rPr spc="55" dirty="0"/>
              <a:t> </a:t>
            </a:r>
            <a:r>
              <a:rPr spc="-5" dirty="0"/>
              <a:t>en</a:t>
            </a:r>
            <a:r>
              <a:rPr spc="50" dirty="0"/>
              <a:t> </a:t>
            </a:r>
            <a:r>
              <a:rPr spc="-5" dirty="0"/>
              <a:t>un</a:t>
            </a:r>
            <a:r>
              <a:rPr spc="55" dirty="0"/>
              <a:t> </a:t>
            </a:r>
            <a:r>
              <a:rPr spc="-5" dirty="0"/>
              <a:t>plazo</a:t>
            </a:r>
            <a:r>
              <a:rPr spc="50" dirty="0"/>
              <a:t> </a:t>
            </a:r>
            <a:r>
              <a:rPr spc="-5" dirty="0"/>
              <a:t>máximo</a:t>
            </a:r>
            <a:r>
              <a:rPr spc="55" dirty="0"/>
              <a:t> </a:t>
            </a:r>
            <a:r>
              <a:rPr spc="-5" dirty="0"/>
              <a:t>de</a:t>
            </a:r>
            <a:r>
              <a:rPr spc="50" dirty="0"/>
              <a:t> </a:t>
            </a:r>
            <a:r>
              <a:rPr dirty="0"/>
              <a:t>6 </a:t>
            </a:r>
            <a:r>
              <a:rPr spc="-484" dirty="0"/>
              <a:t> </a:t>
            </a:r>
            <a:r>
              <a:rPr spc="-5" dirty="0"/>
              <a:t>días hábiles.</a:t>
            </a:r>
          </a:p>
          <a:p>
            <a:pPr marL="697865" marR="5080" indent="-228600">
              <a:lnSpc>
                <a:spcPct val="72000"/>
              </a:lnSpc>
              <a:spcBef>
                <a:spcPts val="445"/>
              </a:spcBef>
            </a:pPr>
            <a:r>
              <a:rPr sz="1500" dirty="0">
                <a:solidFill>
                  <a:srgbClr val="E77737"/>
                </a:solidFill>
                <a:latin typeface="Courier New"/>
                <a:cs typeface="Courier New"/>
              </a:rPr>
              <a:t>o</a:t>
            </a:r>
            <a:r>
              <a:rPr sz="1500" spc="10" dirty="0">
                <a:solidFill>
                  <a:srgbClr val="E77737"/>
                </a:solidFill>
                <a:latin typeface="Courier New"/>
                <a:cs typeface="Courier New"/>
              </a:rPr>
              <a:t> </a:t>
            </a:r>
            <a:r>
              <a:rPr sz="1500" spc="-5" dirty="0"/>
              <a:t>Antes:</a:t>
            </a:r>
            <a:r>
              <a:rPr sz="1500" spc="35" dirty="0"/>
              <a:t> </a:t>
            </a:r>
            <a:r>
              <a:rPr sz="1500" spc="-5" dirty="0"/>
              <a:t>En</a:t>
            </a:r>
            <a:r>
              <a:rPr sz="1500" spc="45" dirty="0"/>
              <a:t> </a:t>
            </a:r>
            <a:r>
              <a:rPr sz="1500" dirty="0"/>
              <a:t>la</a:t>
            </a:r>
            <a:r>
              <a:rPr sz="1500" spc="40" dirty="0"/>
              <a:t> </a:t>
            </a:r>
            <a:r>
              <a:rPr sz="1500" spc="-5" dirty="0"/>
              <a:t>ficha</a:t>
            </a:r>
            <a:r>
              <a:rPr sz="1500" spc="45" dirty="0"/>
              <a:t> </a:t>
            </a:r>
            <a:r>
              <a:rPr sz="15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no</a:t>
            </a:r>
            <a:r>
              <a:rPr sz="1500" b="1" u="heavy" spc="3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5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se</a:t>
            </a:r>
            <a:r>
              <a:rPr sz="1500" b="1" u="heavy" spc="4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5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expresa</a:t>
            </a:r>
            <a:r>
              <a:rPr sz="1500" b="1" u="heavy" spc="4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5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un</a:t>
            </a:r>
            <a:r>
              <a:rPr sz="1500" b="1" u="heavy" spc="4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5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plazo</a:t>
            </a:r>
            <a:r>
              <a:rPr sz="1500" b="1" u="heavy" spc="3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5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máximo</a:t>
            </a:r>
            <a:r>
              <a:rPr sz="1500" b="1" u="heavy" spc="4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5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para</a:t>
            </a:r>
            <a:r>
              <a:rPr sz="1500" b="1" u="heavy" spc="4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5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que</a:t>
            </a:r>
            <a:r>
              <a:rPr sz="1500" b="1" u="heavy" spc="4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5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el</a:t>
            </a:r>
            <a:r>
              <a:rPr sz="1500" b="1" u="heavy" spc="3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500" b="1" u="heavy" spc="-4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SAT</a:t>
            </a:r>
            <a:r>
              <a:rPr sz="1500" b="1" u="heavy" spc="4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5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resuelva</a:t>
            </a:r>
            <a:r>
              <a:rPr sz="1500" b="1" u="heavy" spc="4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5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el</a:t>
            </a:r>
            <a:r>
              <a:rPr sz="1500" b="1" u="heavy" spc="4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5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trámite</a:t>
            </a:r>
            <a:r>
              <a:rPr sz="1500" b="1" spc="40" dirty="0">
                <a:latin typeface="Arial"/>
                <a:cs typeface="Arial"/>
              </a:rPr>
              <a:t> </a:t>
            </a:r>
            <a:r>
              <a:rPr sz="1500" dirty="0"/>
              <a:t>ni</a:t>
            </a:r>
            <a:r>
              <a:rPr sz="1500" spc="45" dirty="0"/>
              <a:t> </a:t>
            </a:r>
            <a:r>
              <a:rPr sz="1500" dirty="0"/>
              <a:t>para</a:t>
            </a:r>
            <a:r>
              <a:rPr sz="1500" spc="45" dirty="0"/>
              <a:t> </a:t>
            </a:r>
            <a:r>
              <a:rPr sz="1500" dirty="0"/>
              <a:t>que</a:t>
            </a:r>
            <a:r>
              <a:rPr sz="1500" spc="40" dirty="0"/>
              <a:t> </a:t>
            </a:r>
            <a:r>
              <a:rPr sz="1500" spc="-5" dirty="0"/>
              <a:t>solicite</a:t>
            </a:r>
            <a:r>
              <a:rPr sz="1500" spc="45" dirty="0"/>
              <a:t> </a:t>
            </a:r>
            <a:r>
              <a:rPr sz="1500" spc="-5" dirty="0"/>
              <a:t>información </a:t>
            </a:r>
            <a:r>
              <a:rPr sz="1500" spc="-405" dirty="0"/>
              <a:t> </a:t>
            </a:r>
            <a:r>
              <a:rPr sz="1500" dirty="0"/>
              <a:t>adicional</a:t>
            </a:r>
            <a:endParaRPr sz="15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47846" y="3768344"/>
            <a:ext cx="1064704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E77737"/>
                </a:solidFill>
                <a:latin typeface="Courier New"/>
                <a:cs typeface="Courier New"/>
              </a:rPr>
              <a:t>o</a:t>
            </a:r>
            <a:r>
              <a:rPr sz="1500" spc="5" dirty="0">
                <a:solidFill>
                  <a:srgbClr val="E77737"/>
                </a:solidFill>
                <a:latin typeface="Courier New"/>
                <a:cs typeface="Courier New"/>
              </a:rPr>
              <a:t> </a:t>
            </a:r>
            <a:r>
              <a:rPr sz="1500" spc="-5" dirty="0">
                <a:latin typeface="Arial"/>
                <a:cs typeface="Arial"/>
              </a:rPr>
              <a:t>Se</a:t>
            </a:r>
            <a:r>
              <a:rPr sz="1500" spc="254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recomienda</a:t>
            </a:r>
            <a:r>
              <a:rPr sz="1500" spc="254" dirty="0">
                <a:latin typeface="Arial"/>
                <a:cs typeface="Arial"/>
              </a:rPr>
              <a:t> </a:t>
            </a:r>
            <a:r>
              <a:rPr sz="1500" spc="-5" dirty="0">
                <a:latin typeface="Arial"/>
                <a:cs typeface="Arial"/>
              </a:rPr>
              <a:t>mantener</a:t>
            </a:r>
            <a:r>
              <a:rPr sz="1500" spc="260" dirty="0">
                <a:latin typeface="Arial"/>
                <a:cs typeface="Arial"/>
              </a:rPr>
              <a:t> </a:t>
            </a:r>
            <a:r>
              <a:rPr sz="1500" spc="-5" dirty="0">
                <a:latin typeface="Arial"/>
                <a:cs typeface="Arial"/>
              </a:rPr>
              <a:t>actualizados</a:t>
            </a:r>
            <a:r>
              <a:rPr sz="1500" spc="254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los</a:t>
            </a:r>
            <a:r>
              <a:rPr sz="1500" spc="254" dirty="0">
                <a:latin typeface="Arial"/>
                <a:cs typeface="Arial"/>
              </a:rPr>
              <a:t> </a:t>
            </a:r>
            <a:r>
              <a:rPr sz="1500" spc="-5" dirty="0">
                <a:latin typeface="Arial"/>
                <a:cs typeface="Arial"/>
              </a:rPr>
              <a:t>datos</a:t>
            </a:r>
            <a:r>
              <a:rPr sz="1500" spc="254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de</a:t>
            </a:r>
            <a:r>
              <a:rPr sz="1500" spc="254" dirty="0">
                <a:latin typeface="Arial"/>
                <a:cs typeface="Arial"/>
              </a:rPr>
              <a:t> </a:t>
            </a:r>
            <a:r>
              <a:rPr sz="1500" spc="-5" dirty="0">
                <a:latin typeface="Arial"/>
                <a:cs typeface="Arial"/>
              </a:rPr>
              <a:t>contacto</a:t>
            </a:r>
            <a:r>
              <a:rPr sz="1500" spc="260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y</a:t>
            </a:r>
            <a:r>
              <a:rPr sz="1500" spc="254" dirty="0">
                <a:latin typeface="Arial"/>
                <a:cs typeface="Arial"/>
              </a:rPr>
              <a:t> </a:t>
            </a:r>
            <a:r>
              <a:rPr sz="1500" spc="-5" dirty="0">
                <a:latin typeface="Arial"/>
                <a:cs typeface="Arial"/>
              </a:rPr>
              <a:t>estar</a:t>
            </a:r>
            <a:r>
              <a:rPr sz="1500" spc="254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al</a:t>
            </a:r>
            <a:r>
              <a:rPr sz="1500" spc="260" dirty="0">
                <a:latin typeface="Arial"/>
                <a:cs typeface="Arial"/>
              </a:rPr>
              <a:t> </a:t>
            </a:r>
            <a:r>
              <a:rPr sz="1500" spc="-5" dirty="0">
                <a:latin typeface="Arial"/>
                <a:cs typeface="Arial"/>
              </a:rPr>
              <a:t>tanto</a:t>
            </a:r>
            <a:r>
              <a:rPr sz="1500" spc="260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de</a:t>
            </a:r>
            <a:r>
              <a:rPr sz="1500" spc="254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las</a:t>
            </a:r>
            <a:r>
              <a:rPr sz="1500" spc="254" dirty="0">
                <a:latin typeface="Arial"/>
                <a:cs typeface="Arial"/>
              </a:rPr>
              <a:t> </a:t>
            </a:r>
            <a:r>
              <a:rPr sz="1500" spc="-5" dirty="0">
                <a:latin typeface="Arial"/>
                <a:cs typeface="Arial"/>
              </a:rPr>
              <a:t>notificaciones</a:t>
            </a:r>
            <a:r>
              <a:rPr sz="1500" spc="254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a</a:t>
            </a:r>
            <a:r>
              <a:rPr sz="1500" spc="254" dirty="0">
                <a:latin typeface="Arial"/>
                <a:cs typeface="Arial"/>
              </a:rPr>
              <a:t> </a:t>
            </a:r>
            <a:r>
              <a:rPr sz="1500" spc="-5" dirty="0">
                <a:latin typeface="Arial"/>
                <a:cs typeface="Arial"/>
              </a:rPr>
              <a:t>través</a:t>
            </a:r>
            <a:r>
              <a:rPr sz="1500" spc="260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del</a:t>
            </a:r>
            <a:r>
              <a:rPr sz="1500" spc="260" dirty="0">
                <a:latin typeface="Arial"/>
                <a:cs typeface="Arial"/>
              </a:rPr>
              <a:t> </a:t>
            </a:r>
            <a:r>
              <a:rPr sz="1500" spc="-5" dirty="0">
                <a:latin typeface="Arial"/>
                <a:cs typeface="Arial"/>
              </a:rPr>
              <a:t>Buzón</a:t>
            </a:r>
            <a:endParaRPr sz="15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90647" y="3901185"/>
            <a:ext cx="7407909" cy="918210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697865">
              <a:lnSpc>
                <a:spcPct val="100000"/>
              </a:lnSpc>
              <a:spcBef>
                <a:spcPts val="350"/>
              </a:spcBef>
            </a:pPr>
            <a:r>
              <a:rPr sz="1500" spc="-10" dirty="0">
                <a:latin typeface="Arial"/>
                <a:cs typeface="Arial"/>
              </a:rPr>
              <a:t>Tributario</a:t>
            </a:r>
            <a:endParaRPr sz="15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300"/>
              </a:spcBef>
              <a:buClr>
                <a:srgbClr val="E77737"/>
              </a:buClr>
              <a:buChar char="•"/>
              <a:tabLst>
                <a:tab pos="240665" algn="l"/>
                <a:tab pos="241300" algn="l"/>
              </a:tabLst>
            </a:pPr>
            <a:r>
              <a:rPr sz="1800" dirty="0">
                <a:latin typeface="Arial"/>
                <a:cs typeface="Arial"/>
              </a:rPr>
              <a:t>No </a:t>
            </a:r>
            <a:r>
              <a:rPr sz="1800" spc="-5" dirty="0">
                <a:latin typeface="Arial"/>
                <a:cs typeface="Arial"/>
              </a:rPr>
              <a:t>aplica</a:t>
            </a:r>
            <a:r>
              <a:rPr sz="180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plazo</a:t>
            </a:r>
            <a:r>
              <a:rPr sz="180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máximo</a:t>
            </a:r>
            <a:r>
              <a:rPr sz="180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para</a:t>
            </a:r>
            <a:r>
              <a:rPr sz="1800" spc="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que</a:t>
            </a:r>
            <a:r>
              <a:rPr sz="180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el</a:t>
            </a:r>
            <a:r>
              <a:rPr sz="1800" dirty="0">
                <a:latin typeface="Arial"/>
                <a:cs typeface="Arial"/>
              </a:rPr>
              <a:t> </a:t>
            </a:r>
            <a:r>
              <a:rPr sz="1800" spc="-50" dirty="0">
                <a:latin typeface="Arial"/>
                <a:cs typeface="Arial"/>
              </a:rPr>
              <a:t>SAT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solicite</a:t>
            </a:r>
            <a:r>
              <a:rPr sz="1800" spc="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información</a:t>
            </a:r>
            <a:r>
              <a:rPr sz="180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adicional.</a:t>
            </a:r>
            <a:endParaRPr sz="18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360"/>
              </a:spcBef>
              <a:buClr>
                <a:srgbClr val="E77737"/>
              </a:buClr>
              <a:buChar char="•"/>
              <a:tabLst>
                <a:tab pos="240665" algn="l"/>
                <a:tab pos="241300" algn="l"/>
              </a:tabLst>
            </a:pPr>
            <a:r>
              <a:rPr sz="1800" dirty="0">
                <a:latin typeface="Arial"/>
                <a:cs typeface="Arial"/>
              </a:rPr>
              <a:t>No </a:t>
            </a:r>
            <a:r>
              <a:rPr sz="1800" spc="-5" dirty="0">
                <a:latin typeface="Arial"/>
                <a:cs typeface="Arial"/>
              </a:rPr>
              <a:t>aplica</a:t>
            </a:r>
            <a:r>
              <a:rPr sz="180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plazo</a:t>
            </a:r>
            <a:r>
              <a:rPr sz="180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máximo</a:t>
            </a:r>
            <a:r>
              <a:rPr sz="1800" spc="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para</a:t>
            </a:r>
            <a:r>
              <a:rPr sz="180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cumplir</a:t>
            </a:r>
            <a:r>
              <a:rPr sz="1800" spc="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con</a:t>
            </a:r>
            <a:r>
              <a:rPr sz="1800" dirty="0">
                <a:latin typeface="Arial"/>
                <a:cs typeface="Arial"/>
              </a:rPr>
              <a:t> la</a:t>
            </a:r>
            <a:r>
              <a:rPr sz="1800" spc="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información</a:t>
            </a:r>
            <a:r>
              <a:rPr sz="180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solicitada.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47846" y="4798567"/>
            <a:ext cx="1064768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E77737"/>
                </a:solidFill>
                <a:latin typeface="Courier New"/>
                <a:cs typeface="Courier New"/>
              </a:rPr>
              <a:t>o</a:t>
            </a:r>
            <a:r>
              <a:rPr sz="1500" spc="-5" dirty="0">
                <a:solidFill>
                  <a:srgbClr val="E77737"/>
                </a:solidFill>
                <a:latin typeface="Courier New"/>
                <a:cs typeface="Courier New"/>
              </a:rPr>
              <a:t> </a:t>
            </a:r>
            <a:r>
              <a:rPr sz="1500" spc="-5" dirty="0">
                <a:latin typeface="Arial"/>
                <a:cs typeface="Arial"/>
              </a:rPr>
              <a:t>Antes:</a:t>
            </a:r>
            <a:r>
              <a:rPr sz="1500" dirty="0">
                <a:latin typeface="Arial"/>
                <a:cs typeface="Arial"/>
              </a:rPr>
              <a:t> plazo máximo</a:t>
            </a:r>
            <a:r>
              <a:rPr sz="1500" spc="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de 10</a:t>
            </a:r>
            <a:r>
              <a:rPr sz="1500" spc="5" dirty="0">
                <a:latin typeface="Arial"/>
                <a:cs typeface="Arial"/>
              </a:rPr>
              <a:t> </a:t>
            </a:r>
            <a:r>
              <a:rPr sz="1500" spc="-5" dirty="0">
                <a:latin typeface="Arial"/>
                <a:cs typeface="Arial"/>
              </a:rPr>
              <a:t>días </a:t>
            </a:r>
            <a:r>
              <a:rPr sz="1500" dirty="0">
                <a:latin typeface="Arial"/>
                <a:cs typeface="Arial"/>
              </a:rPr>
              <a:t>para cumplir con la</a:t>
            </a:r>
            <a:r>
              <a:rPr sz="1500" spc="5" dirty="0">
                <a:latin typeface="Arial"/>
                <a:cs typeface="Arial"/>
              </a:rPr>
              <a:t> </a:t>
            </a:r>
            <a:r>
              <a:rPr sz="1500" spc="-5" dirty="0">
                <a:latin typeface="Arial"/>
                <a:cs typeface="Arial"/>
              </a:rPr>
              <a:t>entrega</a:t>
            </a:r>
            <a:r>
              <a:rPr sz="1500" dirty="0">
                <a:latin typeface="Arial"/>
                <a:cs typeface="Arial"/>
              </a:rPr>
              <a:t> de la</a:t>
            </a:r>
            <a:r>
              <a:rPr sz="1500" spc="5" dirty="0">
                <a:latin typeface="Arial"/>
                <a:cs typeface="Arial"/>
              </a:rPr>
              <a:t> </a:t>
            </a:r>
            <a:r>
              <a:rPr sz="1500" spc="-5" dirty="0">
                <a:latin typeface="Arial"/>
                <a:cs typeface="Arial"/>
              </a:rPr>
              <a:t>información</a:t>
            </a:r>
            <a:r>
              <a:rPr sz="1500" dirty="0">
                <a:latin typeface="Arial"/>
                <a:cs typeface="Arial"/>
              </a:rPr>
              <a:t> </a:t>
            </a:r>
            <a:r>
              <a:rPr sz="1500" spc="-5" dirty="0">
                <a:latin typeface="Arial"/>
                <a:cs typeface="Arial"/>
              </a:rPr>
              <a:t>solicitada</a:t>
            </a:r>
            <a:r>
              <a:rPr sz="1500" spc="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y</a:t>
            </a:r>
            <a:r>
              <a:rPr sz="1500" spc="-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si</a:t>
            </a:r>
            <a:r>
              <a:rPr sz="1500" spc="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no se enviaba</a:t>
            </a:r>
            <a:r>
              <a:rPr sz="1500" spc="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la en</a:t>
            </a:r>
            <a:r>
              <a:rPr sz="1500" spc="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los plazos</a:t>
            </a:r>
            <a:endParaRPr sz="15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90647" y="4909057"/>
            <a:ext cx="9545955" cy="1254760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697865">
              <a:lnSpc>
                <a:spcPct val="100000"/>
              </a:lnSpc>
              <a:spcBef>
                <a:spcPts val="430"/>
              </a:spcBef>
            </a:pPr>
            <a:r>
              <a:rPr sz="1500" dirty="0">
                <a:latin typeface="Arial"/>
                <a:cs typeface="Arial"/>
              </a:rPr>
              <a:t>indicados,</a:t>
            </a:r>
            <a:r>
              <a:rPr sz="1500" spc="-1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la</a:t>
            </a:r>
            <a:r>
              <a:rPr sz="1500" spc="-10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aclaración</a:t>
            </a:r>
            <a:r>
              <a:rPr sz="1500" spc="-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se</a:t>
            </a:r>
            <a:r>
              <a:rPr sz="1500" spc="-10" dirty="0">
                <a:latin typeface="Arial"/>
                <a:cs typeface="Arial"/>
              </a:rPr>
              <a:t> </a:t>
            </a:r>
            <a:r>
              <a:rPr sz="1500" spc="-5" dirty="0">
                <a:latin typeface="Arial"/>
                <a:cs typeface="Arial"/>
              </a:rPr>
              <a:t>tendrá </a:t>
            </a:r>
            <a:r>
              <a:rPr sz="1500" dirty="0">
                <a:latin typeface="Arial"/>
                <a:cs typeface="Arial"/>
              </a:rPr>
              <a:t>por</a:t>
            </a:r>
            <a:r>
              <a:rPr sz="1500" spc="-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no</a:t>
            </a:r>
            <a:r>
              <a:rPr sz="1500" spc="-10" dirty="0">
                <a:latin typeface="Arial"/>
                <a:cs typeface="Arial"/>
              </a:rPr>
              <a:t> </a:t>
            </a:r>
            <a:r>
              <a:rPr sz="1500" spc="-5" dirty="0">
                <a:latin typeface="Arial"/>
                <a:cs typeface="Arial"/>
              </a:rPr>
              <a:t>presentada.</a:t>
            </a:r>
            <a:endParaRPr sz="15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395"/>
              </a:spcBef>
              <a:buClr>
                <a:srgbClr val="E77737"/>
              </a:buClr>
              <a:buChar char="•"/>
              <a:tabLst>
                <a:tab pos="240665" algn="l"/>
                <a:tab pos="241300" algn="l"/>
              </a:tabLst>
            </a:pPr>
            <a:r>
              <a:rPr sz="1800" spc="-5" dirty="0">
                <a:latin typeface="Arial"/>
                <a:cs typeface="Arial"/>
              </a:rPr>
              <a:t>Se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obtiene</a:t>
            </a:r>
            <a:r>
              <a:rPr sz="1800" spc="-114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Acuse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de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recibo.</a:t>
            </a:r>
            <a:endParaRPr sz="18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335"/>
              </a:spcBef>
              <a:buClr>
                <a:srgbClr val="E77737"/>
              </a:buClr>
              <a:buChar char="•"/>
              <a:tabLst>
                <a:tab pos="240665" algn="l"/>
                <a:tab pos="241300" algn="l"/>
              </a:tabLst>
            </a:pPr>
            <a:r>
              <a:rPr sz="1800" spc="-5" dirty="0">
                <a:latin typeface="Arial"/>
                <a:cs typeface="Arial"/>
              </a:rPr>
              <a:t>La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vigencia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del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trámite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es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Indefinida.</a:t>
            </a:r>
            <a:endParaRPr sz="18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335"/>
              </a:spcBef>
              <a:buClr>
                <a:srgbClr val="E77737"/>
              </a:buClr>
              <a:buChar char="•"/>
              <a:tabLst>
                <a:tab pos="240665" algn="l"/>
                <a:tab pos="241300" algn="l"/>
              </a:tabLst>
            </a:pPr>
            <a:r>
              <a:rPr sz="1800" spc="-5" dirty="0">
                <a:latin typeface="Arial"/>
                <a:cs typeface="Arial"/>
              </a:rPr>
              <a:t>Fundamento</a:t>
            </a:r>
            <a:r>
              <a:rPr sz="180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jurídico:</a:t>
            </a:r>
            <a:r>
              <a:rPr sz="1800" spc="-10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Artículos</a:t>
            </a:r>
            <a:r>
              <a:rPr sz="180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17-D, 33-A</a:t>
            </a:r>
            <a:r>
              <a:rPr sz="1800" spc="-10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del</a:t>
            </a:r>
            <a:r>
              <a:rPr sz="1800" dirty="0">
                <a:latin typeface="Arial"/>
                <a:cs typeface="Arial"/>
              </a:rPr>
              <a:t> CFF; </a:t>
            </a:r>
            <a:r>
              <a:rPr sz="1800" spc="-5" dirty="0">
                <a:latin typeface="Arial"/>
                <a:cs typeface="Arial"/>
              </a:rPr>
              <a:t>46 del</a:t>
            </a:r>
            <a:r>
              <a:rPr sz="1800" dirty="0">
                <a:latin typeface="Arial"/>
                <a:cs typeface="Arial"/>
              </a:rPr>
              <a:t> RCFF; </a:t>
            </a:r>
            <a:r>
              <a:rPr sz="1800" spc="-5" dirty="0">
                <a:latin typeface="Arial"/>
                <a:cs typeface="Arial"/>
              </a:rPr>
              <a:t>Regla</a:t>
            </a:r>
            <a:r>
              <a:rPr sz="1800" spc="5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2.11.14.</a:t>
            </a:r>
            <a:r>
              <a:rPr sz="1800" spc="-5" dirty="0">
                <a:latin typeface="Arial"/>
                <a:cs typeface="Arial"/>
              </a:rPr>
              <a:t> de</a:t>
            </a:r>
            <a:r>
              <a:rPr sz="1800" dirty="0">
                <a:latin typeface="Arial"/>
                <a:cs typeface="Arial"/>
              </a:rPr>
              <a:t> la </a:t>
            </a:r>
            <a:r>
              <a:rPr sz="1800" spc="-50" dirty="0">
                <a:latin typeface="Arial"/>
                <a:cs typeface="Arial"/>
              </a:rPr>
              <a:t>RMF.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78200" y="359155"/>
            <a:ext cx="54356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Ficha</a:t>
            </a:r>
            <a:r>
              <a:rPr spc="-20" dirty="0"/>
              <a:t> </a:t>
            </a:r>
            <a:r>
              <a:rPr dirty="0"/>
              <a:t>de</a:t>
            </a:r>
            <a:r>
              <a:rPr spc="-20" dirty="0"/>
              <a:t> </a:t>
            </a:r>
            <a:r>
              <a:rPr spc="-5" dirty="0"/>
              <a:t>trámite</a:t>
            </a:r>
            <a:r>
              <a:rPr spc="-20" dirty="0"/>
              <a:t> </a:t>
            </a:r>
            <a:r>
              <a:rPr spc="-5" dirty="0"/>
              <a:t>128/CFF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5499" y="1023619"/>
            <a:ext cx="10358755" cy="5586095"/>
          </a:xfrm>
          <a:prstGeom prst="rect">
            <a:avLst/>
          </a:prstGeom>
        </p:spPr>
        <p:txBody>
          <a:bodyPr vert="horz" wrap="square" lIns="0" tIns="825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50"/>
              </a:spcBef>
            </a:pPr>
            <a:r>
              <a:rPr sz="1800" b="1" spc="-20" dirty="0">
                <a:latin typeface="Arial"/>
                <a:cs typeface="Arial"/>
              </a:rPr>
              <a:t>Trámite</a:t>
            </a:r>
            <a:r>
              <a:rPr sz="1800" b="1" spc="-1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de</a:t>
            </a:r>
            <a:r>
              <a:rPr sz="1800" b="1" spc="-5" dirty="0">
                <a:latin typeface="Arial"/>
                <a:cs typeface="Arial"/>
              </a:rPr>
              <a:t> aclaración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en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el</a:t>
            </a:r>
            <a:r>
              <a:rPr sz="1800" b="1" spc="-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portal del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90" dirty="0">
                <a:latin typeface="Arial"/>
                <a:cs typeface="Arial"/>
              </a:rPr>
              <a:t>SAT.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50"/>
              </a:spcBef>
            </a:pPr>
            <a:r>
              <a:rPr sz="1800" spc="25" dirty="0">
                <a:latin typeface="Arial"/>
                <a:cs typeface="Arial"/>
              </a:rPr>
              <a:t>Ø</a:t>
            </a:r>
            <a:r>
              <a:rPr sz="1800" spc="-13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Ing</a:t>
            </a:r>
            <a:r>
              <a:rPr sz="1800" dirty="0">
                <a:latin typeface="Arial"/>
                <a:cs typeface="Arial"/>
              </a:rPr>
              <a:t>r</a:t>
            </a:r>
            <a:r>
              <a:rPr sz="1800" spc="-5" dirty="0">
                <a:latin typeface="Arial"/>
                <a:cs typeface="Arial"/>
              </a:rPr>
              <a:t>e</a:t>
            </a:r>
            <a:r>
              <a:rPr sz="1800" dirty="0">
                <a:latin typeface="Arial"/>
                <a:cs typeface="Arial"/>
              </a:rPr>
              <a:t>s</a:t>
            </a:r>
            <a:r>
              <a:rPr sz="1800" spc="-5" dirty="0">
                <a:latin typeface="Arial"/>
                <a:cs typeface="Arial"/>
              </a:rPr>
              <a:t>a</a:t>
            </a:r>
            <a:r>
              <a:rPr sz="1800" dirty="0">
                <a:latin typeface="Arial"/>
                <a:cs typeface="Arial"/>
              </a:rPr>
              <a:t>r</a:t>
            </a:r>
            <a:r>
              <a:rPr sz="1800" spc="-5" dirty="0">
                <a:latin typeface="Arial"/>
                <a:cs typeface="Arial"/>
              </a:rPr>
              <a:t> a</a:t>
            </a:r>
            <a:r>
              <a:rPr sz="1800" dirty="0">
                <a:latin typeface="Arial"/>
                <a:cs typeface="Arial"/>
              </a:rPr>
              <a:t>l</a:t>
            </a:r>
            <a:r>
              <a:rPr sz="1800" spc="-5" dirty="0">
                <a:latin typeface="Arial"/>
                <a:cs typeface="Arial"/>
              </a:rPr>
              <a:t> po</a:t>
            </a:r>
            <a:r>
              <a:rPr sz="1800" dirty="0">
                <a:latin typeface="Arial"/>
                <a:cs typeface="Arial"/>
              </a:rPr>
              <a:t>r</a:t>
            </a:r>
            <a:r>
              <a:rPr sz="1800" spc="-5" dirty="0">
                <a:latin typeface="Arial"/>
                <a:cs typeface="Arial"/>
              </a:rPr>
              <a:t>ta</a:t>
            </a:r>
            <a:r>
              <a:rPr sz="1800" dirty="0">
                <a:latin typeface="Arial"/>
                <a:cs typeface="Arial"/>
              </a:rPr>
              <a:t>l</a:t>
            </a:r>
            <a:r>
              <a:rPr sz="1800" spc="-5" dirty="0">
                <a:latin typeface="Arial"/>
                <a:cs typeface="Arial"/>
              </a:rPr>
              <a:t> de</a:t>
            </a:r>
            <a:r>
              <a:rPr sz="1800" dirty="0">
                <a:latin typeface="Arial"/>
                <a:cs typeface="Arial"/>
              </a:rPr>
              <a:t>l</a:t>
            </a:r>
            <a:r>
              <a:rPr sz="1800" spc="-5" dirty="0">
                <a:latin typeface="Arial"/>
                <a:cs typeface="Arial"/>
              </a:rPr>
              <a:t> S</a:t>
            </a:r>
            <a:r>
              <a:rPr sz="1800" spc="-140" dirty="0">
                <a:latin typeface="Arial"/>
                <a:cs typeface="Arial"/>
              </a:rPr>
              <a:t>A</a:t>
            </a:r>
            <a:r>
              <a:rPr sz="1800" spc="-204" dirty="0">
                <a:latin typeface="Arial"/>
                <a:cs typeface="Arial"/>
              </a:rPr>
              <a:t>T</a:t>
            </a:r>
            <a:r>
              <a:rPr sz="1800" dirty="0">
                <a:latin typeface="Arial"/>
                <a:cs typeface="Arial"/>
              </a:rPr>
              <a:t>.</a:t>
            </a:r>
            <a:endParaRPr sz="1800">
              <a:latin typeface="Arial"/>
              <a:cs typeface="Arial"/>
            </a:endParaRPr>
          </a:p>
          <a:p>
            <a:pPr marL="241300" marR="5080" indent="-228600">
              <a:lnSpc>
                <a:spcPct val="78900"/>
              </a:lnSpc>
              <a:spcBef>
                <a:spcPts val="1080"/>
              </a:spcBef>
            </a:pPr>
            <a:r>
              <a:rPr sz="1800" spc="25" dirty="0">
                <a:latin typeface="Arial"/>
                <a:cs typeface="Arial"/>
              </a:rPr>
              <a:t>Ø</a:t>
            </a:r>
            <a:r>
              <a:rPr sz="1800" spc="-13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Elegir</a:t>
            </a:r>
            <a:r>
              <a:rPr sz="1800" spc="23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Personas</a:t>
            </a:r>
            <a:r>
              <a:rPr sz="1800" spc="2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o</a:t>
            </a:r>
            <a:r>
              <a:rPr sz="1800" spc="229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Empresa</a:t>
            </a:r>
            <a:r>
              <a:rPr sz="1800" spc="23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de</a:t>
            </a:r>
            <a:r>
              <a:rPr sz="1800" spc="2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la</a:t>
            </a:r>
            <a:r>
              <a:rPr sz="1800" spc="23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parte</a:t>
            </a:r>
            <a:r>
              <a:rPr sz="1800" spc="23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superior</a:t>
            </a:r>
            <a:r>
              <a:rPr sz="1800" spc="23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del</a:t>
            </a:r>
            <a:r>
              <a:rPr sz="1800" spc="23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menú,</a:t>
            </a:r>
            <a:r>
              <a:rPr sz="1800" spc="229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según</a:t>
            </a:r>
            <a:r>
              <a:rPr sz="1800" spc="23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sea</a:t>
            </a:r>
            <a:r>
              <a:rPr sz="1800" spc="23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el</a:t>
            </a:r>
            <a:r>
              <a:rPr sz="1800" spc="23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caso</a:t>
            </a:r>
            <a:r>
              <a:rPr sz="1800" spc="2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y</a:t>
            </a:r>
            <a:r>
              <a:rPr sz="1800" spc="23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oprimir</a:t>
            </a:r>
            <a:r>
              <a:rPr sz="1800" spc="229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el</a:t>
            </a:r>
            <a:r>
              <a:rPr sz="1800" spc="23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botón </a:t>
            </a:r>
            <a:r>
              <a:rPr sz="1800" spc="-484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INICIAR.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55"/>
              </a:spcBef>
            </a:pPr>
            <a:r>
              <a:rPr sz="1800" spc="25" dirty="0">
                <a:latin typeface="Arial"/>
                <a:cs typeface="Arial"/>
              </a:rPr>
              <a:t>Ø</a:t>
            </a:r>
            <a:r>
              <a:rPr sz="1800" spc="-1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C</a:t>
            </a:r>
            <a:r>
              <a:rPr sz="1800" spc="-5" dirty="0">
                <a:latin typeface="Arial"/>
                <a:cs typeface="Arial"/>
              </a:rPr>
              <a:t>ap</a:t>
            </a:r>
            <a:r>
              <a:rPr sz="1800" dirty="0">
                <a:latin typeface="Arial"/>
                <a:cs typeface="Arial"/>
              </a:rPr>
              <a:t>t</a:t>
            </a:r>
            <a:r>
              <a:rPr sz="1800" spc="-5" dirty="0">
                <a:latin typeface="Arial"/>
                <a:cs typeface="Arial"/>
              </a:rPr>
              <a:t>u</a:t>
            </a:r>
            <a:r>
              <a:rPr sz="1800" dirty="0">
                <a:latin typeface="Arial"/>
                <a:cs typeface="Arial"/>
              </a:rPr>
              <a:t>r</a:t>
            </a:r>
            <a:r>
              <a:rPr sz="1800" spc="-5" dirty="0">
                <a:latin typeface="Arial"/>
                <a:cs typeface="Arial"/>
              </a:rPr>
              <a:t>a</a:t>
            </a:r>
            <a:r>
              <a:rPr sz="1800" dirty="0">
                <a:latin typeface="Arial"/>
                <a:cs typeface="Arial"/>
              </a:rPr>
              <a:t>r RFC y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C</a:t>
            </a:r>
            <a:r>
              <a:rPr sz="1800" spc="-5" dirty="0">
                <a:latin typeface="Arial"/>
                <a:cs typeface="Arial"/>
              </a:rPr>
              <a:t>ont</a:t>
            </a:r>
            <a:r>
              <a:rPr sz="1800" dirty="0">
                <a:latin typeface="Arial"/>
                <a:cs typeface="Arial"/>
              </a:rPr>
              <a:t>r</a:t>
            </a:r>
            <a:r>
              <a:rPr sz="1800" spc="-5" dirty="0">
                <a:latin typeface="Arial"/>
                <a:cs typeface="Arial"/>
              </a:rPr>
              <a:t>a</a:t>
            </a:r>
            <a:r>
              <a:rPr sz="1800" dirty="0">
                <a:latin typeface="Arial"/>
                <a:cs typeface="Arial"/>
              </a:rPr>
              <a:t>s</a:t>
            </a:r>
            <a:r>
              <a:rPr sz="1800" spc="-5" dirty="0">
                <a:latin typeface="Arial"/>
                <a:cs typeface="Arial"/>
              </a:rPr>
              <a:t>eña</a:t>
            </a:r>
            <a:r>
              <a:rPr sz="1800" dirty="0">
                <a:latin typeface="Arial"/>
                <a:cs typeface="Arial"/>
              </a:rPr>
              <a:t>,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y</a:t>
            </a:r>
            <a:r>
              <a:rPr sz="1800" spc="-5" dirty="0">
                <a:latin typeface="Arial"/>
                <a:cs typeface="Arial"/>
              </a:rPr>
              <a:t> e</a:t>
            </a:r>
            <a:r>
              <a:rPr sz="1800" dirty="0">
                <a:latin typeface="Arial"/>
                <a:cs typeface="Arial"/>
              </a:rPr>
              <a:t>l</a:t>
            </a:r>
            <a:r>
              <a:rPr sz="1800" spc="-5" dirty="0">
                <a:latin typeface="Arial"/>
                <a:cs typeface="Arial"/>
              </a:rPr>
              <a:t>eg</a:t>
            </a:r>
            <a:r>
              <a:rPr sz="1800" dirty="0">
                <a:latin typeface="Arial"/>
                <a:cs typeface="Arial"/>
              </a:rPr>
              <a:t>ir</a:t>
            </a:r>
            <a:r>
              <a:rPr sz="1800" spc="-5" dirty="0">
                <a:latin typeface="Arial"/>
                <a:cs typeface="Arial"/>
              </a:rPr>
              <a:t> In</a:t>
            </a:r>
            <a:r>
              <a:rPr sz="1800" dirty="0">
                <a:latin typeface="Arial"/>
                <a:cs typeface="Arial"/>
              </a:rPr>
              <a:t>ici</a:t>
            </a:r>
            <a:r>
              <a:rPr sz="1800" spc="-5" dirty="0">
                <a:latin typeface="Arial"/>
                <a:cs typeface="Arial"/>
              </a:rPr>
              <a:t>a</a:t>
            </a:r>
            <a:r>
              <a:rPr sz="1800" dirty="0">
                <a:latin typeface="Arial"/>
                <a:cs typeface="Arial"/>
              </a:rPr>
              <a:t>r </a:t>
            </a:r>
            <a:r>
              <a:rPr sz="1800" spc="-5" dirty="0">
                <a:latin typeface="Arial"/>
                <a:cs typeface="Arial"/>
              </a:rPr>
              <a:t>Se</a:t>
            </a:r>
            <a:r>
              <a:rPr sz="1800" dirty="0">
                <a:latin typeface="Arial"/>
                <a:cs typeface="Arial"/>
              </a:rPr>
              <a:t>si</a:t>
            </a:r>
            <a:r>
              <a:rPr sz="1800" spc="-5" dirty="0">
                <a:latin typeface="Arial"/>
                <a:cs typeface="Arial"/>
              </a:rPr>
              <a:t>ón</a:t>
            </a:r>
            <a:r>
              <a:rPr sz="1800" dirty="0">
                <a:latin typeface="Arial"/>
                <a:cs typeface="Arial"/>
              </a:rPr>
              <a:t>.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1800" spc="25" dirty="0">
                <a:latin typeface="Arial"/>
                <a:cs typeface="Arial"/>
              </a:rPr>
              <a:t>Ø</a:t>
            </a:r>
            <a:r>
              <a:rPr sz="1800" spc="-13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Seleccionar</a:t>
            </a:r>
            <a:r>
              <a:rPr sz="180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las</a:t>
            </a:r>
            <a:r>
              <a:rPr sz="1800" spc="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opciones:</a:t>
            </a:r>
            <a:r>
              <a:rPr sz="1800" spc="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Servicios</a:t>
            </a:r>
            <a:r>
              <a:rPr sz="180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por</a:t>
            </a:r>
            <a:r>
              <a:rPr sz="1800" spc="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Internet</a:t>
            </a:r>
            <a:r>
              <a:rPr sz="1800" spc="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/</a:t>
            </a:r>
            <a:r>
              <a:rPr sz="1800" spc="-10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Aclaraciones</a:t>
            </a:r>
            <a:r>
              <a:rPr sz="1800" dirty="0">
                <a:latin typeface="Arial"/>
                <a:cs typeface="Arial"/>
              </a:rPr>
              <a:t> /</a:t>
            </a:r>
            <a:r>
              <a:rPr sz="1800" spc="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Solicitud</a:t>
            </a:r>
            <a:r>
              <a:rPr sz="1800" dirty="0">
                <a:latin typeface="Arial"/>
                <a:cs typeface="Arial"/>
              </a:rPr>
              <a:t> y </a:t>
            </a:r>
            <a:r>
              <a:rPr sz="1800" spc="-5" dirty="0">
                <a:latin typeface="Arial"/>
                <a:cs typeface="Arial"/>
              </a:rPr>
              <a:t>aparecerá</a:t>
            </a:r>
            <a:r>
              <a:rPr sz="1800" spc="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un</a:t>
            </a:r>
            <a:r>
              <a:rPr sz="180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formulario.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50"/>
              </a:spcBef>
            </a:pPr>
            <a:r>
              <a:rPr sz="1800" spc="25" dirty="0">
                <a:latin typeface="Arial"/>
                <a:cs typeface="Arial"/>
              </a:rPr>
              <a:t>Ø</a:t>
            </a:r>
            <a:r>
              <a:rPr sz="1800" spc="-13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Requisitar el</a:t>
            </a:r>
            <a:r>
              <a:rPr sz="180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formulario</a:t>
            </a:r>
            <a:r>
              <a:rPr sz="180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electrónico conforme</a:t>
            </a:r>
            <a:r>
              <a:rPr sz="1800" dirty="0">
                <a:latin typeface="Arial"/>
                <a:cs typeface="Arial"/>
              </a:rPr>
              <a:t> a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lo </a:t>
            </a:r>
            <a:r>
              <a:rPr sz="1800" spc="-5" dirty="0">
                <a:latin typeface="Arial"/>
                <a:cs typeface="Arial"/>
              </a:rPr>
              <a:t>siguiente:</a:t>
            </a:r>
            <a:endParaRPr sz="1800">
              <a:latin typeface="Arial"/>
              <a:cs typeface="Arial"/>
            </a:endParaRPr>
          </a:p>
          <a:p>
            <a:pPr marL="698500" indent="-229235">
              <a:lnSpc>
                <a:spcPct val="100000"/>
              </a:lnSpc>
              <a:spcBef>
                <a:spcPts val="130"/>
              </a:spcBef>
              <a:buFont typeface="Courier New"/>
              <a:buChar char="o"/>
              <a:tabLst>
                <a:tab pos="698500" algn="l"/>
              </a:tabLst>
            </a:pPr>
            <a:r>
              <a:rPr sz="1600" spc="-5" dirty="0">
                <a:latin typeface="Arial"/>
                <a:cs typeface="Arial"/>
              </a:rPr>
              <a:t>En</a:t>
            </a:r>
            <a:r>
              <a:rPr sz="160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la</a:t>
            </a:r>
            <a:r>
              <a:rPr sz="160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pestaña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Trámite</a:t>
            </a:r>
            <a:r>
              <a:rPr sz="160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seleccionar:</a:t>
            </a:r>
            <a:r>
              <a:rPr sz="1600" spc="1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REQUERIMIENTO</a:t>
            </a:r>
            <a:r>
              <a:rPr sz="1600" spc="1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CONTROL</a:t>
            </a:r>
            <a:r>
              <a:rPr sz="1600" spc="-6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DE</a:t>
            </a:r>
            <a:r>
              <a:rPr sz="1600" dirty="0">
                <a:latin typeface="Arial"/>
                <a:cs typeface="Arial"/>
              </a:rPr>
              <a:t> OBLIG;</a:t>
            </a:r>
            <a:endParaRPr sz="1600">
              <a:latin typeface="Arial"/>
              <a:cs typeface="Arial"/>
            </a:endParaRPr>
          </a:p>
          <a:p>
            <a:pPr marL="698500" indent="-229235">
              <a:lnSpc>
                <a:spcPct val="100000"/>
              </a:lnSpc>
              <a:spcBef>
                <a:spcPts val="95"/>
              </a:spcBef>
              <a:buFont typeface="Courier New"/>
              <a:buChar char="o"/>
              <a:tabLst>
                <a:tab pos="698500" algn="l"/>
              </a:tabLst>
            </a:pPr>
            <a:r>
              <a:rPr sz="1600" spc="-5" dirty="0">
                <a:latin typeface="Arial"/>
                <a:cs typeface="Arial"/>
              </a:rPr>
              <a:t>En</a:t>
            </a:r>
            <a:r>
              <a:rPr sz="1600" spc="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*Asunto:</a:t>
            </a:r>
            <a:r>
              <a:rPr sz="1600" spc="-8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Aclaración</a:t>
            </a:r>
            <a:r>
              <a:rPr sz="1600" spc="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de</a:t>
            </a:r>
            <a:r>
              <a:rPr sz="1600" spc="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requerimientos</a:t>
            </a:r>
            <a:r>
              <a:rPr sz="1600" spc="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o</a:t>
            </a:r>
            <a:r>
              <a:rPr sz="1600" spc="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carta</a:t>
            </a:r>
            <a:r>
              <a:rPr sz="1600" spc="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invitación</a:t>
            </a:r>
            <a:r>
              <a:rPr sz="1600" spc="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de</a:t>
            </a:r>
            <a:r>
              <a:rPr sz="1600" spc="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obligaciones</a:t>
            </a:r>
            <a:r>
              <a:rPr sz="1600" spc="1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omitidas;</a:t>
            </a:r>
            <a:endParaRPr sz="1600">
              <a:latin typeface="Arial"/>
              <a:cs typeface="Arial"/>
            </a:endParaRPr>
          </a:p>
          <a:p>
            <a:pPr marL="697865" marR="5080" indent="-228600">
              <a:lnSpc>
                <a:spcPts val="1610"/>
              </a:lnSpc>
              <a:spcBef>
                <a:spcPts val="384"/>
              </a:spcBef>
              <a:buFont typeface="Courier New"/>
              <a:buChar char="o"/>
              <a:tabLst>
                <a:tab pos="698500" algn="l"/>
              </a:tabLst>
            </a:pPr>
            <a:r>
              <a:rPr sz="1600" spc="-5" dirty="0">
                <a:latin typeface="Arial"/>
                <a:cs typeface="Arial"/>
              </a:rPr>
              <a:t>En</a:t>
            </a:r>
            <a:r>
              <a:rPr sz="1600" spc="1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Descripción:</a:t>
            </a:r>
            <a:r>
              <a:rPr sz="1600" spc="1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Señala</a:t>
            </a:r>
            <a:r>
              <a:rPr sz="1600" spc="1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los</a:t>
            </a:r>
            <a:r>
              <a:rPr sz="1600" spc="1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motivos,</a:t>
            </a:r>
            <a:r>
              <a:rPr sz="1600" spc="1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razonamientos,</a:t>
            </a:r>
            <a:r>
              <a:rPr sz="1600" spc="2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hechos</a:t>
            </a:r>
            <a:r>
              <a:rPr sz="1600" spc="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y</a:t>
            </a:r>
            <a:r>
              <a:rPr sz="1600" spc="1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causas</a:t>
            </a:r>
            <a:r>
              <a:rPr sz="1600" spc="1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necesarios</a:t>
            </a:r>
            <a:r>
              <a:rPr sz="1600" spc="1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por</a:t>
            </a:r>
            <a:r>
              <a:rPr sz="1600" spc="2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los</a:t>
            </a:r>
            <a:r>
              <a:rPr sz="1600" spc="1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que</a:t>
            </a:r>
            <a:r>
              <a:rPr sz="1600" spc="1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no</a:t>
            </a:r>
            <a:r>
              <a:rPr sz="1600" spc="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se</a:t>
            </a:r>
            <a:r>
              <a:rPr sz="1600" spc="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esta</a:t>
            </a:r>
            <a:r>
              <a:rPr sz="1600" spc="1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de </a:t>
            </a:r>
            <a:r>
              <a:rPr sz="1600" spc="-43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acuerdo</a:t>
            </a:r>
            <a:r>
              <a:rPr sz="160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con</a:t>
            </a:r>
            <a:r>
              <a:rPr sz="160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la</a:t>
            </a:r>
            <a:r>
              <a:rPr sz="160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información</a:t>
            </a:r>
            <a:r>
              <a:rPr sz="160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contenida</a:t>
            </a:r>
            <a:r>
              <a:rPr sz="160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en</a:t>
            </a:r>
            <a:r>
              <a:rPr sz="160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el</a:t>
            </a:r>
            <a:r>
              <a:rPr sz="160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requerimiento</a:t>
            </a:r>
            <a:r>
              <a:rPr sz="1600" dirty="0">
                <a:latin typeface="Arial"/>
                <a:cs typeface="Arial"/>
              </a:rPr>
              <a:t> o </a:t>
            </a:r>
            <a:r>
              <a:rPr sz="1600" spc="-5" dirty="0">
                <a:latin typeface="Arial"/>
                <a:cs typeface="Arial"/>
              </a:rPr>
              <a:t>en</a:t>
            </a:r>
            <a:r>
              <a:rPr sz="160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la</a:t>
            </a:r>
            <a:r>
              <a:rPr sz="1600" dirty="0">
                <a:latin typeface="Arial"/>
                <a:cs typeface="Arial"/>
              </a:rPr>
              <a:t> carta </a:t>
            </a:r>
            <a:r>
              <a:rPr sz="1600" spc="-5" dirty="0">
                <a:latin typeface="Arial"/>
                <a:cs typeface="Arial"/>
              </a:rPr>
              <a:t>invitación;</a:t>
            </a:r>
            <a:endParaRPr sz="1600">
              <a:latin typeface="Arial"/>
              <a:cs typeface="Arial"/>
            </a:endParaRPr>
          </a:p>
          <a:p>
            <a:pPr marL="697865" marR="5715" indent="-228600">
              <a:lnSpc>
                <a:spcPct val="77500"/>
              </a:lnSpc>
              <a:spcBef>
                <a:spcPts val="500"/>
              </a:spcBef>
              <a:buFont typeface="Courier New"/>
              <a:buChar char="o"/>
              <a:tabLst>
                <a:tab pos="698500" algn="l"/>
              </a:tabLst>
            </a:pPr>
            <a:r>
              <a:rPr sz="1600" spc="-5" dirty="0">
                <a:latin typeface="Arial"/>
                <a:cs typeface="Arial"/>
              </a:rPr>
              <a:t>En</a:t>
            </a:r>
            <a:r>
              <a:rPr sz="1600" spc="7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Adjuntar</a:t>
            </a:r>
            <a:r>
              <a:rPr sz="1600" spc="7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Archivo:</a:t>
            </a:r>
            <a:r>
              <a:rPr sz="1600" spc="7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Elegir</a:t>
            </a:r>
            <a:r>
              <a:rPr sz="1600" spc="7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en</a:t>
            </a:r>
            <a:r>
              <a:rPr sz="1600" spc="7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Examinar</a:t>
            </a:r>
            <a:r>
              <a:rPr sz="1600" spc="8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y</a:t>
            </a:r>
            <a:r>
              <a:rPr sz="1600" spc="7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selecciona</a:t>
            </a:r>
            <a:r>
              <a:rPr sz="1600" spc="7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los</a:t>
            </a:r>
            <a:r>
              <a:rPr sz="1600" spc="7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documentos</a:t>
            </a:r>
            <a:r>
              <a:rPr sz="1600" spc="7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digitalizados</a:t>
            </a:r>
            <a:r>
              <a:rPr sz="1600" spc="7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en</a:t>
            </a:r>
            <a:r>
              <a:rPr sz="1600" spc="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formato</a:t>
            </a:r>
            <a:r>
              <a:rPr sz="1600" spc="75" dirty="0">
                <a:latin typeface="Arial"/>
                <a:cs typeface="Arial"/>
              </a:rPr>
              <a:t> </a:t>
            </a:r>
            <a:r>
              <a:rPr sz="1600" spc="-50" dirty="0">
                <a:latin typeface="Arial"/>
                <a:cs typeface="Arial"/>
              </a:rPr>
              <a:t>PDF,</a:t>
            </a:r>
            <a:r>
              <a:rPr sz="1600" spc="7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elegir </a:t>
            </a:r>
            <a:r>
              <a:rPr sz="1600" spc="-43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Cargar</a:t>
            </a:r>
            <a:r>
              <a:rPr sz="1600" spc="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y</a:t>
            </a:r>
            <a:r>
              <a:rPr sz="1600" spc="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seleccionar</a:t>
            </a:r>
            <a:r>
              <a:rPr sz="1600" spc="5" dirty="0">
                <a:latin typeface="Arial"/>
                <a:cs typeface="Arial"/>
              </a:rPr>
              <a:t> </a:t>
            </a:r>
            <a:r>
              <a:rPr sz="1600" spc="-20" dirty="0">
                <a:latin typeface="Arial"/>
                <a:cs typeface="Arial"/>
              </a:rPr>
              <a:t>Enviar.</a:t>
            </a:r>
            <a:endParaRPr sz="1600">
              <a:latin typeface="Arial"/>
              <a:cs typeface="Arial"/>
            </a:endParaRPr>
          </a:p>
          <a:p>
            <a:pPr marL="697865" marR="5080" indent="-228600">
              <a:lnSpc>
                <a:spcPct val="77500"/>
              </a:lnSpc>
              <a:spcBef>
                <a:spcPts val="620"/>
              </a:spcBef>
            </a:pPr>
            <a:r>
              <a:rPr sz="1600" dirty="0">
                <a:latin typeface="Courier New"/>
                <a:cs typeface="Courier New"/>
              </a:rPr>
              <a:t>o</a:t>
            </a:r>
            <a:r>
              <a:rPr sz="1600" spc="-125" dirty="0">
                <a:latin typeface="Courier New"/>
                <a:cs typeface="Courier New"/>
              </a:rPr>
              <a:t> </a:t>
            </a:r>
            <a:r>
              <a:rPr sz="1600" spc="-5" dirty="0">
                <a:latin typeface="Arial"/>
                <a:cs typeface="Arial"/>
              </a:rPr>
              <a:t>Se</a:t>
            </a:r>
            <a:r>
              <a:rPr sz="1600" spc="7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genera</a:t>
            </a:r>
            <a:r>
              <a:rPr sz="1600" spc="7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el</a:t>
            </a:r>
            <a:r>
              <a:rPr sz="1600" spc="6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acuse</a:t>
            </a:r>
            <a:r>
              <a:rPr sz="1600" spc="7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de</a:t>
            </a:r>
            <a:r>
              <a:rPr sz="1600" spc="7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recepción</a:t>
            </a:r>
            <a:r>
              <a:rPr sz="1600" spc="7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que</a:t>
            </a:r>
            <a:r>
              <a:rPr sz="1600" spc="7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contiene</a:t>
            </a:r>
            <a:r>
              <a:rPr sz="1600" spc="7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el</a:t>
            </a:r>
            <a:r>
              <a:rPr sz="1600" spc="7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número</a:t>
            </a:r>
            <a:r>
              <a:rPr sz="1600" spc="7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de</a:t>
            </a:r>
            <a:r>
              <a:rPr sz="1600" spc="7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folio</a:t>
            </a:r>
            <a:r>
              <a:rPr sz="1600" spc="7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de</a:t>
            </a:r>
            <a:r>
              <a:rPr sz="1600" spc="7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la</a:t>
            </a:r>
            <a:r>
              <a:rPr sz="1600" spc="7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solicitud</a:t>
            </a:r>
            <a:r>
              <a:rPr sz="1600" spc="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y</a:t>
            </a:r>
            <a:r>
              <a:rPr sz="1600" spc="7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el</a:t>
            </a:r>
            <a:r>
              <a:rPr sz="1600" spc="6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acuse</a:t>
            </a:r>
            <a:r>
              <a:rPr sz="1600" spc="7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de</a:t>
            </a:r>
            <a:r>
              <a:rPr sz="1600" spc="7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recibo</a:t>
            </a:r>
            <a:r>
              <a:rPr sz="1600" spc="7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para </a:t>
            </a:r>
            <a:r>
              <a:rPr sz="1600" spc="-43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dar</a:t>
            </a:r>
            <a:r>
              <a:rPr sz="1600" spc="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seguimiento</a:t>
            </a:r>
            <a:r>
              <a:rPr sz="1600" dirty="0">
                <a:latin typeface="Arial"/>
                <a:cs typeface="Arial"/>
              </a:rPr>
              <a:t> a </a:t>
            </a:r>
            <a:r>
              <a:rPr sz="1600" spc="-5" dirty="0">
                <a:latin typeface="Arial"/>
                <a:cs typeface="Arial"/>
              </a:rPr>
              <a:t>la</a:t>
            </a:r>
            <a:r>
              <a:rPr sz="1600" spc="-8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Aclaración,</a:t>
            </a:r>
            <a:r>
              <a:rPr sz="1600" spc="1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imprimirlo</a:t>
            </a:r>
            <a:r>
              <a:rPr sz="1600" dirty="0">
                <a:latin typeface="Arial"/>
                <a:cs typeface="Arial"/>
              </a:rPr>
              <a:t> y</a:t>
            </a:r>
            <a:r>
              <a:rPr sz="1600" spc="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guárdalo.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95"/>
              </a:spcBef>
            </a:pPr>
            <a:r>
              <a:rPr sz="1800" spc="25" dirty="0">
                <a:latin typeface="Arial"/>
                <a:cs typeface="Arial"/>
              </a:rPr>
              <a:t>Ø</a:t>
            </a:r>
            <a:r>
              <a:rPr sz="1800" spc="-13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Para</a:t>
            </a:r>
            <a:r>
              <a:rPr sz="180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verificar </a:t>
            </a:r>
            <a:r>
              <a:rPr sz="1800" dirty="0">
                <a:latin typeface="Arial"/>
                <a:cs typeface="Arial"/>
              </a:rPr>
              <a:t>la </a:t>
            </a:r>
            <a:r>
              <a:rPr sz="1800" spc="-5" dirty="0">
                <a:latin typeface="Arial"/>
                <a:cs typeface="Arial"/>
              </a:rPr>
              <a:t>respuesta</a:t>
            </a:r>
            <a:r>
              <a:rPr sz="1800" dirty="0">
                <a:latin typeface="Arial"/>
                <a:cs typeface="Arial"/>
              </a:rPr>
              <a:t> a</a:t>
            </a:r>
            <a:r>
              <a:rPr sz="1800" spc="-5" dirty="0">
                <a:latin typeface="Arial"/>
                <a:cs typeface="Arial"/>
              </a:rPr>
              <a:t> tu</a:t>
            </a:r>
            <a:r>
              <a:rPr sz="180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solicitud,</a:t>
            </a:r>
            <a:r>
              <a:rPr sz="180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ingresa</a:t>
            </a:r>
            <a:r>
              <a:rPr sz="180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al Portal</a:t>
            </a:r>
            <a:r>
              <a:rPr sz="180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del</a:t>
            </a:r>
            <a:r>
              <a:rPr sz="1800" dirty="0">
                <a:latin typeface="Arial"/>
                <a:cs typeface="Arial"/>
              </a:rPr>
              <a:t> </a:t>
            </a:r>
            <a:r>
              <a:rPr sz="1800" spc="-50" dirty="0">
                <a:latin typeface="Arial"/>
                <a:cs typeface="Arial"/>
              </a:rPr>
              <a:t>SAT</a:t>
            </a:r>
            <a:endParaRPr sz="1800">
              <a:latin typeface="Arial"/>
              <a:cs typeface="Arial"/>
            </a:endParaRPr>
          </a:p>
          <a:p>
            <a:pPr marL="469265">
              <a:lnSpc>
                <a:spcPct val="100000"/>
              </a:lnSpc>
              <a:spcBef>
                <a:spcPts val="125"/>
              </a:spcBef>
            </a:pPr>
            <a:r>
              <a:rPr sz="1600" spc="25" dirty="0">
                <a:latin typeface="Arial"/>
                <a:cs typeface="Arial"/>
              </a:rPr>
              <a:t>Ø</a:t>
            </a:r>
            <a:r>
              <a:rPr sz="1600" spc="150" dirty="0">
                <a:latin typeface="Arial"/>
                <a:cs typeface="Arial"/>
              </a:rPr>
              <a:t> </a:t>
            </a:r>
            <a:r>
              <a:rPr sz="1600" u="sng" spc="-5" dirty="0">
                <a:solidFill>
                  <a:srgbClr val="FF9300"/>
                </a:solidFill>
                <a:uFill>
                  <a:solidFill>
                    <a:srgbClr val="FF9300"/>
                  </a:solidFill>
                </a:uFill>
                <a:latin typeface="Arial"/>
                <a:cs typeface="Arial"/>
              </a:rPr>
              <a:t>https://wwwmat.sat.gob.mx/aplicacion/operacion/66288/consulta-tus-aclaraciones-como-contribuyente</a:t>
            </a:r>
            <a:endParaRPr sz="1600">
              <a:latin typeface="Arial"/>
              <a:cs typeface="Arial"/>
            </a:endParaRPr>
          </a:p>
          <a:p>
            <a:pPr marL="469265">
              <a:lnSpc>
                <a:spcPct val="100000"/>
              </a:lnSpc>
              <a:spcBef>
                <a:spcPts val="100"/>
              </a:spcBef>
            </a:pPr>
            <a:r>
              <a:rPr sz="1600" spc="25" dirty="0">
                <a:latin typeface="Arial"/>
                <a:cs typeface="Arial"/>
              </a:rPr>
              <a:t>Ø</a:t>
            </a:r>
            <a:r>
              <a:rPr sz="1600" spc="8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En</a:t>
            </a:r>
            <a:r>
              <a:rPr sz="1600" dirty="0">
                <a:latin typeface="Arial"/>
                <a:cs typeface="Arial"/>
              </a:rPr>
              <a:t> Mi</a:t>
            </a:r>
            <a:r>
              <a:rPr sz="1600" spc="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portal,</a:t>
            </a:r>
            <a:r>
              <a:rPr sz="1600" spc="1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capturar</a:t>
            </a:r>
            <a:r>
              <a:rPr sz="1600" spc="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RFC,</a:t>
            </a:r>
            <a:r>
              <a:rPr sz="1600" spc="1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Contraseña</a:t>
            </a:r>
            <a:r>
              <a:rPr sz="1600" dirty="0">
                <a:latin typeface="Arial"/>
                <a:cs typeface="Arial"/>
              </a:rPr>
              <a:t> y</a:t>
            </a:r>
            <a:r>
              <a:rPr sz="1600" spc="1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elegir</a:t>
            </a:r>
            <a:r>
              <a:rPr sz="1600" spc="1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Iniciar</a:t>
            </a:r>
            <a:r>
              <a:rPr sz="1600" spc="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Sesión.</a:t>
            </a:r>
            <a:endParaRPr sz="1600">
              <a:latin typeface="Arial"/>
              <a:cs typeface="Arial"/>
            </a:endParaRPr>
          </a:p>
          <a:p>
            <a:pPr marL="469265">
              <a:lnSpc>
                <a:spcPct val="100000"/>
              </a:lnSpc>
              <a:spcBef>
                <a:spcPts val="165"/>
              </a:spcBef>
            </a:pPr>
            <a:r>
              <a:rPr sz="1600" spc="25" dirty="0">
                <a:latin typeface="Arial"/>
                <a:cs typeface="Arial"/>
              </a:rPr>
              <a:t>Ø</a:t>
            </a:r>
            <a:r>
              <a:rPr sz="1600" spc="7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Seleccionar</a:t>
            </a:r>
            <a:r>
              <a:rPr sz="1600" spc="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la</a:t>
            </a:r>
            <a:r>
              <a:rPr sz="160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opción</a:t>
            </a:r>
            <a:r>
              <a:rPr sz="160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de Servicios</a:t>
            </a:r>
            <a:r>
              <a:rPr sz="1600" spc="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por</a:t>
            </a:r>
            <a:r>
              <a:rPr sz="1600" spc="1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Internet</a:t>
            </a:r>
            <a:r>
              <a:rPr sz="1600" spc="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/</a:t>
            </a:r>
            <a:r>
              <a:rPr sz="1600" spc="-8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Aclaraciones </a:t>
            </a:r>
            <a:r>
              <a:rPr sz="1600" dirty="0">
                <a:latin typeface="Arial"/>
                <a:cs typeface="Arial"/>
              </a:rPr>
              <a:t>/</a:t>
            </a:r>
            <a:r>
              <a:rPr sz="1600" spc="1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Consulta.</a:t>
            </a:r>
            <a:endParaRPr sz="1600">
              <a:latin typeface="Arial"/>
              <a:cs typeface="Arial"/>
            </a:endParaRPr>
          </a:p>
          <a:p>
            <a:pPr marL="469265">
              <a:lnSpc>
                <a:spcPct val="100000"/>
              </a:lnSpc>
              <a:spcBef>
                <a:spcPts val="95"/>
              </a:spcBef>
            </a:pPr>
            <a:r>
              <a:rPr sz="1600" spc="25" dirty="0">
                <a:latin typeface="Arial"/>
                <a:cs typeface="Arial"/>
              </a:rPr>
              <a:t>Ø</a:t>
            </a:r>
            <a:r>
              <a:rPr sz="1600" spc="8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Captura</a:t>
            </a:r>
            <a:r>
              <a:rPr sz="160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el</a:t>
            </a:r>
            <a:r>
              <a:rPr sz="160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número</a:t>
            </a:r>
            <a:r>
              <a:rPr sz="160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del</a:t>
            </a:r>
            <a:r>
              <a:rPr sz="1600" spc="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folio</a:t>
            </a:r>
            <a:r>
              <a:rPr sz="160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del</a:t>
            </a:r>
            <a:r>
              <a:rPr sz="1600" dirty="0">
                <a:latin typeface="Arial"/>
                <a:cs typeface="Arial"/>
              </a:rPr>
              <a:t> trámite y</a:t>
            </a:r>
            <a:r>
              <a:rPr sz="1600" spc="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verifica</a:t>
            </a:r>
            <a:r>
              <a:rPr sz="1600" spc="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la</a:t>
            </a:r>
            <a:r>
              <a:rPr sz="160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solución</a:t>
            </a:r>
            <a:r>
              <a:rPr sz="160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otorgada</a:t>
            </a:r>
            <a:r>
              <a:rPr sz="1600" dirty="0">
                <a:latin typeface="Arial"/>
                <a:cs typeface="Arial"/>
              </a:rPr>
              <a:t> a tu</a:t>
            </a:r>
            <a:r>
              <a:rPr sz="1600" spc="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solicitud.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59868" y="401827"/>
            <a:ext cx="66732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Carta</a:t>
            </a:r>
            <a:r>
              <a:rPr spc="-10" dirty="0"/>
              <a:t> </a:t>
            </a:r>
            <a:r>
              <a:rPr spc="-5" dirty="0"/>
              <a:t>Invitación </a:t>
            </a:r>
            <a:r>
              <a:rPr spc="-90" dirty="0"/>
              <a:t>SAT</a:t>
            </a:r>
            <a:r>
              <a:rPr dirty="0"/>
              <a:t> </a:t>
            </a:r>
            <a:r>
              <a:rPr spc="-5" dirty="0"/>
              <a:t>(Ejemplo)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1144523"/>
            <a:ext cx="10358120" cy="5347335"/>
          </a:xfrm>
          <a:prstGeom prst="rect">
            <a:avLst/>
          </a:prstGeom>
        </p:spPr>
        <p:txBody>
          <a:bodyPr vert="horz" wrap="square" lIns="0" tIns="72390" rIns="0" bIns="0" rtlCol="0">
            <a:spAutoFit/>
          </a:bodyPr>
          <a:lstStyle/>
          <a:p>
            <a:pPr marL="241300" marR="5080" indent="-228600" algn="just">
              <a:lnSpc>
                <a:spcPct val="80300"/>
              </a:lnSpc>
              <a:spcBef>
                <a:spcPts val="570"/>
              </a:spcBef>
              <a:buClr>
                <a:srgbClr val="E77737"/>
              </a:buClr>
              <a:buFont typeface="Arial"/>
              <a:buChar char="•"/>
              <a:tabLst>
                <a:tab pos="241300" algn="l"/>
              </a:tabLst>
            </a:pPr>
            <a:r>
              <a:rPr sz="2000" i="1" spc="-10" dirty="0">
                <a:latin typeface="Calibri"/>
                <a:cs typeface="Calibri"/>
              </a:rPr>
              <a:t>“En </a:t>
            </a:r>
            <a:r>
              <a:rPr sz="2000" i="1" spc="-5" dirty="0">
                <a:latin typeface="Calibri"/>
                <a:cs typeface="Calibri"/>
              </a:rPr>
              <a:t>relación </a:t>
            </a:r>
            <a:r>
              <a:rPr sz="2000" i="1" spc="-10" dirty="0">
                <a:latin typeface="Calibri"/>
                <a:cs typeface="Calibri"/>
              </a:rPr>
              <a:t>con </a:t>
            </a:r>
            <a:r>
              <a:rPr sz="2000" i="1" dirty="0">
                <a:latin typeface="Calibri"/>
                <a:cs typeface="Calibri"/>
              </a:rPr>
              <a:t>la </a:t>
            </a:r>
            <a:r>
              <a:rPr sz="2000" i="1" spc="-5" dirty="0">
                <a:latin typeface="Calibri"/>
                <a:cs typeface="Calibri"/>
              </a:rPr>
              <a:t>información </a:t>
            </a:r>
            <a:r>
              <a:rPr sz="2000" i="1" spc="-10" dirty="0">
                <a:latin typeface="Calibri"/>
                <a:cs typeface="Calibri"/>
              </a:rPr>
              <a:t>contenida </a:t>
            </a:r>
            <a:r>
              <a:rPr sz="2000" i="1" spc="-5" dirty="0">
                <a:latin typeface="Calibri"/>
                <a:cs typeface="Calibri"/>
              </a:rPr>
              <a:t>en sus declaraciones </a:t>
            </a:r>
            <a:r>
              <a:rPr sz="2000" i="1" spc="-10" dirty="0">
                <a:latin typeface="Calibri"/>
                <a:cs typeface="Calibri"/>
              </a:rPr>
              <a:t>correspondientes </a:t>
            </a:r>
            <a:r>
              <a:rPr sz="2000" i="1" dirty="0">
                <a:latin typeface="Calibri"/>
                <a:cs typeface="Calibri"/>
              </a:rPr>
              <a:t>a </a:t>
            </a:r>
            <a:r>
              <a:rPr sz="2000" i="1" spc="-5" dirty="0">
                <a:latin typeface="Calibri"/>
                <a:cs typeface="Calibri"/>
              </a:rPr>
              <a:t>los ejercicios </a:t>
            </a:r>
            <a:r>
              <a:rPr sz="2000" i="1" dirty="0">
                <a:latin typeface="Calibri"/>
                <a:cs typeface="Calibri"/>
              </a:rPr>
              <a:t> </a:t>
            </a:r>
            <a:r>
              <a:rPr sz="2000" b="1" i="1" spc="-5" dirty="0">
                <a:solidFill>
                  <a:srgbClr val="E77737"/>
                </a:solidFill>
                <a:latin typeface="Calibri"/>
                <a:cs typeface="Calibri"/>
              </a:rPr>
              <a:t>XXX</a:t>
            </a:r>
            <a:r>
              <a:rPr sz="2000" i="1" spc="-5" dirty="0">
                <a:latin typeface="Calibri"/>
                <a:cs typeface="Calibri"/>
              </a:rPr>
              <a:t>,</a:t>
            </a:r>
            <a:r>
              <a:rPr sz="2000" i="1" dirty="0">
                <a:latin typeface="Calibri"/>
                <a:cs typeface="Calibri"/>
              </a:rPr>
              <a:t> </a:t>
            </a:r>
            <a:r>
              <a:rPr sz="2000" i="1" spc="-20" dirty="0">
                <a:latin typeface="Calibri"/>
                <a:cs typeface="Calibri"/>
              </a:rPr>
              <a:t>esta</a:t>
            </a:r>
            <a:r>
              <a:rPr sz="2000" i="1" spc="-15" dirty="0">
                <a:latin typeface="Calibri"/>
                <a:cs typeface="Calibri"/>
              </a:rPr>
              <a:t> </a:t>
            </a:r>
            <a:r>
              <a:rPr sz="2000" i="1" spc="-5" dirty="0">
                <a:latin typeface="Calibri"/>
                <a:cs typeface="Calibri"/>
              </a:rPr>
              <a:t>Administración</a:t>
            </a:r>
            <a:r>
              <a:rPr sz="2000" i="1" dirty="0">
                <a:latin typeface="Calibri"/>
                <a:cs typeface="Calibri"/>
              </a:rPr>
              <a:t> </a:t>
            </a:r>
            <a:r>
              <a:rPr sz="2000" i="1" spc="-10" dirty="0">
                <a:latin typeface="Calibri"/>
                <a:cs typeface="Calibri"/>
              </a:rPr>
              <a:t>Desconcentrada</a:t>
            </a:r>
            <a:r>
              <a:rPr sz="2000" i="1" spc="-5" dirty="0">
                <a:latin typeface="Calibri"/>
                <a:cs typeface="Calibri"/>
              </a:rPr>
              <a:t> de</a:t>
            </a:r>
            <a:r>
              <a:rPr sz="2000" i="1" dirty="0">
                <a:latin typeface="Calibri"/>
                <a:cs typeface="Calibri"/>
              </a:rPr>
              <a:t> </a:t>
            </a:r>
            <a:r>
              <a:rPr sz="2000" i="1" spc="-10" dirty="0">
                <a:latin typeface="Calibri"/>
                <a:cs typeface="Calibri"/>
              </a:rPr>
              <a:t>Recaudación</a:t>
            </a:r>
            <a:r>
              <a:rPr sz="2000" i="1" spc="-5" dirty="0">
                <a:latin typeface="Calibri"/>
                <a:cs typeface="Calibri"/>
              </a:rPr>
              <a:t> </a:t>
            </a:r>
            <a:r>
              <a:rPr sz="2000" b="1" i="1" spc="-5" dirty="0">
                <a:solidFill>
                  <a:srgbClr val="E77737"/>
                </a:solidFill>
                <a:latin typeface="Calibri"/>
                <a:cs typeface="Calibri"/>
              </a:rPr>
              <a:t>XXX</a:t>
            </a:r>
            <a:r>
              <a:rPr sz="2000" i="1" spc="-5" dirty="0">
                <a:latin typeface="Calibri"/>
                <a:cs typeface="Calibri"/>
              </a:rPr>
              <a:t>,</a:t>
            </a:r>
            <a:r>
              <a:rPr sz="2000" i="1" dirty="0">
                <a:latin typeface="Calibri"/>
                <a:cs typeface="Calibri"/>
              </a:rPr>
              <a:t> </a:t>
            </a:r>
            <a:r>
              <a:rPr sz="2000" i="1" spc="-10" dirty="0">
                <a:latin typeface="Calibri"/>
                <a:cs typeface="Calibri"/>
              </a:rPr>
              <a:t>detectó</a:t>
            </a:r>
            <a:r>
              <a:rPr sz="2000" i="1" spc="-5" dirty="0">
                <a:latin typeface="Calibri"/>
                <a:cs typeface="Calibri"/>
              </a:rPr>
              <a:t> algunas</a:t>
            </a:r>
            <a:r>
              <a:rPr sz="2000" i="1" dirty="0">
                <a:latin typeface="Calibri"/>
                <a:cs typeface="Calibri"/>
              </a:rPr>
              <a:t> </a:t>
            </a:r>
            <a:r>
              <a:rPr sz="2000" b="1" i="1" spc="-5" dirty="0">
                <a:latin typeface="Calibri"/>
                <a:cs typeface="Calibri"/>
              </a:rPr>
              <a:t>omisiones</a:t>
            </a:r>
            <a:r>
              <a:rPr sz="2000" b="1" i="1" dirty="0">
                <a:latin typeface="Calibri"/>
                <a:cs typeface="Calibri"/>
              </a:rPr>
              <a:t> o </a:t>
            </a:r>
            <a:r>
              <a:rPr sz="2000" b="1" i="1" spc="5" dirty="0">
                <a:latin typeface="Calibri"/>
                <a:cs typeface="Calibri"/>
              </a:rPr>
              <a:t> </a:t>
            </a:r>
            <a:r>
              <a:rPr sz="2000" b="1" i="1" spc="-10" dirty="0">
                <a:latin typeface="Calibri"/>
                <a:cs typeface="Calibri"/>
              </a:rPr>
              <a:t>presuntas inconsistencias </a:t>
            </a:r>
            <a:r>
              <a:rPr sz="2000" b="1" i="1" dirty="0">
                <a:latin typeface="Calibri"/>
                <a:cs typeface="Calibri"/>
              </a:rPr>
              <a:t>o </a:t>
            </a:r>
            <a:r>
              <a:rPr sz="2000" b="1" i="1" spc="-10" dirty="0">
                <a:latin typeface="Calibri"/>
                <a:cs typeface="Calibri"/>
              </a:rPr>
              <a:t>comportamientos </a:t>
            </a:r>
            <a:r>
              <a:rPr sz="2000" b="1" i="1" spc="80" dirty="0">
                <a:latin typeface="Calibri"/>
                <a:cs typeface="Calibri"/>
              </a:rPr>
              <a:t>a.picos </a:t>
            </a:r>
            <a:r>
              <a:rPr sz="2000" b="1" i="1" dirty="0">
                <a:latin typeface="Calibri"/>
                <a:cs typeface="Calibri"/>
              </a:rPr>
              <a:t>en el </a:t>
            </a:r>
            <a:r>
              <a:rPr sz="2000" b="1" i="1" spc="-5" dirty="0">
                <a:latin typeface="Calibri"/>
                <a:cs typeface="Calibri"/>
              </a:rPr>
              <a:t>cumplimiento de sus obligaciones </a:t>
            </a:r>
            <a:r>
              <a:rPr sz="2000" b="1" i="1" dirty="0">
                <a:latin typeface="Calibri"/>
                <a:cs typeface="Calibri"/>
              </a:rPr>
              <a:t> </a:t>
            </a:r>
            <a:r>
              <a:rPr sz="2000" b="1" i="1" spc="-5" dirty="0">
                <a:latin typeface="Calibri"/>
                <a:cs typeface="Calibri"/>
              </a:rPr>
              <a:t>ﬁscales</a:t>
            </a:r>
            <a:r>
              <a:rPr sz="2000" i="1" spc="-5" dirty="0">
                <a:latin typeface="Calibri"/>
                <a:cs typeface="Calibri"/>
              </a:rPr>
              <a:t>, </a:t>
            </a:r>
            <a:r>
              <a:rPr sz="2000" i="1" spc="-10" dirty="0">
                <a:latin typeface="Calibri"/>
                <a:cs typeface="Calibri"/>
              </a:rPr>
              <a:t>razón </a:t>
            </a:r>
            <a:r>
              <a:rPr sz="2000" i="1" spc="-5" dirty="0">
                <a:latin typeface="Calibri"/>
                <a:cs typeface="Calibri"/>
              </a:rPr>
              <a:t>por </a:t>
            </a:r>
            <a:r>
              <a:rPr sz="2000" i="1" dirty="0">
                <a:latin typeface="Calibri"/>
                <a:cs typeface="Calibri"/>
              </a:rPr>
              <a:t>la </a:t>
            </a:r>
            <a:r>
              <a:rPr sz="2000" i="1" spc="-5" dirty="0">
                <a:latin typeface="Calibri"/>
                <a:cs typeface="Calibri"/>
              </a:rPr>
              <a:t>cual se </a:t>
            </a:r>
            <a:r>
              <a:rPr sz="2000" i="1" spc="-10" dirty="0">
                <a:latin typeface="Calibri"/>
                <a:cs typeface="Calibri"/>
              </a:rPr>
              <a:t>realiza </a:t>
            </a:r>
            <a:r>
              <a:rPr sz="2000" i="1" spc="-5" dirty="0">
                <a:latin typeface="Calibri"/>
                <a:cs typeface="Calibri"/>
              </a:rPr>
              <a:t>una </a:t>
            </a:r>
            <a:r>
              <a:rPr sz="2000" i="1" spc="-20" dirty="0">
                <a:latin typeface="Calibri"/>
                <a:cs typeface="Calibri"/>
              </a:rPr>
              <a:t>atenta </a:t>
            </a:r>
            <a:r>
              <a:rPr sz="2000" i="1" spc="-10" dirty="0">
                <a:latin typeface="Calibri"/>
                <a:cs typeface="Calibri"/>
              </a:rPr>
              <a:t>invitación, </a:t>
            </a:r>
            <a:r>
              <a:rPr sz="2000" i="1" spc="-5" dirty="0">
                <a:latin typeface="Calibri"/>
                <a:cs typeface="Calibri"/>
              </a:rPr>
              <a:t>para que regularice su situación ﬁscal </a:t>
            </a:r>
            <a:r>
              <a:rPr sz="2000" i="1" dirty="0">
                <a:latin typeface="Calibri"/>
                <a:cs typeface="Calibri"/>
              </a:rPr>
              <a:t>y </a:t>
            </a:r>
            <a:r>
              <a:rPr sz="2000" i="1" spc="5" dirty="0">
                <a:latin typeface="Calibri"/>
                <a:cs typeface="Calibri"/>
              </a:rPr>
              <a:t> </a:t>
            </a:r>
            <a:r>
              <a:rPr sz="2000" i="1" spc="-5" dirty="0">
                <a:latin typeface="Calibri"/>
                <a:cs typeface="Calibri"/>
              </a:rPr>
              <a:t>en</a:t>
            </a:r>
            <a:r>
              <a:rPr sz="2000" i="1" spc="-15" dirty="0">
                <a:latin typeface="Calibri"/>
                <a:cs typeface="Calibri"/>
              </a:rPr>
              <a:t> </a:t>
            </a:r>
            <a:r>
              <a:rPr sz="2000" i="1" spc="-5" dirty="0">
                <a:latin typeface="Calibri"/>
                <a:cs typeface="Calibri"/>
              </a:rPr>
              <a:t>su</a:t>
            </a:r>
            <a:r>
              <a:rPr sz="2000" i="1" spc="-10" dirty="0">
                <a:latin typeface="Calibri"/>
                <a:cs typeface="Calibri"/>
              </a:rPr>
              <a:t> </a:t>
            </a:r>
            <a:r>
              <a:rPr sz="2000" i="1" spc="-5" dirty="0">
                <a:latin typeface="Calibri"/>
                <a:cs typeface="Calibri"/>
              </a:rPr>
              <a:t>caso </a:t>
            </a:r>
            <a:r>
              <a:rPr sz="2000" i="1" spc="-10" dirty="0">
                <a:latin typeface="Calibri"/>
                <a:cs typeface="Calibri"/>
              </a:rPr>
              <a:t>presente</a:t>
            </a:r>
            <a:r>
              <a:rPr sz="2000" i="1" spc="-5" dirty="0">
                <a:latin typeface="Calibri"/>
                <a:cs typeface="Calibri"/>
              </a:rPr>
              <a:t> las declaraciones</a:t>
            </a:r>
            <a:r>
              <a:rPr sz="2000" i="1" dirty="0">
                <a:latin typeface="Calibri"/>
                <a:cs typeface="Calibri"/>
              </a:rPr>
              <a:t> </a:t>
            </a:r>
            <a:r>
              <a:rPr sz="2000" i="1" spc="-15" dirty="0">
                <a:latin typeface="Calibri"/>
                <a:cs typeface="Calibri"/>
              </a:rPr>
              <a:t>complementarias.”</a:t>
            </a:r>
            <a:endParaRPr sz="2000">
              <a:latin typeface="Calibri"/>
              <a:cs typeface="Calibri"/>
            </a:endParaRPr>
          </a:p>
          <a:p>
            <a:pPr marL="241300" marR="5715" indent="-228600" algn="just">
              <a:lnSpc>
                <a:spcPct val="80300"/>
              </a:lnSpc>
              <a:spcBef>
                <a:spcPts val="980"/>
              </a:spcBef>
              <a:buClr>
                <a:srgbClr val="E77737"/>
              </a:buClr>
              <a:buFont typeface="Arial"/>
              <a:buChar char="•"/>
              <a:tabLst>
                <a:tab pos="241300" algn="l"/>
              </a:tabLst>
            </a:pPr>
            <a:r>
              <a:rPr sz="2000" i="1" spc="-10" dirty="0">
                <a:latin typeface="Calibri"/>
                <a:cs typeface="Calibri"/>
              </a:rPr>
              <a:t>“Para </a:t>
            </a:r>
            <a:r>
              <a:rPr sz="2000" i="1" spc="-5" dirty="0">
                <a:latin typeface="Calibri"/>
                <a:cs typeface="Calibri"/>
              </a:rPr>
              <a:t>poder </a:t>
            </a:r>
            <a:r>
              <a:rPr sz="2000" i="1" spc="-10" dirty="0">
                <a:latin typeface="Calibri"/>
                <a:cs typeface="Calibri"/>
              </a:rPr>
              <a:t>llevar </a:t>
            </a:r>
            <a:r>
              <a:rPr sz="2000" i="1" dirty="0">
                <a:latin typeface="Calibri"/>
                <a:cs typeface="Calibri"/>
              </a:rPr>
              <a:t>a </a:t>
            </a:r>
            <a:r>
              <a:rPr sz="2000" i="1" spc="-5" dirty="0">
                <a:latin typeface="Calibri"/>
                <a:cs typeface="Calibri"/>
              </a:rPr>
              <a:t>cabo </a:t>
            </a:r>
            <a:r>
              <a:rPr sz="2000" i="1" dirty="0">
                <a:latin typeface="Calibri"/>
                <a:cs typeface="Calibri"/>
              </a:rPr>
              <a:t>la </a:t>
            </a:r>
            <a:r>
              <a:rPr sz="2000" b="1" i="1" spc="-15" dirty="0">
                <a:latin typeface="Calibri"/>
                <a:cs typeface="Calibri"/>
              </a:rPr>
              <a:t>entrevista </a:t>
            </a:r>
            <a:r>
              <a:rPr sz="2000" i="1" spc="-5" dirty="0">
                <a:latin typeface="Calibri"/>
                <a:cs typeface="Calibri"/>
              </a:rPr>
              <a:t>es indispensable que el </a:t>
            </a:r>
            <a:r>
              <a:rPr sz="2000" i="1" spc="-15" dirty="0">
                <a:latin typeface="Calibri"/>
                <a:cs typeface="Calibri"/>
              </a:rPr>
              <a:t>representante </a:t>
            </a:r>
            <a:r>
              <a:rPr sz="2000" i="1" spc="-5" dirty="0">
                <a:latin typeface="Calibri"/>
                <a:cs typeface="Calibri"/>
              </a:rPr>
              <a:t>legal se idenBﬁque </a:t>
            </a:r>
            <a:r>
              <a:rPr sz="2000" i="1" dirty="0">
                <a:latin typeface="Calibri"/>
                <a:cs typeface="Calibri"/>
              </a:rPr>
              <a:t> </a:t>
            </a:r>
            <a:r>
              <a:rPr sz="2000" i="1" spc="-10" dirty="0">
                <a:latin typeface="Calibri"/>
                <a:cs typeface="Calibri"/>
              </a:rPr>
              <a:t>con </a:t>
            </a:r>
            <a:r>
              <a:rPr sz="2000" i="1" spc="-5" dirty="0">
                <a:latin typeface="Calibri"/>
                <a:cs typeface="Calibri"/>
              </a:rPr>
              <a:t>poder </a:t>
            </a:r>
            <a:r>
              <a:rPr sz="2000" i="1" spc="-10" dirty="0">
                <a:latin typeface="Calibri"/>
                <a:cs typeface="Calibri"/>
              </a:rPr>
              <a:t>notarial</a:t>
            </a:r>
            <a:r>
              <a:rPr sz="2000" i="1" spc="430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e </a:t>
            </a:r>
            <a:r>
              <a:rPr sz="2000" i="1" spc="-5" dirty="0">
                <a:latin typeface="Calibri"/>
                <a:cs typeface="Calibri"/>
              </a:rPr>
              <a:t>idenBﬁcación oﬁcial </a:t>
            </a:r>
            <a:r>
              <a:rPr sz="2000" i="1" spc="-10" dirty="0">
                <a:latin typeface="Calibri"/>
                <a:cs typeface="Calibri"/>
              </a:rPr>
              <a:t>correspondiente </a:t>
            </a:r>
            <a:r>
              <a:rPr sz="2000" i="1" spc="-5" dirty="0">
                <a:latin typeface="Calibri"/>
                <a:cs typeface="Calibri"/>
              </a:rPr>
              <a:t>en </a:t>
            </a:r>
            <a:r>
              <a:rPr sz="2000" i="1" spc="-10" dirty="0">
                <a:latin typeface="Calibri"/>
                <a:cs typeface="Calibri"/>
              </a:rPr>
              <a:t>copia</a:t>
            </a:r>
            <a:r>
              <a:rPr sz="2000" i="1" spc="430" dirty="0">
                <a:latin typeface="Calibri"/>
                <a:cs typeface="Calibri"/>
              </a:rPr>
              <a:t> </a:t>
            </a:r>
            <a:r>
              <a:rPr sz="2000" i="1" spc="-5" dirty="0">
                <a:latin typeface="Calibri"/>
                <a:cs typeface="Calibri"/>
              </a:rPr>
              <a:t>simple </a:t>
            </a:r>
            <a:r>
              <a:rPr sz="2000" i="1" dirty="0">
                <a:latin typeface="Calibri"/>
                <a:cs typeface="Calibri"/>
              </a:rPr>
              <a:t>y </a:t>
            </a:r>
            <a:r>
              <a:rPr sz="2000" i="1" spc="-5" dirty="0">
                <a:latin typeface="Calibri"/>
                <a:cs typeface="Calibri"/>
              </a:rPr>
              <a:t>original de ambos </a:t>
            </a:r>
            <a:r>
              <a:rPr sz="2000" i="1" dirty="0">
                <a:latin typeface="Calibri"/>
                <a:cs typeface="Calibri"/>
              </a:rPr>
              <a:t> </a:t>
            </a:r>
            <a:r>
              <a:rPr sz="2000" i="1" spc="-5" dirty="0">
                <a:latin typeface="Calibri"/>
                <a:cs typeface="Calibri"/>
              </a:rPr>
              <a:t>para</a:t>
            </a:r>
            <a:r>
              <a:rPr sz="2000" i="1" dirty="0">
                <a:latin typeface="Calibri"/>
                <a:cs typeface="Calibri"/>
              </a:rPr>
              <a:t> </a:t>
            </a:r>
            <a:r>
              <a:rPr sz="2000" i="1" spc="-5" dirty="0">
                <a:latin typeface="Calibri"/>
                <a:cs typeface="Calibri"/>
              </a:rPr>
              <a:t>su</a:t>
            </a:r>
            <a:r>
              <a:rPr sz="2000" i="1" dirty="0">
                <a:latin typeface="Calibri"/>
                <a:cs typeface="Calibri"/>
              </a:rPr>
              <a:t> </a:t>
            </a:r>
            <a:r>
              <a:rPr sz="2000" i="1" spc="-15" dirty="0">
                <a:latin typeface="Calibri"/>
                <a:cs typeface="Calibri"/>
              </a:rPr>
              <a:t>cotejo,</a:t>
            </a:r>
            <a:r>
              <a:rPr sz="2000" i="1" spc="-10" dirty="0">
                <a:latin typeface="Calibri"/>
                <a:cs typeface="Calibri"/>
              </a:rPr>
              <a:t> </a:t>
            </a:r>
            <a:r>
              <a:rPr sz="2000" b="1" i="1" spc="-10" dirty="0">
                <a:latin typeface="Calibri"/>
                <a:cs typeface="Calibri"/>
              </a:rPr>
              <a:t>acompañado</a:t>
            </a:r>
            <a:r>
              <a:rPr sz="2000" b="1" i="1" spc="-5" dirty="0">
                <a:latin typeface="Calibri"/>
                <a:cs typeface="Calibri"/>
              </a:rPr>
              <a:t> de</a:t>
            </a:r>
            <a:r>
              <a:rPr sz="2000" b="1" i="1" dirty="0">
                <a:latin typeface="Calibri"/>
                <a:cs typeface="Calibri"/>
              </a:rPr>
              <a:t> </a:t>
            </a:r>
            <a:r>
              <a:rPr sz="2000" b="1" i="1" spc="-5" dirty="0">
                <a:latin typeface="Calibri"/>
                <a:cs typeface="Calibri"/>
              </a:rPr>
              <a:t>una</a:t>
            </a:r>
            <a:r>
              <a:rPr sz="2000" b="1" i="1" dirty="0">
                <a:latin typeface="Calibri"/>
                <a:cs typeface="Calibri"/>
              </a:rPr>
              <a:t> </a:t>
            </a:r>
            <a:r>
              <a:rPr sz="2000" b="1" i="1" spc="-5" dirty="0">
                <a:latin typeface="Calibri"/>
                <a:cs typeface="Calibri"/>
              </a:rPr>
              <a:t>persona</a:t>
            </a:r>
            <a:r>
              <a:rPr sz="2000" b="1" i="1" dirty="0">
                <a:latin typeface="Calibri"/>
                <a:cs typeface="Calibri"/>
              </a:rPr>
              <a:t> </a:t>
            </a:r>
            <a:r>
              <a:rPr sz="2000" i="1" spc="-5" dirty="0">
                <a:latin typeface="Calibri"/>
                <a:cs typeface="Calibri"/>
              </a:rPr>
              <a:t>que</a:t>
            </a:r>
            <a:r>
              <a:rPr sz="2000" i="1" dirty="0">
                <a:latin typeface="Calibri"/>
                <a:cs typeface="Calibri"/>
              </a:rPr>
              <a:t> </a:t>
            </a:r>
            <a:r>
              <a:rPr sz="2000" i="1" spc="-5" dirty="0">
                <a:latin typeface="Calibri"/>
                <a:cs typeface="Calibri"/>
              </a:rPr>
              <a:t>esBme</a:t>
            </a:r>
            <a:r>
              <a:rPr sz="2000" i="1" dirty="0">
                <a:latin typeface="Calibri"/>
                <a:cs typeface="Calibri"/>
              </a:rPr>
              <a:t> </a:t>
            </a:r>
            <a:r>
              <a:rPr sz="2000" i="1" spc="-10" dirty="0">
                <a:latin typeface="Calibri"/>
                <a:cs typeface="Calibri"/>
              </a:rPr>
              <a:t>perBnente</a:t>
            </a:r>
            <a:r>
              <a:rPr sz="2000" i="1" spc="-5" dirty="0">
                <a:latin typeface="Calibri"/>
                <a:cs typeface="Calibri"/>
              </a:rPr>
              <a:t> para</a:t>
            </a:r>
            <a:r>
              <a:rPr sz="2000" i="1" dirty="0">
                <a:latin typeface="Calibri"/>
                <a:cs typeface="Calibri"/>
              </a:rPr>
              <a:t> </a:t>
            </a:r>
            <a:r>
              <a:rPr sz="2000" i="1" spc="-5" dirty="0">
                <a:latin typeface="Calibri"/>
                <a:cs typeface="Calibri"/>
              </a:rPr>
              <a:t>las</a:t>
            </a:r>
            <a:r>
              <a:rPr sz="2000" i="1" dirty="0">
                <a:latin typeface="Calibri"/>
                <a:cs typeface="Calibri"/>
              </a:rPr>
              <a:t> </a:t>
            </a:r>
            <a:r>
              <a:rPr sz="2000" i="1" spc="-5" dirty="0">
                <a:latin typeface="Calibri"/>
                <a:cs typeface="Calibri"/>
              </a:rPr>
              <a:t>aclaraciones </a:t>
            </a:r>
            <a:r>
              <a:rPr sz="2000" i="1" dirty="0">
                <a:latin typeface="Calibri"/>
                <a:cs typeface="Calibri"/>
              </a:rPr>
              <a:t> </a:t>
            </a:r>
            <a:r>
              <a:rPr sz="2000" i="1" spc="-10" dirty="0">
                <a:latin typeface="Calibri"/>
                <a:cs typeface="Calibri"/>
              </a:rPr>
              <a:t>correspondientes</a:t>
            </a:r>
            <a:r>
              <a:rPr sz="2000" i="1" spc="-5" dirty="0">
                <a:latin typeface="Calibri"/>
                <a:cs typeface="Calibri"/>
              </a:rPr>
              <a:t> en</a:t>
            </a:r>
            <a:r>
              <a:rPr sz="2000" i="1" spc="-10" dirty="0">
                <a:latin typeface="Calibri"/>
                <a:cs typeface="Calibri"/>
              </a:rPr>
              <a:t> </a:t>
            </a:r>
            <a:r>
              <a:rPr sz="2000" i="1" spc="-5" dirty="0">
                <a:latin typeface="Calibri"/>
                <a:cs typeface="Calibri"/>
              </a:rPr>
              <a:t>relación al</a:t>
            </a:r>
            <a:r>
              <a:rPr sz="2000" i="1" dirty="0">
                <a:latin typeface="Calibri"/>
                <a:cs typeface="Calibri"/>
              </a:rPr>
              <a:t> </a:t>
            </a:r>
            <a:r>
              <a:rPr sz="2000" i="1" spc="-5" dirty="0">
                <a:latin typeface="Calibri"/>
                <a:cs typeface="Calibri"/>
              </a:rPr>
              <a:t>cumplimiento de</a:t>
            </a:r>
            <a:r>
              <a:rPr sz="2000" i="1" spc="-10" dirty="0">
                <a:latin typeface="Calibri"/>
                <a:cs typeface="Calibri"/>
              </a:rPr>
              <a:t> </a:t>
            </a:r>
            <a:r>
              <a:rPr sz="2000" i="1" spc="-5" dirty="0">
                <a:latin typeface="Calibri"/>
                <a:cs typeface="Calibri"/>
              </a:rPr>
              <a:t>sus</a:t>
            </a:r>
            <a:r>
              <a:rPr sz="2000" i="1" spc="-10" dirty="0">
                <a:latin typeface="Calibri"/>
                <a:cs typeface="Calibri"/>
              </a:rPr>
              <a:t> </a:t>
            </a:r>
            <a:r>
              <a:rPr sz="2000" i="1" spc="-5" dirty="0">
                <a:latin typeface="Calibri"/>
                <a:cs typeface="Calibri"/>
              </a:rPr>
              <a:t>obligaciones</a:t>
            </a:r>
            <a:r>
              <a:rPr sz="2000" i="1" spc="-10" dirty="0">
                <a:latin typeface="Calibri"/>
                <a:cs typeface="Calibri"/>
              </a:rPr>
              <a:t> </a:t>
            </a:r>
            <a:r>
              <a:rPr sz="2000" i="1" spc="-20" dirty="0">
                <a:latin typeface="Calibri"/>
                <a:cs typeface="Calibri"/>
              </a:rPr>
              <a:t>ﬁscales.”</a:t>
            </a:r>
            <a:endParaRPr sz="2000">
              <a:latin typeface="Calibri"/>
              <a:cs typeface="Calibri"/>
            </a:endParaRPr>
          </a:p>
          <a:p>
            <a:pPr marL="241300" marR="5080" indent="-228600" algn="just">
              <a:lnSpc>
                <a:spcPct val="80000"/>
              </a:lnSpc>
              <a:spcBef>
                <a:spcPts val="980"/>
              </a:spcBef>
              <a:buClr>
                <a:srgbClr val="E77737"/>
              </a:buClr>
              <a:buFont typeface="Arial"/>
              <a:buChar char="•"/>
              <a:tabLst>
                <a:tab pos="241300" algn="l"/>
              </a:tabLst>
            </a:pPr>
            <a:r>
              <a:rPr sz="2000" i="1" spc="-5" dirty="0">
                <a:latin typeface="Calibri"/>
                <a:cs typeface="Calibri"/>
              </a:rPr>
              <a:t>“Es </a:t>
            </a:r>
            <a:r>
              <a:rPr sz="2000" i="1" spc="-10" dirty="0">
                <a:latin typeface="Calibri"/>
                <a:cs typeface="Calibri"/>
              </a:rPr>
              <a:t>perBnente hacer </a:t>
            </a:r>
            <a:r>
              <a:rPr sz="2000" i="1" spc="-5" dirty="0">
                <a:latin typeface="Calibri"/>
                <a:cs typeface="Calibri"/>
              </a:rPr>
              <a:t>de su </a:t>
            </a:r>
            <a:r>
              <a:rPr sz="2000" i="1" spc="-10" dirty="0">
                <a:latin typeface="Calibri"/>
                <a:cs typeface="Calibri"/>
              </a:rPr>
              <a:t>conocimiento </a:t>
            </a:r>
            <a:r>
              <a:rPr sz="2000" i="1" spc="-5" dirty="0">
                <a:latin typeface="Calibri"/>
                <a:cs typeface="Calibri"/>
              </a:rPr>
              <a:t>que el </a:t>
            </a:r>
            <a:r>
              <a:rPr sz="2000" i="1" spc="-10" dirty="0">
                <a:latin typeface="Calibri"/>
                <a:cs typeface="Calibri"/>
              </a:rPr>
              <a:t>presente documento </a:t>
            </a:r>
            <a:r>
              <a:rPr sz="2000" b="1" i="1" spc="-5" dirty="0">
                <a:latin typeface="Calibri"/>
                <a:cs typeface="Calibri"/>
              </a:rPr>
              <a:t>no </a:t>
            </a:r>
            <a:r>
              <a:rPr sz="2000" b="1" i="1" dirty="0">
                <a:latin typeface="Calibri"/>
                <a:cs typeface="Calibri"/>
              </a:rPr>
              <a:t>es </a:t>
            </a:r>
            <a:r>
              <a:rPr sz="2000" b="1" i="1" spc="-5" dirty="0">
                <a:latin typeface="Calibri"/>
                <a:cs typeface="Calibri"/>
              </a:rPr>
              <a:t>un </a:t>
            </a:r>
            <a:r>
              <a:rPr sz="2000" b="1" i="1" spc="-10" dirty="0">
                <a:latin typeface="Calibri"/>
                <a:cs typeface="Calibri"/>
              </a:rPr>
              <a:t>acto </a:t>
            </a:r>
            <a:r>
              <a:rPr sz="2000" b="1" i="1" spc="10" dirty="0">
                <a:latin typeface="Calibri"/>
                <a:cs typeface="Calibri"/>
              </a:rPr>
              <a:t>suscep6ble </a:t>
            </a:r>
            <a:r>
              <a:rPr sz="2000" b="1" i="1" spc="-10" dirty="0">
                <a:latin typeface="Calibri"/>
                <a:cs typeface="Calibri"/>
              </a:rPr>
              <a:t>de </a:t>
            </a:r>
            <a:r>
              <a:rPr sz="2000" b="1" i="1" spc="-5" dirty="0">
                <a:latin typeface="Calibri"/>
                <a:cs typeface="Calibri"/>
              </a:rPr>
              <a:t> </a:t>
            </a:r>
            <a:r>
              <a:rPr sz="2000" b="1" i="1" spc="-10" dirty="0">
                <a:latin typeface="Calibri"/>
                <a:cs typeface="Calibri"/>
              </a:rPr>
              <a:t>impugnación</a:t>
            </a:r>
            <a:r>
              <a:rPr sz="2000" b="1" i="1" spc="100" dirty="0">
                <a:latin typeface="Calibri"/>
                <a:cs typeface="Calibri"/>
              </a:rPr>
              <a:t> </a:t>
            </a:r>
            <a:r>
              <a:rPr sz="2000" i="1" spc="-5" dirty="0">
                <a:latin typeface="Calibri"/>
                <a:cs typeface="Calibri"/>
              </a:rPr>
              <a:t>en</a:t>
            </a:r>
            <a:r>
              <a:rPr sz="2000" i="1" spc="105" dirty="0">
                <a:latin typeface="Calibri"/>
                <a:cs typeface="Calibri"/>
              </a:rPr>
              <a:t> </a:t>
            </a:r>
            <a:r>
              <a:rPr sz="2000" i="1" spc="-5" dirty="0">
                <a:latin typeface="Calibri"/>
                <a:cs typeface="Calibri"/>
              </a:rPr>
              <a:t>términos</a:t>
            </a:r>
            <a:r>
              <a:rPr sz="2000" i="1" spc="105" dirty="0">
                <a:latin typeface="Calibri"/>
                <a:cs typeface="Calibri"/>
              </a:rPr>
              <a:t> </a:t>
            </a:r>
            <a:r>
              <a:rPr sz="2000" i="1" spc="-5" dirty="0">
                <a:latin typeface="Calibri"/>
                <a:cs typeface="Calibri"/>
              </a:rPr>
              <a:t>de</a:t>
            </a:r>
            <a:r>
              <a:rPr sz="2000" i="1" spc="105" dirty="0">
                <a:latin typeface="Calibri"/>
                <a:cs typeface="Calibri"/>
              </a:rPr>
              <a:t> </a:t>
            </a:r>
            <a:r>
              <a:rPr sz="2000" i="1" spc="-5" dirty="0">
                <a:latin typeface="Calibri"/>
                <a:cs typeface="Calibri"/>
              </a:rPr>
              <a:t>las</a:t>
            </a:r>
            <a:r>
              <a:rPr sz="2000" i="1" spc="110" dirty="0">
                <a:latin typeface="Calibri"/>
                <a:cs typeface="Calibri"/>
              </a:rPr>
              <a:t> </a:t>
            </a:r>
            <a:r>
              <a:rPr sz="2000" i="1" spc="-5" dirty="0">
                <a:latin typeface="Calibri"/>
                <a:cs typeface="Calibri"/>
              </a:rPr>
              <a:t>disposiciones</a:t>
            </a:r>
            <a:r>
              <a:rPr sz="2000" i="1" spc="105" dirty="0">
                <a:latin typeface="Calibri"/>
                <a:cs typeface="Calibri"/>
              </a:rPr>
              <a:t> </a:t>
            </a:r>
            <a:r>
              <a:rPr sz="2000" i="1" spc="-5" dirty="0">
                <a:latin typeface="Calibri"/>
                <a:cs typeface="Calibri"/>
              </a:rPr>
              <a:t>ﬁscales,</a:t>
            </a:r>
            <a:r>
              <a:rPr sz="2000" i="1" spc="114" dirty="0">
                <a:latin typeface="Calibri"/>
                <a:cs typeface="Calibri"/>
              </a:rPr>
              <a:t> </a:t>
            </a:r>
            <a:r>
              <a:rPr sz="2000" i="1" spc="-5" dirty="0">
                <a:latin typeface="Calibri"/>
                <a:cs typeface="Calibri"/>
              </a:rPr>
              <a:t>pues</a:t>
            </a:r>
            <a:r>
              <a:rPr sz="2000" i="1" spc="110" dirty="0">
                <a:latin typeface="Calibri"/>
                <a:cs typeface="Calibri"/>
              </a:rPr>
              <a:t> </a:t>
            </a:r>
            <a:r>
              <a:rPr sz="2000" i="1" spc="-5" dirty="0">
                <a:latin typeface="Calibri"/>
                <a:cs typeface="Calibri"/>
              </a:rPr>
              <a:t>se</a:t>
            </a:r>
            <a:r>
              <a:rPr sz="2000" i="1" spc="105" dirty="0">
                <a:latin typeface="Calibri"/>
                <a:cs typeface="Calibri"/>
              </a:rPr>
              <a:t> </a:t>
            </a:r>
            <a:r>
              <a:rPr sz="2000" i="1" spc="-10" dirty="0">
                <a:latin typeface="Calibri"/>
                <a:cs typeface="Calibri"/>
              </a:rPr>
              <a:t>trata</a:t>
            </a:r>
            <a:r>
              <a:rPr sz="2000" i="1" spc="110" dirty="0">
                <a:latin typeface="Calibri"/>
                <a:cs typeface="Calibri"/>
              </a:rPr>
              <a:t> </a:t>
            </a:r>
            <a:r>
              <a:rPr sz="2000" i="1" spc="-5" dirty="0">
                <a:latin typeface="Calibri"/>
                <a:cs typeface="Calibri"/>
              </a:rPr>
              <a:t>de</a:t>
            </a:r>
            <a:r>
              <a:rPr sz="2000" i="1" spc="100" dirty="0">
                <a:latin typeface="Calibri"/>
                <a:cs typeface="Calibri"/>
              </a:rPr>
              <a:t> </a:t>
            </a:r>
            <a:r>
              <a:rPr sz="2000" i="1" spc="-5" dirty="0">
                <a:latin typeface="Calibri"/>
                <a:cs typeface="Calibri"/>
              </a:rPr>
              <a:t>una</a:t>
            </a:r>
            <a:r>
              <a:rPr sz="2000" i="1" spc="105" dirty="0">
                <a:latin typeface="Calibri"/>
                <a:cs typeface="Calibri"/>
              </a:rPr>
              <a:t> </a:t>
            </a:r>
            <a:r>
              <a:rPr sz="2000" i="1" spc="-20" dirty="0">
                <a:latin typeface="Calibri"/>
                <a:cs typeface="Calibri"/>
              </a:rPr>
              <a:t>atenta</a:t>
            </a:r>
            <a:r>
              <a:rPr sz="2000" i="1" spc="110" dirty="0">
                <a:latin typeface="Calibri"/>
                <a:cs typeface="Calibri"/>
              </a:rPr>
              <a:t> </a:t>
            </a:r>
            <a:r>
              <a:rPr sz="2000" i="1" spc="-10" dirty="0">
                <a:latin typeface="Calibri"/>
                <a:cs typeface="Calibri"/>
              </a:rPr>
              <a:t>invitación</a:t>
            </a:r>
            <a:r>
              <a:rPr sz="2000" i="1" spc="110" dirty="0">
                <a:latin typeface="Calibri"/>
                <a:cs typeface="Calibri"/>
              </a:rPr>
              <a:t> </a:t>
            </a:r>
            <a:r>
              <a:rPr sz="2000" i="1" spc="-10" dirty="0">
                <a:latin typeface="Calibri"/>
                <a:cs typeface="Calibri"/>
              </a:rPr>
              <a:t>con </a:t>
            </a:r>
            <a:r>
              <a:rPr sz="2000" i="1" spc="-440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la </a:t>
            </a:r>
            <a:r>
              <a:rPr sz="2000" i="1" spc="-5" dirty="0">
                <a:latin typeface="Calibri"/>
                <a:cs typeface="Calibri"/>
              </a:rPr>
              <a:t>ﬁnalidad de darle </a:t>
            </a:r>
            <a:r>
              <a:rPr sz="2000" i="1" dirty="0">
                <a:latin typeface="Calibri"/>
                <a:cs typeface="Calibri"/>
              </a:rPr>
              <a:t>a </a:t>
            </a:r>
            <a:r>
              <a:rPr sz="2000" i="1" spc="-10" dirty="0">
                <a:latin typeface="Calibri"/>
                <a:cs typeface="Calibri"/>
              </a:rPr>
              <a:t>conocer</a:t>
            </a:r>
            <a:r>
              <a:rPr sz="2000" i="1" spc="-5" dirty="0">
                <a:latin typeface="Calibri"/>
                <a:cs typeface="Calibri"/>
              </a:rPr>
              <a:t> su situación al cumplimiento de sus obligaciones ﬁscales </a:t>
            </a:r>
            <a:r>
              <a:rPr sz="2000" i="1" dirty="0">
                <a:latin typeface="Calibri"/>
                <a:cs typeface="Calibri"/>
              </a:rPr>
              <a:t>y la </a:t>
            </a:r>
            <a:r>
              <a:rPr sz="2000" i="1" spc="5" dirty="0">
                <a:latin typeface="Calibri"/>
                <a:cs typeface="Calibri"/>
              </a:rPr>
              <a:t> </a:t>
            </a:r>
            <a:r>
              <a:rPr sz="2000" i="1" spc="-5" dirty="0">
                <a:latin typeface="Calibri"/>
                <a:cs typeface="Calibri"/>
              </a:rPr>
              <a:t>oportunidad de </a:t>
            </a:r>
            <a:r>
              <a:rPr sz="2000" b="1" i="1" spc="-10" dirty="0">
                <a:latin typeface="Calibri"/>
                <a:cs typeface="Calibri"/>
              </a:rPr>
              <a:t>regularizarlas </a:t>
            </a:r>
            <a:r>
              <a:rPr sz="2000" b="1" i="1" spc="-5" dirty="0">
                <a:latin typeface="Calibri"/>
                <a:cs typeface="Calibri"/>
              </a:rPr>
              <a:t>de manera </a:t>
            </a:r>
            <a:r>
              <a:rPr sz="2000" b="1" i="1" spc="-10" dirty="0">
                <a:latin typeface="Calibri"/>
                <a:cs typeface="Calibri"/>
              </a:rPr>
              <a:t>voluntaria</a:t>
            </a:r>
            <a:r>
              <a:rPr sz="2000" i="1" spc="-10" dirty="0">
                <a:latin typeface="Calibri"/>
                <a:cs typeface="Calibri"/>
              </a:rPr>
              <a:t>, </a:t>
            </a:r>
            <a:r>
              <a:rPr sz="2000" i="1" spc="-5" dirty="0">
                <a:latin typeface="Calibri"/>
                <a:cs typeface="Calibri"/>
              </a:rPr>
              <a:t>ágil </a:t>
            </a:r>
            <a:r>
              <a:rPr sz="2000" i="1" dirty="0">
                <a:latin typeface="Calibri"/>
                <a:cs typeface="Calibri"/>
              </a:rPr>
              <a:t>y </a:t>
            </a:r>
            <a:r>
              <a:rPr sz="2000" i="1" spc="-5" dirty="0">
                <a:latin typeface="Calibri"/>
                <a:cs typeface="Calibri"/>
              </a:rPr>
              <a:t>sencilla, </a:t>
            </a:r>
            <a:r>
              <a:rPr sz="2000" i="1" dirty="0">
                <a:latin typeface="Calibri"/>
                <a:cs typeface="Calibri"/>
              </a:rPr>
              <a:t>o </a:t>
            </a:r>
            <a:r>
              <a:rPr sz="2000" i="1" spc="-5" dirty="0">
                <a:latin typeface="Calibri"/>
                <a:cs typeface="Calibri"/>
              </a:rPr>
              <a:t>en su </a:t>
            </a:r>
            <a:r>
              <a:rPr sz="2000" i="1" spc="-15" dirty="0">
                <a:latin typeface="Calibri"/>
                <a:cs typeface="Calibri"/>
              </a:rPr>
              <a:t>caso, </a:t>
            </a:r>
            <a:r>
              <a:rPr sz="2000" i="1" spc="-5" dirty="0">
                <a:latin typeface="Calibri"/>
                <a:cs typeface="Calibri"/>
              </a:rPr>
              <a:t>aclararlas </a:t>
            </a:r>
            <a:r>
              <a:rPr sz="2000" i="1" spc="-10" dirty="0">
                <a:latin typeface="Calibri"/>
                <a:cs typeface="Calibri"/>
              </a:rPr>
              <a:t>con </a:t>
            </a:r>
            <a:r>
              <a:rPr sz="2000" i="1" dirty="0">
                <a:latin typeface="Calibri"/>
                <a:cs typeface="Calibri"/>
              </a:rPr>
              <a:t>la </a:t>
            </a:r>
            <a:r>
              <a:rPr sz="2000" i="1" spc="5" dirty="0">
                <a:latin typeface="Calibri"/>
                <a:cs typeface="Calibri"/>
              </a:rPr>
              <a:t> </a:t>
            </a:r>
            <a:r>
              <a:rPr sz="2000" i="1" spc="-10" dirty="0">
                <a:latin typeface="Calibri"/>
                <a:cs typeface="Calibri"/>
              </a:rPr>
              <a:t>documentación </a:t>
            </a:r>
            <a:r>
              <a:rPr sz="2000" i="1" spc="-5" dirty="0">
                <a:latin typeface="Calibri"/>
                <a:cs typeface="Calibri"/>
              </a:rPr>
              <a:t>idónea </a:t>
            </a:r>
            <a:r>
              <a:rPr sz="2000" i="1" spc="-10" dirty="0">
                <a:latin typeface="Calibri"/>
                <a:cs typeface="Calibri"/>
              </a:rPr>
              <a:t>(documentos </a:t>
            </a:r>
            <a:r>
              <a:rPr sz="2000" i="1" dirty="0">
                <a:latin typeface="Calibri"/>
                <a:cs typeface="Calibri"/>
              </a:rPr>
              <a:t>e </a:t>
            </a:r>
            <a:r>
              <a:rPr sz="2000" i="1" spc="-5" dirty="0">
                <a:latin typeface="Calibri"/>
                <a:cs typeface="Calibri"/>
              </a:rPr>
              <a:t>informes), en un </a:t>
            </a:r>
            <a:r>
              <a:rPr sz="2000" b="1" i="1" spc="-15" dirty="0">
                <a:latin typeface="Calibri"/>
                <a:cs typeface="Calibri"/>
              </a:rPr>
              <a:t>plazo </a:t>
            </a:r>
            <a:r>
              <a:rPr sz="2000" b="1" i="1" spc="-5" dirty="0">
                <a:latin typeface="Calibri"/>
                <a:cs typeface="Calibri"/>
              </a:rPr>
              <a:t>de 10 </a:t>
            </a:r>
            <a:r>
              <a:rPr sz="2000" b="1" i="1" spc="-10" dirty="0">
                <a:latin typeface="Calibri"/>
                <a:cs typeface="Calibri"/>
              </a:rPr>
              <a:t>días </a:t>
            </a:r>
            <a:r>
              <a:rPr sz="2000" b="1" i="1" spc="-5" dirty="0">
                <a:latin typeface="Calibri"/>
                <a:cs typeface="Calibri"/>
              </a:rPr>
              <a:t>hábiles </a:t>
            </a:r>
            <a:r>
              <a:rPr sz="2000" i="1" spc="-15" dirty="0">
                <a:latin typeface="Calibri"/>
                <a:cs typeface="Calibri"/>
              </a:rPr>
              <a:t>contados </a:t>
            </a:r>
            <a:r>
              <a:rPr sz="2000" i="1" dirty="0">
                <a:latin typeface="Calibri"/>
                <a:cs typeface="Calibri"/>
              </a:rPr>
              <a:t>a parBr </a:t>
            </a:r>
            <a:r>
              <a:rPr sz="2000" i="1" spc="5" dirty="0">
                <a:latin typeface="Calibri"/>
                <a:cs typeface="Calibri"/>
              </a:rPr>
              <a:t> </a:t>
            </a:r>
            <a:r>
              <a:rPr sz="2000" i="1" spc="-5" dirty="0">
                <a:latin typeface="Calibri"/>
                <a:cs typeface="Calibri"/>
              </a:rPr>
              <a:t>del día</a:t>
            </a:r>
            <a:r>
              <a:rPr sz="2000" i="1" spc="-10" dirty="0">
                <a:latin typeface="Calibri"/>
                <a:cs typeface="Calibri"/>
              </a:rPr>
              <a:t> siguiente </a:t>
            </a:r>
            <a:r>
              <a:rPr sz="2000" i="1" spc="-5" dirty="0">
                <a:latin typeface="Calibri"/>
                <a:cs typeface="Calibri"/>
              </a:rPr>
              <a:t>hábil</a:t>
            </a:r>
            <a:r>
              <a:rPr sz="2000" i="1" dirty="0">
                <a:latin typeface="Calibri"/>
                <a:cs typeface="Calibri"/>
              </a:rPr>
              <a:t> </a:t>
            </a:r>
            <a:r>
              <a:rPr sz="2000" i="1" spc="-5" dirty="0">
                <a:latin typeface="Calibri"/>
                <a:cs typeface="Calibri"/>
              </a:rPr>
              <a:t>de</a:t>
            </a:r>
            <a:r>
              <a:rPr sz="2000" i="1" spc="-10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la</a:t>
            </a:r>
            <a:r>
              <a:rPr sz="2000" i="1" spc="-10" dirty="0">
                <a:latin typeface="Calibri"/>
                <a:cs typeface="Calibri"/>
              </a:rPr>
              <a:t> </a:t>
            </a:r>
            <a:r>
              <a:rPr sz="2000" i="1" spc="-25" dirty="0">
                <a:latin typeface="Calibri"/>
                <a:cs typeface="Calibri"/>
              </a:rPr>
              <a:t>entrevista.”</a:t>
            </a:r>
            <a:endParaRPr sz="2000">
              <a:latin typeface="Calibri"/>
              <a:cs typeface="Calibri"/>
            </a:endParaRPr>
          </a:p>
          <a:p>
            <a:pPr marL="241300" marR="5080" indent="-228600" algn="just">
              <a:lnSpc>
                <a:spcPct val="80200"/>
              </a:lnSpc>
              <a:spcBef>
                <a:spcPts val="980"/>
              </a:spcBef>
              <a:buClr>
                <a:srgbClr val="E77737"/>
              </a:buClr>
              <a:buFont typeface="Arial"/>
              <a:buChar char="•"/>
              <a:tabLst>
                <a:tab pos="241300" algn="l"/>
              </a:tabLst>
            </a:pPr>
            <a:r>
              <a:rPr sz="2000" i="1" spc="-5" dirty="0">
                <a:latin typeface="Calibri"/>
                <a:cs typeface="Calibri"/>
              </a:rPr>
              <a:t>“Finalmente se hace del </a:t>
            </a:r>
            <a:r>
              <a:rPr sz="2000" i="1" spc="-10" dirty="0">
                <a:latin typeface="Calibri"/>
                <a:cs typeface="Calibri"/>
              </a:rPr>
              <a:t>conocimiento </a:t>
            </a:r>
            <a:r>
              <a:rPr sz="2000" i="1" spc="-5" dirty="0">
                <a:latin typeface="Calibri"/>
                <a:cs typeface="Calibri"/>
              </a:rPr>
              <a:t>que el </a:t>
            </a:r>
            <a:r>
              <a:rPr sz="2000" i="1" spc="-10" dirty="0">
                <a:latin typeface="Calibri"/>
                <a:cs typeface="Calibri"/>
              </a:rPr>
              <a:t>presente </a:t>
            </a:r>
            <a:r>
              <a:rPr sz="2000" b="1" i="1" spc="-5" dirty="0">
                <a:latin typeface="Calibri"/>
                <a:cs typeface="Calibri"/>
              </a:rPr>
              <a:t>no </a:t>
            </a:r>
            <a:r>
              <a:rPr sz="2000" b="1" i="1" spc="5" dirty="0">
                <a:latin typeface="Calibri"/>
                <a:cs typeface="Calibri"/>
              </a:rPr>
              <a:t>cons6tuye </a:t>
            </a:r>
            <a:r>
              <a:rPr sz="2000" b="1" i="1" spc="-10" dirty="0">
                <a:latin typeface="Calibri"/>
                <a:cs typeface="Calibri"/>
              </a:rPr>
              <a:t>instancia alguna </a:t>
            </a:r>
            <a:r>
              <a:rPr sz="2000" i="1" dirty="0">
                <a:latin typeface="Calibri"/>
                <a:cs typeface="Calibri"/>
              </a:rPr>
              <a:t>y </a:t>
            </a:r>
            <a:r>
              <a:rPr sz="2000" i="1" spc="-5" dirty="0">
                <a:latin typeface="Calibri"/>
                <a:cs typeface="Calibri"/>
              </a:rPr>
              <a:t>por </a:t>
            </a:r>
            <a:r>
              <a:rPr sz="2000" i="1" spc="-10" dirty="0">
                <a:latin typeface="Calibri"/>
                <a:cs typeface="Calibri"/>
              </a:rPr>
              <a:t>ende, </a:t>
            </a:r>
            <a:r>
              <a:rPr sz="2000" i="1" spc="-5" dirty="0">
                <a:latin typeface="Calibri"/>
                <a:cs typeface="Calibri"/>
              </a:rPr>
              <a:t> </a:t>
            </a:r>
            <a:r>
              <a:rPr sz="2000" b="1" i="1" spc="-5" dirty="0">
                <a:latin typeface="Calibri"/>
                <a:cs typeface="Calibri"/>
              </a:rPr>
              <a:t>no</a:t>
            </a:r>
            <a:r>
              <a:rPr sz="2000" b="1" i="1" spc="110" dirty="0">
                <a:latin typeface="Calibri"/>
                <a:cs typeface="Calibri"/>
              </a:rPr>
              <a:t> </a:t>
            </a:r>
            <a:r>
              <a:rPr sz="2000" b="1" i="1" dirty="0">
                <a:latin typeface="Calibri"/>
                <a:cs typeface="Calibri"/>
              </a:rPr>
              <a:t>es</a:t>
            </a:r>
            <a:r>
              <a:rPr sz="2000" b="1" i="1" spc="120" dirty="0">
                <a:latin typeface="Calibri"/>
                <a:cs typeface="Calibri"/>
              </a:rPr>
              <a:t> </a:t>
            </a:r>
            <a:r>
              <a:rPr sz="2000" b="1" i="1" spc="-5" dirty="0">
                <a:latin typeface="Calibri"/>
                <a:cs typeface="Calibri"/>
              </a:rPr>
              <a:t>un</a:t>
            </a:r>
            <a:r>
              <a:rPr sz="2000" b="1" i="1" spc="114" dirty="0">
                <a:latin typeface="Calibri"/>
                <a:cs typeface="Calibri"/>
              </a:rPr>
              <a:t> </a:t>
            </a:r>
            <a:r>
              <a:rPr sz="2000" b="1" i="1" spc="-10" dirty="0">
                <a:latin typeface="Calibri"/>
                <a:cs typeface="Calibri"/>
              </a:rPr>
              <a:t>acto</a:t>
            </a:r>
            <a:r>
              <a:rPr sz="2000" b="1" i="1" spc="120" dirty="0">
                <a:latin typeface="Calibri"/>
                <a:cs typeface="Calibri"/>
              </a:rPr>
              <a:t> </a:t>
            </a:r>
            <a:r>
              <a:rPr sz="2000" b="1" i="1" spc="10" dirty="0">
                <a:latin typeface="Calibri"/>
                <a:cs typeface="Calibri"/>
              </a:rPr>
              <a:t>suscep6ble</a:t>
            </a:r>
            <a:r>
              <a:rPr sz="2000" b="1" i="1" spc="125" dirty="0">
                <a:latin typeface="Calibri"/>
                <a:cs typeface="Calibri"/>
              </a:rPr>
              <a:t> </a:t>
            </a:r>
            <a:r>
              <a:rPr sz="2000" b="1" i="1" spc="-5" dirty="0">
                <a:latin typeface="Calibri"/>
                <a:cs typeface="Calibri"/>
              </a:rPr>
              <a:t>de</a:t>
            </a:r>
            <a:r>
              <a:rPr sz="2000" b="1" i="1" spc="125" dirty="0">
                <a:latin typeface="Calibri"/>
                <a:cs typeface="Calibri"/>
              </a:rPr>
              <a:t> </a:t>
            </a:r>
            <a:r>
              <a:rPr sz="2000" b="1" i="1" spc="-10" dirty="0">
                <a:latin typeface="Calibri"/>
                <a:cs typeface="Calibri"/>
              </a:rPr>
              <a:t>impugnación</a:t>
            </a:r>
            <a:r>
              <a:rPr sz="2000" b="1" i="1" spc="120" dirty="0">
                <a:latin typeface="Calibri"/>
                <a:cs typeface="Calibri"/>
              </a:rPr>
              <a:t> </a:t>
            </a:r>
            <a:r>
              <a:rPr sz="2000" i="1" spc="-5" dirty="0">
                <a:latin typeface="Calibri"/>
                <a:cs typeface="Calibri"/>
              </a:rPr>
              <a:t>en</a:t>
            </a:r>
            <a:r>
              <a:rPr sz="2000" i="1" spc="120" dirty="0">
                <a:latin typeface="Calibri"/>
                <a:cs typeface="Calibri"/>
              </a:rPr>
              <a:t> </a:t>
            </a:r>
            <a:r>
              <a:rPr sz="2000" i="1" spc="-5" dirty="0">
                <a:latin typeface="Calibri"/>
                <a:cs typeface="Calibri"/>
              </a:rPr>
              <a:t>términos</a:t>
            </a:r>
            <a:r>
              <a:rPr sz="2000" i="1" spc="114" dirty="0">
                <a:latin typeface="Calibri"/>
                <a:cs typeface="Calibri"/>
              </a:rPr>
              <a:t> </a:t>
            </a:r>
            <a:r>
              <a:rPr sz="2000" i="1" spc="-5" dirty="0">
                <a:latin typeface="Calibri"/>
                <a:cs typeface="Calibri"/>
              </a:rPr>
              <a:t>de</a:t>
            </a:r>
            <a:r>
              <a:rPr sz="2000" i="1" spc="110" dirty="0">
                <a:latin typeface="Calibri"/>
                <a:cs typeface="Calibri"/>
              </a:rPr>
              <a:t> </a:t>
            </a:r>
            <a:r>
              <a:rPr sz="2000" i="1" spc="-5" dirty="0">
                <a:latin typeface="Calibri"/>
                <a:cs typeface="Calibri"/>
              </a:rPr>
              <a:t>las</a:t>
            </a:r>
            <a:r>
              <a:rPr sz="2000" i="1" spc="120" dirty="0">
                <a:latin typeface="Calibri"/>
                <a:cs typeface="Calibri"/>
              </a:rPr>
              <a:t> </a:t>
            </a:r>
            <a:r>
              <a:rPr sz="2000" i="1" spc="-5" dirty="0">
                <a:latin typeface="Calibri"/>
                <a:cs typeface="Calibri"/>
              </a:rPr>
              <a:t>disposiciones</a:t>
            </a:r>
            <a:r>
              <a:rPr sz="2000" i="1" spc="120" dirty="0">
                <a:latin typeface="Calibri"/>
                <a:cs typeface="Calibri"/>
              </a:rPr>
              <a:t> </a:t>
            </a:r>
            <a:r>
              <a:rPr sz="2000" i="1" spc="-5" dirty="0">
                <a:latin typeface="Calibri"/>
                <a:cs typeface="Calibri"/>
              </a:rPr>
              <a:t>ﬁscales;</a:t>
            </a:r>
            <a:r>
              <a:rPr sz="2000" i="1" spc="125" dirty="0">
                <a:latin typeface="Calibri"/>
                <a:cs typeface="Calibri"/>
              </a:rPr>
              <a:t> </a:t>
            </a:r>
            <a:r>
              <a:rPr sz="2000" i="1" spc="-5" dirty="0">
                <a:latin typeface="Calibri"/>
                <a:cs typeface="Calibri"/>
              </a:rPr>
              <a:t>sin</a:t>
            </a:r>
            <a:r>
              <a:rPr sz="2000" i="1" spc="114" dirty="0">
                <a:latin typeface="Calibri"/>
                <a:cs typeface="Calibri"/>
              </a:rPr>
              <a:t> </a:t>
            </a:r>
            <a:r>
              <a:rPr sz="2000" i="1" spc="-5" dirty="0">
                <a:latin typeface="Calibri"/>
                <a:cs typeface="Calibri"/>
              </a:rPr>
              <a:t>embargo </a:t>
            </a:r>
            <a:r>
              <a:rPr sz="2000" i="1" spc="-440" dirty="0">
                <a:latin typeface="Calibri"/>
                <a:cs typeface="Calibri"/>
              </a:rPr>
              <a:t> </a:t>
            </a:r>
            <a:r>
              <a:rPr sz="2000" i="1" spc="-5" dirty="0">
                <a:latin typeface="Calibri"/>
                <a:cs typeface="Calibri"/>
              </a:rPr>
              <a:t>se dejan </a:t>
            </a:r>
            <a:r>
              <a:rPr sz="2000" i="1" dirty="0">
                <a:latin typeface="Calibri"/>
                <a:cs typeface="Calibri"/>
              </a:rPr>
              <a:t>a </a:t>
            </a:r>
            <a:r>
              <a:rPr sz="2000" i="1" spc="-5" dirty="0">
                <a:latin typeface="Calibri"/>
                <a:cs typeface="Calibri"/>
              </a:rPr>
              <a:t>salvo sus derechos para modiﬁcar su situación ﬁscal en el </a:t>
            </a:r>
            <a:r>
              <a:rPr sz="2000" i="1" spc="-10" dirty="0">
                <a:latin typeface="Calibri"/>
                <a:cs typeface="Calibri"/>
              </a:rPr>
              <a:t>momento </a:t>
            </a:r>
            <a:r>
              <a:rPr sz="2000" i="1" spc="-5" dirty="0">
                <a:latin typeface="Calibri"/>
                <a:cs typeface="Calibri"/>
              </a:rPr>
              <a:t>que considere </a:t>
            </a:r>
            <a:r>
              <a:rPr sz="2000" i="1" dirty="0">
                <a:latin typeface="Calibri"/>
                <a:cs typeface="Calibri"/>
              </a:rPr>
              <a:t> </a:t>
            </a:r>
            <a:r>
              <a:rPr sz="2000" i="1" spc="-10" dirty="0">
                <a:latin typeface="Calibri"/>
                <a:cs typeface="Calibri"/>
              </a:rPr>
              <a:t>oportuno, </a:t>
            </a:r>
            <a:r>
              <a:rPr sz="2000" i="1" spc="-5" dirty="0">
                <a:latin typeface="Calibri"/>
                <a:cs typeface="Calibri"/>
              </a:rPr>
              <a:t>haciendo hincapié que </a:t>
            </a:r>
            <a:r>
              <a:rPr sz="2000" i="1" spc="-20" dirty="0">
                <a:latin typeface="Calibri"/>
                <a:cs typeface="Calibri"/>
              </a:rPr>
              <a:t>esta </a:t>
            </a:r>
            <a:r>
              <a:rPr sz="2000" i="1" spc="-10" dirty="0">
                <a:latin typeface="Calibri"/>
                <a:cs typeface="Calibri"/>
              </a:rPr>
              <a:t>invitación </a:t>
            </a:r>
            <a:r>
              <a:rPr sz="2000" b="1" i="1" spc="-5" dirty="0">
                <a:latin typeface="Calibri"/>
                <a:cs typeface="Calibri"/>
              </a:rPr>
              <a:t>no </a:t>
            </a:r>
            <a:r>
              <a:rPr sz="2000" b="1" i="1" spc="5" dirty="0">
                <a:latin typeface="Calibri"/>
                <a:cs typeface="Calibri"/>
              </a:rPr>
              <a:t>cons6tuye </a:t>
            </a:r>
            <a:r>
              <a:rPr sz="2000" b="1" i="1" spc="-5" dirty="0">
                <a:latin typeface="Calibri"/>
                <a:cs typeface="Calibri"/>
              </a:rPr>
              <a:t>un </a:t>
            </a:r>
            <a:r>
              <a:rPr sz="2000" b="1" i="1" spc="-10" dirty="0">
                <a:latin typeface="Calibri"/>
                <a:cs typeface="Calibri"/>
              </a:rPr>
              <a:t>acto </a:t>
            </a:r>
            <a:r>
              <a:rPr sz="2000" b="1" i="1" spc="-5" dirty="0">
                <a:latin typeface="Calibri"/>
                <a:cs typeface="Calibri"/>
              </a:rPr>
              <a:t>de </a:t>
            </a:r>
            <a:r>
              <a:rPr sz="2000" b="1" i="1" spc="15" dirty="0">
                <a:latin typeface="Calibri"/>
                <a:cs typeface="Calibri"/>
              </a:rPr>
              <a:t>moles6a </a:t>
            </a:r>
            <a:r>
              <a:rPr sz="2000" i="1" spc="-5" dirty="0">
                <a:latin typeface="Calibri"/>
                <a:cs typeface="Calibri"/>
              </a:rPr>
              <a:t>en términos de </a:t>
            </a:r>
            <a:r>
              <a:rPr sz="2000" i="1" dirty="0">
                <a:latin typeface="Calibri"/>
                <a:cs typeface="Calibri"/>
              </a:rPr>
              <a:t> </a:t>
            </a:r>
            <a:r>
              <a:rPr sz="2000" i="1" spc="-5" dirty="0">
                <a:latin typeface="Calibri"/>
                <a:cs typeface="Calibri"/>
              </a:rPr>
              <a:t>las disposiciones</a:t>
            </a:r>
            <a:r>
              <a:rPr sz="2000" i="1" spc="-10" dirty="0">
                <a:latin typeface="Calibri"/>
                <a:cs typeface="Calibri"/>
              </a:rPr>
              <a:t> </a:t>
            </a:r>
            <a:r>
              <a:rPr sz="2000" i="1" spc="-5" dirty="0">
                <a:latin typeface="Calibri"/>
                <a:cs typeface="Calibri"/>
              </a:rPr>
              <a:t>ﬁscales </a:t>
            </a:r>
            <a:r>
              <a:rPr sz="2000" i="1" dirty="0">
                <a:latin typeface="Calibri"/>
                <a:cs typeface="Calibri"/>
              </a:rPr>
              <a:t>y </a:t>
            </a:r>
            <a:r>
              <a:rPr sz="2000" i="1" spc="-5" dirty="0">
                <a:latin typeface="Calibri"/>
                <a:cs typeface="Calibri"/>
              </a:rPr>
              <a:t>los criterios jurisprudenciales </a:t>
            </a:r>
            <a:r>
              <a:rPr sz="2000" i="1" spc="-10" dirty="0">
                <a:latin typeface="Calibri"/>
                <a:cs typeface="Calibri"/>
              </a:rPr>
              <a:t>previstos</a:t>
            </a:r>
            <a:r>
              <a:rPr sz="2000" i="1" spc="-5" dirty="0">
                <a:latin typeface="Calibri"/>
                <a:cs typeface="Calibri"/>
              </a:rPr>
              <a:t> en </a:t>
            </a:r>
            <a:r>
              <a:rPr sz="2000" i="1" dirty="0">
                <a:latin typeface="Calibri"/>
                <a:cs typeface="Calibri"/>
              </a:rPr>
              <a:t>la</a:t>
            </a:r>
            <a:r>
              <a:rPr sz="2000" i="1" spc="-10" dirty="0">
                <a:latin typeface="Calibri"/>
                <a:cs typeface="Calibri"/>
              </a:rPr>
              <a:t> </a:t>
            </a:r>
            <a:r>
              <a:rPr sz="2000" i="1" spc="-25" dirty="0">
                <a:latin typeface="Calibri"/>
                <a:cs typeface="Calibri"/>
              </a:rPr>
              <a:t>materia.”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41600" y="401827"/>
            <a:ext cx="6909434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Carta Invitación</a:t>
            </a:r>
            <a:r>
              <a:rPr dirty="0"/>
              <a:t> </a:t>
            </a:r>
            <a:r>
              <a:rPr spc="-5" dirty="0"/>
              <a:t>IMSS (Ejemplo)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83540" y="1143508"/>
            <a:ext cx="11393805" cy="5301615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L="241300" marR="5080" indent="-228600" algn="just">
              <a:lnSpc>
                <a:spcPct val="79600"/>
              </a:lnSpc>
              <a:spcBef>
                <a:spcPts val="635"/>
              </a:spcBef>
              <a:buClr>
                <a:srgbClr val="E77737"/>
              </a:buClr>
              <a:buFont typeface="Arial"/>
              <a:buChar char="•"/>
              <a:tabLst>
                <a:tab pos="241300" algn="l"/>
              </a:tabLst>
            </a:pPr>
            <a:r>
              <a:rPr sz="2200" i="1" dirty="0">
                <a:latin typeface="Calibri"/>
                <a:cs typeface="Calibri"/>
              </a:rPr>
              <a:t>“Se </a:t>
            </a:r>
            <a:r>
              <a:rPr sz="2200" i="1" spc="-5" dirty="0">
                <a:latin typeface="Calibri"/>
                <a:cs typeface="Calibri"/>
              </a:rPr>
              <a:t>le </a:t>
            </a:r>
            <a:r>
              <a:rPr sz="2200" i="1" spc="-10" dirty="0">
                <a:latin typeface="Calibri"/>
                <a:cs typeface="Calibri"/>
              </a:rPr>
              <a:t>comunica que </a:t>
            </a:r>
            <a:r>
              <a:rPr sz="2200" i="1" spc="-5" dirty="0">
                <a:latin typeface="Calibri"/>
                <a:cs typeface="Calibri"/>
              </a:rPr>
              <a:t>del análisis </a:t>
            </a:r>
            <a:r>
              <a:rPr sz="2200" i="1" spc="-15" dirty="0">
                <a:latin typeface="Calibri"/>
                <a:cs typeface="Calibri"/>
              </a:rPr>
              <a:t>realizado </a:t>
            </a:r>
            <a:r>
              <a:rPr sz="2200" i="1" dirty="0">
                <a:latin typeface="Calibri"/>
                <a:cs typeface="Calibri"/>
              </a:rPr>
              <a:t>a </a:t>
            </a:r>
            <a:r>
              <a:rPr sz="2200" i="1" spc="-5" dirty="0">
                <a:latin typeface="Calibri"/>
                <a:cs typeface="Calibri"/>
              </a:rPr>
              <a:t>la información </a:t>
            </a:r>
            <a:r>
              <a:rPr sz="2200" i="1" spc="-15" dirty="0">
                <a:latin typeface="Calibri"/>
                <a:cs typeface="Calibri"/>
              </a:rPr>
              <a:t>contenida </a:t>
            </a:r>
            <a:r>
              <a:rPr sz="2200" i="1" spc="-5" dirty="0">
                <a:latin typeface="Calibri"/>
                <a:cs typeface="Calibri"/>
              </a:rPr>
              <a:t>en los </a:t>
            </a:r>
            <a:r>
              <a:rPr sz="2200" i="1" spc="-15" dirty="0">
                <a:latin typeface="Calibri"/>
                <a:cs typeface="Calibri"/>
              </a:rPr>
              <a:t>expedientes </a:t>
            </a:r>
            <a:r>
              <a:rPr sz="2200" i="1" dirty="0">
                <a:latin typeface="Calibri"/>
                <a:cs typeface="Calibri"/>
              </a:rPr>
              <a:t>y </a:t>
            </a:r>
            <a:r>
              <a:rPr sz="2200" i="1" spc="-10" dirty="0">
                <a:latin typeface="Calibri"/>
                <a:cs typeface="Calibri"/>
              </a:rPr>
              <a:t>bases de </a:t>
            </a:r>
            <a:r>
              <a:rPr sz="2200" i="1" spc="-5" dirty="0">
                <a:latin typeface="Calibri"/>
                <a:cs typeface="Calibri"/>
              </a:rPr>
              <a:t> </a:t>
            </a:r>
            <a:r>
              <a:rPr sz="2200" i="1" spc="-10" dirty="0">
                <a:latin typeface="Calibri"/>
                <a:cs typeface="Calibri"/>
              </a:rPr>
              <a:t>datos </a:t>
            </a:r>
            <a:r>
              <a:rPr sz="2200" i="1" spc="-5" dirty="0">
                <a:latin typeface="Calibri"/>
                <a:cs typeface="Calibri"/>
              </a:rPr>
              <a:t>de </a:t>
            </a:r>
            <a:r>
              <a:rPr sz="2200" i="1" spc="-15" dirty="0">
                <a:latin typeface="Calibri"/>
                <a:cs typeface="Calibri"/>
              </a:rPr>
              <a:t>este </a:t>
            </a:r>
            <a:r>
              <a:rPr sz="2200" i="1" spc="70" dirty="0">
                <a:latin typeface="Calibri"/>
                <a:cs typeface="Calibri"/>
              </a:rPr>
              <a:t>Ins:tuto </a:t>
            </a:r>
            <a:r>
              <a:rPr sz="2200" i="1" spc="-15" dirty="0">
                <a:latin typeface="Calibri"/>
                <a:cs typeface="Calibri"/>
              </a:rPr>
              <a:t>Mexicano </a:t>
            </a:r>
            <a:r>
              <a:rPr sz="2200" i="1" spc="-5" dirty="0">
                <a:latin typeface="Calibri"/>
                <a:cs typeface="Calibri"/>
              </a:rPr>
              <a:t>del Seguro Social, </a:t>
            </a:r>
            <a:r>
              <a:rPr sz="2200" i="1" dirty="0">
                <a:latin typeface="Calibri"/>
                <a:cs typeface="Calibri"/>
              </a:rPr>
              <a:t>a </a:t>
            </a:r>
            <a:r>
              <a:rPr sz="2200" i="1" spc="-5" dirty="0">
                <a:latin typeface="Calibri"/>
                <a:cs typeface="Calibri"/>
              </a:rPr>
              <a:t>la </a:t>
            </a:r>
            <a:r>
              <a:rPr sz="2200" i="1" spc="-15" dirty="0">
                <a:latin typeface="Calibri"/>
                <a:cs typeface="Calibri"/>
              </a:rPr>
              <a:t>fecha </a:t>
            </a:r>
            <a:r>
              <a:rPr sz="2200" i="1" spc="-5" dirty="0">
                <a:latin typeface="Calibri"/>
                <a:cs typeface="Calibri"/>
              </a:rPr>
              <a:t>de la </a:t>
            </a:r>
            <a:r>
              <a:rPr sz="2200" i="1" spc="-15" dirty="0">
                <a:latin typeface="Calibri"/>
                <a:cs typeface="Calibri"/>
              </a:rPr>
              <a:t>presente </a:t>
            </a:r>
            <a:r>
              <a:rPr sz="2200" i="1" spc="-10" dirty="0">
                <a:latin typeface="Calibri"/>
                <a:cs typeface="Calibri"/>
              </a:rPr>
              <a:t>invitación, </a:t>
            </a:r>
            <a:r>
              <a:rPr sz="2200" i="1" dirty="0">
                <a:latin typeface="Calibri"/>
                <a:cs typeface="Calibri"/>
              </a:rPr>
              <a:t>se </a:t>
            </a:r>
            <a:r>
              <a:rPr sz="2200" i="1" spc="5" dirty="0">
                <a:latin typeface="Calibri"/>
                <a:cs typeface="Calibri"/>
              </a:rPr>
              <a:t>ha </a:t>
            </a:r>
            <a:r>
              <a:rPr sz="2200" i="1" spc="10" dirty="0">
                <a:latin typeface="Calibri"/>
                <a:cs typeface="Calibri"/>
              </a:rPr>
              <a:t> </a:t>
            </a:r>
            <a:r>
              <a:rPr sz="2200" i="1" spc="-15" dirty="0">
                <a:latin typeface="Calibri"/>
                <a:cs typeface="Calibri"/>
              </a:rPr>
              <a:t>detectado </a:t>
            </a:r>
            <a:r>
              <a:rPr sz="2200" b="1" i="1" dirty="0">
                <a:latin typeface="Calibri"/>
                <a:cs typeface="Calibri"/>
              </a:rPr>
              <a:t>a </a:t>
            </a:r>
            <a:r>
              <a:rPr sz="2200" b="1" i="1" spc="-5" dirty="0">
                <a:latin typeface="Calibri"/>
                <a:cs typeface="Calibri"/>
              </a:rPr>
              <a:t>través del </a:t>
            </a:r>
            <a:r>
              <a:rPr sz="2200" b="1" i="1" spc="-10" dirty="0">
                <a:latin typeface="Calibri"/>
                <a:cs typeface="Calibri"/>
              </a:rPr>
              <a:t>cruce </a:t>
            </a:r>
            <a:r>
              <a:rPr sz="2200" b="1" i="1" dirty="0">
                <a:latin typeface="Calibri"/>
                <a:cs typeface="Calibri"/>
              </a:rPr>
              <a:t>de </a:t>
            </a:r>
            <a:r>
              <a:rPr sz="2200" b="1" i="1" spc="-5" dirty="0">
                <a:latin typeface="Calibri"/>
                <a:cs typeface="Calibri"/>
              </a:rPr>
              <a:t>información </a:t>
            </a:r>
            <a:r>
              <a:rPr sz="2200" b="1" i="1" spc="-45" dirty="0">
                <a:latin typeface="Calibri"/>
                <a:cs typeface="Calibri"/>
              </a:rPr>
              <a:t>SAT-IMSS</a:t>
            </a:r>
            <a:r>
              <a:rPr sz="2200" b="1" i="1" spc="405" dirty="0">
                <a:latin typeface="Calibri"/>
                <a:cs typeface="Calibri"/>
              </a:rPr>
              <a:t> </a:t>
            </a:r>
            <a:r>
              <a:rPr sz="2200" b="1" i="1" spc="-10" dirty="0">
                <a:latin typeface="Calibri"/>
                <a:cs typeface="Calibri"/>
              </a:rPr>
              <a:t>diferencias </a:t>
            </a:r>
            <a:r>
              <a:rPr sz="2200" b="1" i="1" dirty="0">
                <a:latin typeface="Calibri"/>
                <a:cs typeface="Calibri"/>
              </a:rPr>
              <a:t>a </a:t>
            </a:r>
            <a:r>
              <a:rPr sz="2200" b="1" i="1" spc="-5" dirty="0">
                <a:latin typeface="Calibri"/>
                <a:cs typeface="Calibri"/>
              </a:rPr>
              <a:t>nivel trabajador </a:t>
            </a:r>
            <a:r>
              <a:rPr sz="2200" i="1" spc="-10" dirty="0">
                <a:latin typeface="Calibri"/>
                <a:cs typeface="Calibri"/>
              </a:rPr>
              <a:t>respecto </a:t>
            </a:r>
            <a:r>
              <a:rPr sz="2200" i="1" dirty="0">
                <a:latin typeface="Calibri"/>
                <a:cs typeface="Calibri"/>
              </a:rPr>
              <a:t>a </a:t>
            </a:r>
            <a:r>
              <a:rPr sz="2200" i="1" spc="5" dirty="0">
                <a:latin typeface="Calibri"/>
                <a:cs typeface="Calibri"/>
              </a:rPr>
              <a:t> </a:t>
            </a:r>
            <a:r>
              <a:rPr sz="2200" i="1" spc="-5" dirty="0">
                <a:latin typeface="Calibri"/>
                <a:cs typeface="Calibri"/>
              </a:rPr>
              <a:t>los sueldos </a:t>
            </a:r>
            <a:r>
              <a:rPr sz="2200" i="1" dirty="0">
                <a:latin typeface="Calibri"/>
                <a:cs typeface="Calibri"/>
              </a:rPr>
              <a:t>y </a:t>
            </a:r>
            <a:r>
              <a:rPr sz="2200" i="1" spc="-10" dirty="0">
                <a:latin typeface="Calibri"/>
                <a:cs typeface="Calibri"/>
              </a:rPr>
              <a:t>salarios declarados, </a:t>
            </a:r>
            <a:r>
              <a:rPr sz="2200" i="1" spc="-5" dirty="0">
                <a:latin typeface="Calibri"/>
                <a:cs typeface="Calibri"/>
              </a:rPr>
              <a:t>es </a:t>
            </a:r>
            <a:r>
              <a:rPr sz="2200" i="1" spc="-35" dirty="0">
                <a:latin typeface="Calibri"/>
                <a:cs typeface="Calibri"/>
              </a:rPr>
              <a:t>decir, </a:t>
            </a:r>
            <a:r>
              <a:rPr sz="2200" i="1" spc="-5" dirty="0">
                <a:latin typeface="Calibri"/>
                <a:cs typeface="Calibri"/>
              </a:rPr>
              <a:t>se observa </a:t>
            </a:r>
            <a:r>
              <a:rPr sz="2200" b="1" i="1" spc="-5" dirty="0">
                <a:latin typeface="Calibri"/>
                <a:cs typeface="Calibri"/>
              </a:rPr>
              <a:t>subdeclaración </a:t>
            </a:r>
            <a:r>
              <a:rPr sz="2200" b="1" i="1" dirty="0">
                <a:latin typeface="Calibri"/>
                <a:cs typeface="Calibri"/>
              </a:rPr>
              <a:t>de </a:t>
            </a:r>
            <a:r>
              <a:rPr sz="2200" b="1" i="1" spc="-10" dirty="0">
                <a:latin typeface="Calibri"/>
                <a:cs typeface="Calibri"/>
              </a:rPr>
              <a:t>registro </a:t>
            </a:r>
            <a:r>
              <a:rPr sz="2200" b="1" i="1" dirty="0">
                <a:latin typeface="Calibri"/>
                <a:cs typeface="Calibri"/>
              </a:rPr>
              <a:t>de </a:t>
            </a:r>
            <a:r>
              <a:rPr sz="2200" b="1" i="1" spc="-5" dirty="0">
                <a:latin typeface="Calibri"/>
                <a:cs typeface="Calibri"/>
              </a:rPr>
              <a:t>sueldos </a:t>
            </a:r>
            <a:r>
              <a:rPr sz="2200" b="1" i="1" dirty="0">
                <a:latin typeface="Calibri"/>
                <a:cs typeface="Calibri"/>
              </a:rPr>
              <a:t>y </a:t>
            </a:r>
            <a:r>
              <a:rPr sz="2200" b="1" i="1" spc="5" dirty="0">
                <a:latin typeface="Calibri"/>
                <a:cs typeface="Calibri"/>
              </a:rPr>
              <a:t> </a:t>
            </a:r>
            <a:r>
              <a:rPr sz="2200" b="1" i="1" spc="-5" dirty="0">
                <a:latin typeface="Calibri"/>
                <a:cs typeface="Calibri"/>
              </a:rPr>
              <a:t>salarios declarados </a:t>
            </a:r>
            <a:r>
              <a:rPr sz="2200" b="1" i="1" spc="-15" dirty="0">
                <a:latin typeface="Calibri"/>
                <a:cs typeface="Calibri"/>
              </a:rPr>
              <a:t>ante </a:t>
            </a:r>
            <a:r>
              <a:rPr sz="2200" b="1" i="1" spc="-5" dirty="0">
                <a:latin typeface="Calibri"/>
                <a:cs typeface="Calibri"/>
              </a:rPr>
              <a:t>el </a:t>
            </a:r>
            <a:r>
              <a:rPr sz="2200" b="1" i="1" spc="15" dirty="0">
                <a:latin typeface="Calibri"/>
                <a:cs typeface="Calibri"/>
              </a:rPr>
              <a:t>Ins&lt;tuto </a:t>
            </a:r>
            <a:r>
              <a:rPr sz="2200" b="1" i="1" spc="-10" dirty="0">
                <a:latin typeface="Calibri"/>
                <a:cs typeface="Calibri"/>
              </a:rPr>
              <a:t>contra </a:t>
            </a:r>
            <a:r>
              <a:rPr sz="2200" b="1" i="1" spc="-5" dirty="0">
                <a:latin typeface="Calibri"/>
                <a:cs typeface="Calibri"/>
              </a:rPr>
              <a:t>los reportados </a:t>
            </a:r>
            <a:r>
              <a:rPr sz="2200" b="1" i="1" spc="-15" dirty="0">
                <a:latin typeface="Calibri"/>
                <a:cs typeface="Calibri"/>
              </a:rPr>
              <a:t>ante </a:t>
            </a:r>
            <a:r>
              <a:rPr sz="2200" b="1" i="1" spc="-5" dirty="0">
                <a:latin typeface="Calibri"/>
                <a:cs typeface="Calibri"/>
              </a:rPr>
              <a:t>el </a:t>
            </a:r>
            <a:r>
              <a:rPr sz="2200" b="1" i="1" spc="-55" dirty="0">
                <a:latin typeface="Calibri"/>
                <a:cs typeface="Calibri"/>
              </a:rPr>
              <a:t>SAT</a:t>
            </a:r>
            <a:r>
              <a:rPr sz="2200" i="1" spc="-55" dirty="0">
                <a:latin typeface="Calibri"/>
                <a:cs typeface="Calibri"/>
              </a:rPr>
              <a:t>, </a:t>
            </a:r>
            <a:r>
              <a:rPr sz="2200" i="1" spc="-5" dirty="0">
                <a:latin typeface="Calibri"/>
                <a:cs typeface="Calibri"/>
              </a:rPr>
              <a:t>lo que </a:t>
            </a:r>
            <a:r>
              <a:rPr sz="2200" i="1" spc="-10" dirty="0">
                <a:latin typeface="Calibri"/>
                <a:cs typeface="Calibri"/>
              </a:rPr>
              <a:t>origina </a:t>
            </a:r>
            <a:r>
              <a:rPr sz="2200" i="1" spc="-5" dirty="0">
                <a:latin typeface="Calibri"/>
                <a:cs typeface="Calibri"/>
              </a:rPr>
              <a:t>una </a:t>
            </a:r>
            <a:r>
              <a:rPr sz="2200" i="1" spc="-10" dirty="0">
                <a:latin typeface="Calibri"/>
                <a:cs typeface="Calibri"/>
              </a:rPr>
              <a:t>posible </a:t>
            </a:r>
            <a:r>
              <a:rPr sz="2200" i="1" spc="-5" dirty="0">
                <a:latin typeface="Calibri"/>
                <a:cs typeface="Calibri"/>
              </a:rPr>
              <a:t> omisión</a:t>
            </a:r>
            <a:r>
              <a:rPr sz="2200" i="1" dirty="0">
                <a:latin typeface="Calibri"/>
                <a:cs typeface="Calibri"/>
              </a:rPr>
              <a:t> </a:t>
            </a:r>
            <a:r>
              <a:rPr sz="2200" i="1" spc="-5" dirty="0">
                <a:latin typeface="Calibri"/>
                <a:cs typeface="Calibri"/>
              </a:rPr>
              <a:t>en </a:t>
            </a:r>
            <a:r>
              <a:rPr sz="2200" i="1" spc="-10" dirty="0">
                <a:latin typeface="Calibri"/>
                <a:cs typeface="Calibri"/>
              </a:rPr>
              <a:t>cuotas</a:t>
            </a:r>
            <a:r>
              <a:rPr sz="2200" i="1" spc="5" dirty="0">
                <a:latin typeface="Calibri"/>
                <a:cs typeface="Calibri"/>
              </a:rPr>
              <a:t> </a:t>
            </a:r>
            <a:r>
              <a:rPr sz="2200" i="1" spc="-5" dirty="0">
                <a:latin typeface="Calibri"/>
                <a:cs typeface="Calibri"/>
              </a:rPr>
              <a:t>obrero patronales, por el periodo </a:t>
            </a:r>
            <a:r>
              <a:rPr sz="2200" i="1" spc="-10" dirty="0">
                <a:latin typeface="Calibri"/>
                <a:cs typeface="Calibri"/>
              </a:rPr>
              <a:t>comprendido</a:t>
            </a:r>
            <a:r>
              <a:rPr sz="2200" i="1" dirty="0">
                <a:latin typeface="Calibri"/>
                <a:cs typeface="Calibri"/>
              </a:rPr>
              <a:t> </a:t>
            </a:r>
            <a:r>
              <a:rPr sz="2200" b="1" i="1" spc="-35" dirty="0">
                <a:solidFill>
                  <a:srgbClr val="E77737"/>
                </a:solidFill>
                <a:latin typeface="Calibri"/>
                <a:cs typeface="Calibri"/>
              </a:rPr>
              <a:t>XXX</a:t>
            </a:r>
            <a:r>
              <a:rPr sz="2200" i="1" spc="-35" dirty="0">
                <a:latin typeface="Calibri"/>
                <a:cs typeface="Calibri"/>
              </a:rPr>
              <a:t>.”</a:t>
            </a:r>
            <a:endParaRPr sz="2200">
              <a:latin typeface="Calibri"/>
              <a:cs typeface="Calibri"/>
            </a:endParaRPr>
          </a:p>
          <a:p>
            <a:pPr marL="241300" marR="5715" indent="-228600" algn="just">
              <a:lnSpc>
                <a:spcPct val="79600"/>
              </a:lnSpc>
              <a:spcBef>
                <a:spcPts val="1095"/>
              </a:spcBef>
              <a:buClr>
                <a:srgbClr val="E77737"/>
              </a:buClr>
              <a:buFont typeface="Arial"/>
              <a:buChar char="•"/>
              <a:tabLst>
                <a:tab pos="241300" algn="l"/>
              </a:tabLst>
            </a:pPr>
            <a:r>
              <a:rPr sz="2200" i="1" spc="-10" dirty="0">
                <a:latin typeface="Calibri"/>
                <a:cs typeface="Calibri"/>
              </a:rPr>
              <a:t>“En</a:t>
            </a:r>
            <a:r>
              <a:rPr sz="2200" i="1" spc="-5" dirty="0">
                <a:latin typeface="Calibri"/>
                <a:cs typeface="Calibri"/>
              </a:rPr>
              <a:t> virtud</a:t>
            </a:r>
            <a:r>
              <a:rPr sz="2200" i="1" dirty="0">
                <a:latin typeface="Calibri"/>
                <a:cs typeface="Calibri"/>
              </a:rPr>
              <a:t> </a:t>
            </a:r>
            <a:r>
              <a:rPr sz="2200" i="1" spc="-5" dirty="0">
                <a:latin typeface="Calibri"/>
                <a:cs typeface="Calibri"/>
              </a:rPr>
              <a:t>de</a:t>
            </a:r>
            <a:r>
              <a:rPr sz="2200" i="1" dirty="0">
                <a:latin typeface="Calibri"/>
                <a:cs typeface="Calibri"/>
              </a:rPr>
              <a:t> </a:t>
            </a:r>
            <a:r>
              <a:rPr sz="2200" i="1" spc="-5" dirty="0">
                <a:latin typeface="Calibri"/>
                <a:cs typeface="Calibri"/>
              </a:rPr>
              <a:t>lo</a:t>
            </a:r>
            <a:r>
              <a:rPr sz="2200" i="1" dirty="0">
                <a:latin typeface="Calibri"/>
                <a:cs typeface="Calibri"/>
              </a:rPr>
              <a:t> </a:t>
            </a:r>
            <a:r>
              <a:rPr sz="2200" i="1" spc="-20" dirty="0">
                <a:latin typeface="Calibri"/>
                <a:cs typeface="Calibri"/>
              </a:rPr>
              <a:t>expuesto,</a:t>
            </a:r>
            <a:r>
              <a:rPr sz="2200" i="1" spc="-15" dirty="0">
                <a:latin typeface="Calibri"/>
                <a:cs typeface="Calibri"/>
              </a:rPr>
              <a:t> </a:t>
            </a:r>
            <a:r>
              <a:rPr sz="2200" i="1" spc="-5" dirty="0">
                <a:latin typeface="Calibri"/>
                <a:cs typeface="Calibri"/>
              </a:rPr>
              <a:t>se</a:t>
            </a:r>
            <a:r>
              <a:rPr sz="2200" i="1" dirty="0">
                <a:latin typeface="Calibri"/>
                <a:cs typeface="Calibri"/>
              </a:rPr>
              <a:t> </a:t>
            </a:r>
            <a:r>
              <a:rPr sz="2200" i="1" spc="-5" dirty="0">
                <a:latin typeface="Calibri"/>
                <a:cs typeface="Calibri"/>
              </a:rPr>
              <a:t>le</a:t>
            </a:r>
            <a:r>
              <a:rPr sz="2200" i="1" dirty="0">
                <a:latin typeface="Calibri"/>
                <a:cs typeface="Calibri"/>
              </a:rPr>
              <a:t> </a:t>
            </a:r>
            <a:r>
              <a:rPr sz="2200" i="1" spc="-15" dirty="0">
                <a:latin typeface="Calibri"/>
                <a:cs typeface="Calibri"/>
              </a:rPr>
              <a:t>realiza</a:t>
            </a:r>
            <a:r>
              <a:rPr sz="2200" i="1" spc="-10" dirty="0">
                <a:latin typeface="Calibri"/>
                <a:cs typeface="Calibri"/>
              </a:rPr>
              <a:t> una</a:t>
            </a:r>
            <a:r>
              <a:rPr sz="2200" i="1" spc="-5" dirty="0">
                <a:latin typeface="Calibri"/>
                <a:cs typeface="Calibri"/>
              </a:rPr>
              <a:t> </a:t>
            </a:r>
            <a:r>
              <a:rPr sz="2200" i="1" spc="-15" dirty="0">
                <a:latin typeface="Calibri"/>
                <a:cs typeface="Calibri"/>
              </a:rPr>
              <a:t>atenta</a:t>
            </a:r>
            <a:r>
              <a:rPr sz="2200" i="1" spc="-10" dirty="0">
                <a:latin typeface="Calibri"/>
                <a:cs typeface="Calibri"/>
              </a:rPr>
              <a:t> </a:t>
            </a:r>
            <a:r>
              <a:rPr sz="2200" i="1" spc="-15" dirty="0">
                <a:latin typeface="Calibri"/>
                <a:cs typeface="Calibri"/>
              </a:rPr>
              <a:t>invitación</a:t>
            </a:r>
            <a:r>
              <a:rPr sz="2200" i="1" spc="-10" dirty="0">
                <a:latin typeface="Calibri"/>
                <a:cs typeface="Calibri"/>
              </a:rPr>
              <a:t> para</a:t>
            </a:r>
            <a:r>
              <a:rPr sz="2200" i="1" spc="-5" dirty="0">
                <a:latin typeface="Calibri"/>
                <a:cs typeface="Calibri"/>
              </a:rPr>
              <a:t> </a:t>
            </a:r>
            <a:r>
              <a:rPr sz="2200" i="1" spc="-10" dirty="0">
                <a:latin typeface="Calibri"/>
                <a:cs typeface="Calibri"/>
              </a:rPr>
              <a:t>que</a:t>
            </a:r>
            <a:r>
              <a:rPr sz="2200" i="1" spc="-5" dirty="0">
                <a:latin typeface="Calibri"/>
                <a:cs typeface="Calibri"/>
              </a:rPr>
              <a:t> </a:t>
            </a:r>
            <a:r>
              <a:rPr sz="2200" i="1" spc="-10" dirty="0">
                <a:latin typeface="Calibri"/>
                <a:cs typeface="Calibri"/>
              </a:rPr>
              <a:t>regularice</a:t>
            </a:r>
            <a:r>
              <a:rPr sz="2200" i="1" spc="-5" dirty="0">
                <a:latin typeface="Calibri"/>
                <a:cs typeface="Calibri"/>
              </a:rPr>
              <a:t> </a:t>
            </a:r>
            <a:r>
              <a:rPr sz="2200" i="1" dirty="0">
                <a:latin typeface="Calibri"/>
                <a:cs typeface="Calibri"/>
              </a:rPr>
              <a:t>a</a:t>
            </a:r>
            <a:r>
              <a:rPr sz="2200" i="1" spc="5" dirty="0">
                <a:latin typeface="Calibri"/>
                <a:cs typeface="Calibri"/>
              </a:rPr>
              <a:t> </a:t>
            </a:r>
            <a:r>
              <a:rPr sz="2200" i="1" spc="-10" dirty="0">
                <a:latin typeface="Calibri"/>
                <a:cs typeface="Calibri"/>
              </a:rPr>
              <a:t>aquellos </a:t>
            </a:r>
            <a:r>
              <a:rPr sz="2200" i="1" spc="-5" dirty="0">
                <a:latin typeface="Calibri"/>
                <a:cs typeface="Calibri"/>
              </a:rPr>
              <a:t> trabajadores no </a:t>
            </a:r>
            <a:r>
              <a:rPr sz="2200" i="1" spc="-10" dirty="0">
                <a:latin typeface="Calibri"/>
                <a:cs typeface="Calibri"/>
              </a:rPr>
              <a:t>registrados</a:t>
            </a:r>
            <a:r>
              <a:rPr sz="2200" i="1" spc="-5" dirty="0">
                <a:latin typeface="Calibri"/>
                <a:cs typeface="Calibri"/>
              </a:rPr>
              <a:t> </a:t>
            </a:r>
            <a:r>
              <a:rPr sz="2200" i="1" spc="-15" dirty="0">
                <a:latin typeface="Calibri"/>
                <a:cs typeface="Calibri"/>
              </a:rPr>
              <a:t>ante</a:t>
            </a:r>
            <a:r>
              <a:rPr sz="2200" i="1" spc="465" dirty="0">
                <a:latin typeface="Calibri"/>
                <a:cs typeface="Calibri"/>
              </a:rPr>
              <a:t> </a:t>
            </a:r>
            <a:r>
              <a:rPr sz="2200" i="1" spc="-5" dirty="0">
                <a:latin typeface="Calibri"/>
                <a:cs typeface="Calibri"/>
              </a:rPr>
              <a:t>el </a:t>
            </a:r>
            <a:r>
              <a:rPr sz="2200" i="1" spc="55" dirty="0">
                <a:latin typeface="Calibri"/>
                <a:cs typeface="Calibri"/>
              </a:rPr>
              <a:t>Ins:tuto, </a:t>
            </a:r>
            <a:r>
              <a:rPr sz="2200" i="1" spc="-5" dirty="0">
                <a:latin typeface="Calibri"/>
                <a:cs typeface="Calibri"/>
              </a:rPr>
              <a:t>así </a:t>
            </a:r>
            <a:r>
              <a:rPr sz="2200" i="1" spc="-10" dirty="0">
                <a:latin typeface="Calibri"/>
                <a:cs typeface="Calibri"/>
              </a:rPr>
              <a:t>como modiﬁcar </a:t>
            </a:r>
            <a:r>
              <a:rPr sz="2200" i="1" spc="-5" dirty="0">
                <a:latin typeface="Calibri"/>
                <a:cs typeface="Calibri"/>
              </a:rPr>
              <a:t>el salario base </a:t>
            </a:r>
            <a:r>
              <a:rPr sz="2200" i="1" dirty="0">
                <a:latin typeface="Calibri"/>
                <a:cs typeface="Calibri"/>
              </a:rPr>
              <a:t>de </a:t>
            </a:r>
            <a:r>
              <a:rPr sz="2200" i="1" spc="55" dirty="0">
                <a:latin typeface="Calibri"/>
                <a:cs typeface="Calibri"/>
              </a:rPr>
              <a:t>co:zación </a:t>
            </a:r>
            <a:r>
              <a:rPr sz="2200" i="1" spc="-10" dirty="0">
                <a:latin typeface="Calibri"/>
                <a:cs typeface="Calibri"/>
              </a:rPr>
              <a:t>de </a:t>
            </a:r>
            <a:r>
              <a:rPr sz="2200" i="1" spc="-5" dirty="0">
                <a:latin typeface="Calibri"/>
                <a:cs typeface="Calibri"/>
              </a:rPr>
              <a:t> sus trabajadores </a:t>
            </a:r>
            <a:r>
              <a:rPr sz="2200" i="1" spc="-10" dirty="0">
                <a:latin typeface="Calibri"/>
                <a:cs typeface="Calibri"/>
              </a:rPr>
              <a:t>ante </a:t>
            </a:r>
            <a:r>
              <a:rPr sz="2200" i="1" spc="-15" dirty="0">
                <a:latin typeface="Calibri"/>
                <a:cs typeface="Calibri"/>
              </a:rPr>
              <a:t>esta </a:t>
            </a:r>
            <a:r>
              <a:rPr sz="2200" b="1" i="1" dirty="0">
                <a:solidFill>
                  <a:srgbClr val="E77737"/>
                </a:solidFill>
                <a:latin typeface="Calibri"/>
                <a:cs typeface="Calibri"/>
              </a:rPr>
              <a:t>XXX</a:t>
            </a:r>
            <a:r>
              <a:rPr sz="2200" i="1" dirty="0">
                <a:latin typeface="Calibri"/>
                <a:cs typeface="Calibri"/>
              </a:rPr>
              <a:t>, a </a:t>
            </a:r>
            <a:r>
              <a:rPr sz="2200" i="1" spc="-5" dirty="0">
                <a:latin typeface="Calibri"/>
                <a:cs typeface="Calibri"/>
              </a:rPr>
              <a:t>través de </a:t>
            </a:r>
            <a:r>
              <a:rPr sz="2200" i="1" spc="-10" dirty="0">
                <a:latin typeface="Calibri"/>
                <a:cs typeface="Calibri"/>
              </a:rPr>
              <a:t>escrito </a:t>
            </a:r>
            <a:r>
              <a:rPr sz="2200" i="1" spc="-5" dirty="0">
                <a:latin typeface="Calibri"/>
                <a:cs typeface="Calibri"/>
              </a:rPr>
              <a:t>libre en </a:t>
            </a:r>
            <a:r>
              <a:rPr sz="2200" i="1" spc="-10" dirty="0">
                <a:latin typeface="Calibri"/>
                <a:cs typeface="Calibri"/>
              </a:rPr>
              <a:t>original </a:t>
            </a:r>
            <a:r>
              <a:rPr sz="2200" i="1" dirty="0">
                <a:latin typeface="Calibri"/>
                <a:cs typeface="Calibri"/>
              </a:rPr>
              <a:t>y </a:t>
            </a:r>
            <a:r>
              <a:rPr sz="2200" i="1" spc="-15" dirty="0">
                <a:latin typeface="Calibri"/>
                <a:cs typeface="Calibri"/>
              </a:rPr>
              <a:t>fotocopia, </a:t>
            </a:r>
            <a:r>
              <a:rPr sz="2200" i="1" spc="-10" dirty="0">
                <a:latin typeface="Calibri"/>
                <a:cs typeface="Calibri"/>
              </a:rPr>
              <a:t>suscrito </a:t>
            </a:r>
            <a:r>
              <a:rPr sz="2200" i="1" spc="-5" dirty="0">
                <a:latin typeface="Calibri"/>
                <a:cs typeface="Calibri"/>
              </a:rPr>
              <a:t>por el </a:t>
            </a:r>
            <a:r>
              <a:rPr sz="2200" i="1" dirty="0">
                <a:latin typeface="Calibri"/>
                <a:cs typeface="Calibri"/>
              </a:rPr>
              <a:t> </a:t>
            </a:r>
            <a:r>
              <a:rPr sz="2200" i="1" spc="-5" dirty="0">
                <a:latin typeface="Calibri"/>
                <a:cs typeface="Calibri"/>
              </a:rPr>
              <a:t>patrón</a:t>
            </a:r>
            <a:r>
              <a:rPr sz="2200" i="1" dirty="0">
                <a:latin typeface="Calibri"/>
                <a:cs typeface="Calibri"/>
              </a:rPr>
              <a:t> o</a:t>
            </a:r>
            <a:r>
              <a:rPr sz="2200" i="1" spc="5" dirty="0">
                <a:latin typeface="Calibri"/>
                <a:cs typeface="Calibri"/>
              </a:rPr>
              <a:t> </a:t>
            </a:r>
            <a:r>
              <a:rPr sz="2200" i="1" dirty="0">
                <a:latin typeface="Calibri"/>
                <a:cs typeface="Calibri"/>
              </a:rPr>
              <a:t>por</a:t>
            </a:r>
            <a:r>
              <a:rPr sz="2200" i="1" spc="5" dirty="0">
                <a:latin typeface="Calibri"/>
                <a:cs typeface="Calibri"/>
              </a:rPr>
              <a:t> </a:t>
            </a:r>
            <a:r>
              <a:rPr sz="2200" i="1" spc="-5" dirty="0">
                <a:latin typeface="Calibri"/>
                <a:cs typeface="Calibri"/>
              </a:rPr>
              <a:t>su</a:t>
            </a:r>
            <a:r>
              <a:rPr sz="2200" i="1" dirty="0">
                <a:latin typeface="Calibri"/>
                <a:cs typeface="Calibri"/>
              </a:rPr>
              <a:t> </a:t>
            </a:r>
            <a:r>
              <a:rPr sz="2200" i="1" spc="-10" dirty="0">
                <a:latin typeface="Calibri"/>
                <a:cs typeface="Calibri"/>
              </a:rPr>
              <a:t>representante</a:t>
            </a:r>
            <a:r>
              <a:rPr sz="2200" i="1" spc="-5" dirty="0">
                <a:latin typeface="Calibri"/>
                <a:cs typeface="Calibri"/>
              </a:rPr>
              <a:t> </a:t>
            </a:r>
            <a:r>
              <a:rPr sz="2200" i="1" spc="-10" dirty="0">
                <a:latin typeface="Calibri"/>
                <a:cs typeface="Calibri"/>
              </a:rPr>
              <a:t>legal,</a:t>
            </a:r>
            <a:r>
              <a:rPr sz="2200" i="1" spc="-5" dirty="0">
                <a:latin typeface="Calibri"/>
                <a:cs typeface="Calibri"/>
              </a:rPr>
              <a:t> </a:t>
            </a:r>
            <a:r>
              <a:rPr sz="2200" i="1" spc="-10" dirty="0">
                <a:latin typeface="Calibri"/>
                <a:cs typeface="Calibri"/>
              </a:rPr>
              <a:t>haciendo</a:t>
            </a:r>
            <a:r>
              <a:rPr sz="2200" i="1" spc="-5" dirty="0">
                <a:latin typeface="Calibri"/>
                <a:cs typeface="Calibri"/>
              </a:rPr>
              <a:t> </a:t>
            </a:r>
            <a:r>
              <a:rPr sz="2200" i="1" spc="-10" dirty="0">
                <a:latin typeface="Calibri"/>
                <a:cs typeface="Calibri"/>
              </a:rPr>
              <a:t>referencia</a:t>
            </a:r>
            <a:r>
              <a:rPr sz="2200" i="1" spc="-5" dirty="0">
                <a:latin typeface="Calibri"/>
                <a:cs typeface="Calibri"/>
              </a:rPr>
              <a:t> al</a:t>
            </a:r>
            <a:r>
              <a:rPr sz="2200" i="1" dirty="0">
                <a:latin typeface="Calibri"/>
                <a:cs typeface="Calibri"/>
              </a:rPr>
              <a:t> </a:t>
            </a:r>
            <a:r>
              <a:rPr sz="2200" i="1" spc="-5" dirty="0">
                <a:latin typeface="Calibri"/>
                <a:cs typeface="Calibri"/>
              </a:rPr>
              <a:t>número</a:t>
            </a:r>
            <a:r>
              <a:rPr sz="2200" i="1" dirty="0">
                <a:latin typeface="Calibri"/>
                <a:cs typeface="Calibri"/>
              </a:rPr>
              <a:t> </a:t>
            </a:r>
            <a:r>
              <a:rPr sz="2200" i="1" spc="-5" dirty="0">
                <a:latin typeface="Calibri"/>
                <a:cs typeface="Calibri"/>
              </a:rPr>
              <a:t>de</a:t>
            </a:r>
            <a:r>
              <a:rPr sz="2200" i="1" dirty="0">
                <a:latin typeface="Calibri"/>
                <a:cs typeface="Calibri"/>
              </a:rPr>
              <a:t> </a:t>
            </a:r>
            <a:r>
              <a:rPr sz="2200" i="1" spc="-5" dirty="0">
                <a:latin typeface="Calibri"/>
                <a:cs typeface="Calibri"/>
              </a:rPr>
              <a:t>oﬁcio</a:t>
            </a:r>
            <a:r>
              <a:rPr sz="2200" i="1" dirty="0">
                <a:latin typeface="Calibri"/>
                <a:cs typeface="Calibri"/>
              </a:rPr>
              <a:t> </a:t>
            </a:r>
            <a:r>
              <a:rPr sz="2200" i="1" spc="-5" dirty="0">
                <a:latin typeface="Calibri"/>
                <a:cs typeface="Calibri"/>
              </a:rPr>
              <a:t>de</a:t>
            </a:r>
            <a:r>
              <a:rPr sz="2200" i="1" dirty="0">
                <a:latin typeface="Calibri"/>
                <a:cs typeface="Calibri"/>
              </a:rPr>
              <a:t> </a:t>
            </a:r>
            <a:r>
              <a:rPr sz="2200" i="1" spc="-15" dirty="0">
                <a:latin typeface="Calibri"/>
                <a:cs typeface="Calibri"/>
              </a:rPr>
              <a:t>esta</a:t>
            </a:r>
            <a:r>
              <a:rPr sz="2200" i="1" spc="-10" dirty="0">
                <a:latin typeface="Calibri"/>
                <a:cs typeface="Calibri"/>
              </a:rPr>
              <a:t> </a:t>
            </a:r>
            <a:r>
              <a:rPr sz="2200" i="1" spc="-15" dirty="0">
                <a:latin typeface="Calibri"/>
                <a:cs typeface="Calibri"/>
              </a:rPr>
              <a:t>carta </a:t>
            </a:r>
            <a:r>
              <a:rPr sz="2200" i="1" spc="-10" dirty="0">
                <a:latin typeface="Calibri"/>
                <a:cs typeface="Calibri"/>
              </a:rPr>
              <a:t> invitación, </a:t>
            </a:r>
            <a:r>
              <a:rPr sz="2200" i="1" spc="-5" dirty="0">
                <a:latin typeface="Calibri"/>
                <a:cs typeface="Calibri"/>
              </a:rPr>
              <a:t>ello </a:t>
            </a:r>
            <a:r>
              <a:rPr sz="2200" b="1" i="1" spc="-10" dirty="0">
                <a:latin typeface="Calibri"/>
                <a:cs typeface="Calibri"/>
              </a:rPr>
              <a:t>dentro </a:t>
            </a:r>
            <a:r>
              <a:rPr sz="2200" b="1" i="1" spc="-5" dirty="0">
                <a:latin typeface="Calibri"/>
                <a:cs typeface="Calibri"/>
              </a:rPr>
              <a:t>del </a:t>
            </a:r>
            <a:r>
              <a:rPr sz="2200" b="1" i="1" spc="-10" dirty="0">
                <a:latin typeface="Calibri"/>
                <a:cs typeface="Calibri"/>
              </a:rPr>
              <a:t>plazo </a:t>
            </a:r>
            <a:r>
              <a:rPr sz="2200" b="1" i="1" dirty="0">
                <a:latin typeface="Calibri"/>
                <a:cs typeface="Calibri"/>
              </a:rPr>
              <a:t>de </a:t>
            </a:r>
            <a:r>
              <a:rPr sz="2200" b="1" i="1" spc="-5" dirty="0">
                <a:latin typeface="Calibri"/>
                <a:cs typeface="Calibri"/>
              </a:rPr>
              <a:t>20 días hábiles </a:t>
            </a:r>
            <a:r>
              <a:rPr sz="2200" i="1" spc="-10" dirty="0">
                <a:latin typeface="Calibri"/>
                <a:cs typeface="Calibri"/>
              </a:rPr>
              <a:t>contados </a:t>
            </a:r>
            <a:r>
              <a:rPr sz="2200" i="1" dirty="0">
                <a:latin typeface="Calibri"/>
                <a:cs typeface="Calibri"/>
              </a:rPr>
              <a:t>a </a:t>
            </a:r>
            <a:r>
              <a:rPr sz="2200" i="1" spc="120" dirty="0">
                <a:latin typeface="Calibri"/>
                <a:cs typeface="Calibri"/>
              </a:rPr>
              <a:t>par:r </a:t>
            </a:r>
            <a:r>
              <a:rPr sz="2200" i="1" spc="-5" dirty="0">
                <a:latin typeface="Calibri"/>
                <a:cs typeface="Calibri"/>
              </a:rPr>
              <a:t>del día hábil </a:t>
            </a:r>
            <a:r>
              <a:rPr sz="2200" i="1" spc="-10" dirty="0">
                <a:latin typeface="Calibri"/>
                <a:cs typeface="Calibri"/>
              </a:rPr>
              <a:t>siguiente </a:t>
            </a:r>
            <a:r>
              <a:rPr sz="2200" i="1" dirty="0">
                <a:latin typeface="Calibri"/>
                <a:cs typeface="Calibri"/>
              </a:rPr>
              <a:t>a </a:t>
            </a:r>
            <a:r>
              <a:rPr sz="2200" i="1" spc="-5" dirty="0">
                <a:latin typeface="Calibri"/>
                <a:cs typeface="Calibri"/>
              </a:rPr>
              <a:t>aquel </a:t>
            </a:r>
            <a:r>
              <a:rPr sz="2200" i="1" dirty="0">
                <a:latin typeface="Calibri"/>
                <a:cs typeface="Calibri"/>
              </a:rPr>
              <a:t> </a:t>
            </a:r>
            <a:r>
              <a:rPr sz="2200" i="1" spc="-5" dirty="0">
                <a:latin typeface="Calibri"/>
                <a:cs typeface="Calibri"/>
              </a:rPr>
              <a:t>en</a:t>
            </a:r>
            <a:r>
              <a:rPr sz="2200" i="1" spc="-10" dirty="0">
                <a:latin typeface="Calibri"/>
                <a:cs typeface="Calibri"/>
              </a:rPr>
              <a:t> </a:t>
            </a:r>
            <a:r>
              <a:rPr sz="2200" i="1" spc="-5" dirty="0">
                <a:latin typeface="Calibri"/>
                <a:cs typeface="Calibri"/>
              </a:rPr>
              <a:t>que</a:t>
            </a:r>
            <a:r>
              <a:rPr sz="2200" i="1" dirty="0">
                <a:latin typeface="Calibri"/>
                <a:cs typeface="Calibri"/>
              </a:rPr>
              <a:t> </a:t>
            </a:r>
            <a:r>
              <a:rPr sz="2200" i="1" spc="-5" dirty="0">
                <a:latin typeface="Calibri"/>
                <a:cs typeface="Calibri"/>
              </a:rPr>
              <a:t>reciba </a:t>
            </a:r>
            <a:r>
              <a:rPr sz="2200" i="1" spc="-15" dirty="0">
                <a:latin typeface="Calibri"/>
                <a:cs typeface="Calibri"/>
              </a:rPr>
              <a:t>esta</a:t>
            </a:r>
            <a:r>
              <a:rPr sz="2200" i="1" spc="5" dirty="0">
                <a:latin typeface="Calibri"/>
                <a:cs typeface="Calibri"/>
              </a:rPr>
              <a:t> </a:t>
            </a:r>
            <a:r>
              <a:rPr sz="2200" i="1" spc="-25" dirty="0">
                <a:latin typeface="Calibri"/>
                <a:cs typeface="Calibri"/>
              </a:rPr>
              <a:t>invitación.”</a:t>
            </a:r>
            <a:endParaRPr sz="2200">
              <a:latin typeface="Calibri"/>
              <a:cs typeface="Calibri"/>
            </a:endParaRPr>
          </a:p>
          <a:p>
            <a:pPr marL="241300" marR="5715" indent="-228600" algn="just">
              <a:lnSpc>
                <a:spcPct val="79100"/>
              </a:lnSpc>
              <a:spcBef>
                <a:spcPts val="1005"/>
              </a:spcBef>
              <a:buClr>
                <a:srgbClr val="E77737"/>
              </a:buClr>
              <a:buFont typeface="Arial"/>
              <a:buChar char="•"/>
              <a:tabLst>
                <a:tab pos="241300" algn="l"/>
              </a:tabLst>
            </a:pPr>
            <a:r>
              <a:rPr sz="2200" i="1" dirty="0">
                <a:latin typeface="Calibri"/>
                <a:cs typeface="Calibri"/>
              </a:rPr>
              <a:t>“Se </a:t>
            </a:r>
            <a:r>
              <a:rPr sz="2200" i="1" spc="-10" dirty="0">
                <a:latin typeface="Calibri"/>
                <a:cs typeface="Calibri"/>
              </a:rPr>
              <a:t>hace </a:t>
            </a:r>
            <a:r>
              <a:rPr sz="2200" i="1" spc="-5" dirty="0">
                <a:latin typeface="Calibri"/>
                <a:cs typeface="Calibri"/>
              </a:rPr>
              <a:t>de su </a:t>
            </a:r>
            <a:r>
              <a:rPr sz="2200" i="1" spc="-10" dirty="0">
                <a:latin typeface="Calibri"/>
                <a:cs typeface="Calibri"/>
              </a:rPr>
              <a:t>conocimiento </a:t>
            </a:r>
            <a:r>
              <a:rPr sz="2200" i="1" dirty="0">
                <a:latin typeface="Calibri"/>
                <a:cs typeface="Calibri"/>
              </a:rPr>
              <a:t>de </a:t>
            </a:r>
            <a:r>
              <a:rPr sz="2200" i="1" spc="-5" dirty="0">
                <a:latin typeface="Calibri"/>
                <a:cs typeface="Calibri"/>
              </a:rPr>
              <a:t>que la </a:t>
            </a:r>
            <a:r>
              <a:rPr sz="2200" i="1" spc="-10" dirty="0">
                <a:latin typeface="Calibri"/>
                <a:cs typeface="Calibri"/>
              </a:rPr>
              <a:t>presente carta </a:t>
            </a:r>
            <a:r>
              <a:rPr sz="2200" i="1" spc="-15" dirty="0">
                <a:latin typeface="Calibri"/>
                <a:cs typeface="Calibri"/>
              </a:rPr>
              <a:t>invitación </a:t>
            </a:r>
            <a:r>
              <a:rPr sz="2200" b="1" i="1" dirty="0">
                <a:latin typeface="Calibri"/>
                <a:cs typeface="Calibri"/>
              </a:rPr>
              <a:t>no </a:t>
            </a:r>
            <a:r>
              <a:rPr sz="2200" b="1" i="1" spc="-5" dirty="0">
                <a:latin typeface="Calibri"/>
                <a:cs typeface="Calibri"/>
              </a:rPr>
              <a:t>crea obligación alguna </a:t>
            </a:r>
            <a:r>
              <a:rPr sz="2200" b="1" i="1" dirty="0">
                <a:latin typeface="Calibri"/>
                <a:cs typeface="Calibri"/>
              </a:rPr>
              <a:t>ni </a:t>
            </a:r>
            <a:r>
              <a:rPr sz="2200" b="1" i="1" spc="5" dirty="0">
                <a:latin typeface="Calibri"/>
                <a:cs typeface="Calibri"/>
              </a:rPr>
              <a:t> </a:t>
            </a:r>
            <a:r>
              <a:rPr sz="2200" b="1" i="1" spc="10" dirty="0">
                <a:latin typeface="Calibri"/>
                <a:cs typeface="Calibri"/>
              </a:rPr>
              <a:t>cons&lt;tuye</a:t>
            </a:r>
            <a:r>
              <a:rPr sz="2200" b="1" i="1" spc="-10" dirty="0">
                <a:latin typeface="Calibri"/>
                <a:cs typeface="Calibri"/>
              </a:rPr>
              <a:t> </a:t>
            </a:r>
            <a:r>
              <a:rPr sz="2200" b="1" i="1" spc="-20" dirty="0">
                <a:latin typeface="Calibri"/>
                <a:cs typeface="Calibri"/>
              </a:rPr>
              <a:t>derechos</a:t>
            </a:r>
            <a:r>
              <a:rPr sz="2200" i="1" spc="-20" dirty="0">
                <a:latin typeface="Calibri"/>
                <a:cs typeface="Calibri"/>
              </a:rPr>
              <a:t>.”</a:t>
            </a:r>
            <a:endParaRPr sz="2200">
              <a:latin typeface="Calibri"/>
              <a:cs typeface="Calibri"/>
            </a:endParaRPr>
          </a:p>
          <a:p>
            <a:pPr marL="241300" marR="5715" indent="-228600" algn="just">
              <a:lnSpc>
                <a:spcPct val="79400"/>
              </a:lnSpc>
              <a:spcBef>
                <a:spcPts val="1120"/>
              </a:spcBef>
              <a:buClr>
                <a:srgbClr val="E77737"/>
              </a:buClr>
              <a:buFont typeface="Arial"/>
              <a:buChar char="•"/>
              <a:tabLst>
                <a:tab pos="241300" algn="l"/>
              </a:tabLst>
            </a:pPr>
            <a:r>
              <a:rPr sz="2200" i="1" spc="-5" dirty="0">
                <a:latin typeface="Calibri"/>
                <a:cs typeface="Calibri"/>
              </a:rPr>
              <a:t>“De </a:t>
            </a:r>
            <a:r>
              <a:rPr sz="2200" i="1" spc="-10" dirty="0">
                <a:latin typeface="Calibri"/>
                <a:cs typeface="Calibri"/>
              </a:rPr>
              <a:t>considerar necesario </a:t>
            </a:r>
            <a:r>
              <a:rPr sz="2200" i="1" spc="-5" dirty="0">
                <a:latin typeface="Calibri"/>
                <a:cs typeface="Calibri"/>
              </a:rPr>
              <a:t>aclara la </a:t>
            </a:r>
            <a:r>
              <a:rPr sz="2200" i="1" spc="-10" dirty="0">
                <a:latin typeface="Calibri"/>
                <a:cs typeface="Calibri"/>
              </a:rPr>
              <a:t>presunta </a:t>
            </a:r>
            <a:r>
              <a:rPr sz="2200" i="1" spc="-5" dirty="0">
                <a:latin typeface="Calibri"/>
                <a:cs typeface="Calibri"/>
              </a:rPr>
              <a:t>omisión </a:t>
            </a:r>
            <a:r>
              <a:rPr sz="2200" i="1" dirty="0">
                <a:latin typeface="Calibri"/>
                <a:cs typeface="Calibri"/>
              </a:rPr>
              <a:t>o </a:t>
            </a:r>
            <a:r>
              <a:rPr sz="2200" i="1" spc="-5" dirty="0">
                <a:latin typeface="Calibri"/>
                <a:cs typeface="Calibri"/>
              </a:rPr>
              <a:t>bien </a:t>
            </a:r>
            <a:r>
              <a:rPr sz="2200" i="1" spc="-15" dirty="0">
                <a:latin typeface="Calibri"/>
                <a:cs typeface="Calibri"/>
              </a:rPr>
              <a:t>optar </a:t>
            </a:r>
            <a:r>
              <a:rPr sz="2200" i="1" dirty="0">
                <a:latin typeface="Calibri"/>
                <a:cs typeface="Calibri"/>
              </a:rPr>
              <a:t>por </a:t>
            </a:r>
            <a:r>
              <a:rPr sz="2200" i="1" spc="-10" dirty="0">
                <a:latin typeface="Calibri"/>
                <a:cs typeface="Calibri"/>
              </a:rPr>
              <a:t>regularizar </a:t>
            </a:r>
            <a:r>
              <a:rPr sz="2200" i="1" dirty="0">
                <a:latin typeface="Calibri"/>
                <a:cs typeface="Calibri"/>
              </a:rPr>
              <a:t>su </a:t>
            </a:r>
            <a:r>
              <a:rPr sz="2200" i="1" spc="-10" dirty="0">
                <a:latin typeface="Calibri"/>
                <a:cs typeface="Calibri"/>
              </a:rPr>
              <a:t>situación </a:t>
            </a:r>
            <a:r>
              <a:rPr sz="2200" i="1" spc="-5" dirty="0">
                <a:latin typeface="Calibri"/>
                <a:cs typeface="Calibri"/>
              </a:rPr>
              <a:t>ﬁscal </a:t>
            </a:r>
            <a:r>
              <a:rPr sz="2200" i="1" dirty="0">
                <a:latin typeface="Calibri"/>
                <a:cs typeface="Calibri"/>
              </a:rPr>
              <a:t> </a:t>
            </a:r>
            <a:r>
              <a:rPr sz="2200" b="1" i="1" dirty="0">
                <a:latin typeface="Calibri"/>
                <a:cs typeface="Calibri"/>
              </a:rPr>
              <a:t>podrá </a:t>
            </a:r>
            <a:r>
              <a:rPr sz="2200" b="1" i="1" spc="-10" dirty="0">
                <a:latin typeface="Calibri"/>
                <a:cs typeface="Calibri"/>
              </a:rPr>
              <a:t>solicitar </a:t>
            </a:r>
            <a:r>
              <a:rPr sz="2200" b="1" i="1" dirty="0">
                <a:latin typeface="Calibri"/>
                <a:cs typeface="Calibri"/>
              </a:rPr>
              <a:t>un </a:t>
            </a:r>
            <a:r>
              <a:rPr sz="2200" b="1" i="1" spc="-15" dirty="0">
                <a:latin typeface="Calibri"/>
                <a:cs typeface="Calibri"/>
              </a:rPr>
              <a:t>acercamiento </a:t>
            </a:r>
            <a:r>
              <a:rPr sz="2200" b="1" i="1" spc="-10" dirty="0">
                <a:latin typeface="Calibri"/>
                <a:cs typeface="Calibri"/>
              </a:rPr>
              <a:t>con </a:t>
            </a:r>
            <a:r>
              <a:rPr sz="2200" b="1" i="1" spc="-5" dirty="0">
                <a:latin typeface="Calibri"/>
                <a:cs typeface="Calibri"/>
              </a:rPr>
              <a:t>la Subdelegación </a:t>
            </a:r>
            <a:r>
              <a:rPr sz="2200" i="1" dirty="0">
                <a:latin typeface="Calibri"/>
                <a:cs typeface="Calibri"/>
              </a:rPr>
              <a:t>a </a:t>
            </a:r>
            <a:r>
              <a:rPr sz="2200" i="1" spc="-15" dirty="0">
                <a:latin typeface="Calibri"/>
                <a:cs typeface="Calibri"/>
              </a:rPr>
              <a:t>efecto </a:t>
            </a:r>
            <a:r>
              <a:rPr sz="2200" i="1" spc="-5" dirty="0">
                <a:latin typeface="Calibri"/>
                <a:cs typeface="Calibri"/>
              </a:rPr>
              <a:t>de que le sea </a:t>
            </a:r>
            <a:r>
              <a:rPr sz="2200" i="1" spc="-10" dirty="0">
                <a:latin typeface="Calibri"/>
                <a:cs typeface="Calibri"/>
              </a:rPr>
              <a:t>programada </a:t>
            </a:r>
            <a:r>
              <a:rPr sz="2200" i="1" spc="-5" dirty="0">
                <a:latin typeface="Calibri"/>
                <a:cs typeface="Calibri"/>
              </a:rPr>
              <a:t>una </a:t>
            </a:r>
            <a:r>
              <a:rPr sz="2200" i="1" spc="-10" dirty="0">
                <a:latin typeface="Calibri"/>
                <a:cs typeface="Calibri"/>
              </a:rPr>
              <a:t>cita </a:t>
            </a:r>
            <a:r>
              <a:rPr sz="2200" i="1" spc="-5" dirty="0">
                <a:latin typeface="Calibri"/>
                <a:cs typeface="Calibri"/>
              </a:rPr>
              <a:t> </a:t>
            </a:r>
            <a:r>
              <a:rPr sz="2200" i="1" dirty="0">
                <a:latin typeface="Calibri"/>
                <a:cs typeface="Calibri"/>
              </a:rPr>
              <a:t>a </a:t>
            </a:r>
            <a:r>
              <a:rPr sz="2200" i="1" spc="-5" dirty="0">
                <a:latin typeface="Calibri"/>
                <a:cs typeface="Calibri"/>
              </a:rPr>
              <a:t>su </a:t>
            </a:r>
            <a:r>
              <a:rPr sz="2200" i="1" spc="-10" dirty="0">
                <a:latin typeface="Calibri"/>
                <a:cs typeface="Calibri"/>
              </a:rPr>
              <a:t>elección, </a:t>
            </a:r>
            <a:r>
              <a:rPr sz="2200" i="1" dirty="0">
                <a:latin typeface="Calibri"/>
                <a:cs typeface="Calibri"/>
              </a:rPr>
              <a:t>a </a:t>
            </a:r>
            <a:r>
              <a:rPr sz="2200" i="1" spc="-5" dirty="0">
                <a:latin typeface="Calibri"/>
                <a:cs typeface="Calibri"/>
              </a:rPr>
              <a:t>la cual </a:t>
            </a:r>
            <a:r>
              <a:rPr sz="2200" i="1" spc="-10" dirty="0">
                <a:latin typeface="Calibri"/>
                <a:cs typeface="Calibri"/>
              </a:rPr>
              <a:t>podrá hacerse </a:t>
            </a:r>
            <a:r>
              <a:rPr sz="2200" b="1" i="1" spc="-5" dirty="0">
                <a:latin typeface="Calibri"/>
                <a:cs typeface="Calibri"/>
              </a:rPr>
              <a:t>acompañar </a:t>
            </a:r>
            <a:r>
              <a:rPr sz="2200" b="1" i="1" dirty="0">
                <a:latin typeface="Calibri"/>
                <a:cs typeface="Calibri"/>
              </a:rPr>
              <a:t>por </a:t>
            </a:r>
            <a:r>
              <a:rPr sz="2200" b="1" i="1" spc="-5" dirty="0">
                <a:latin typeface="Calibri"/>
                <a:cs typeface="Calibri"/>
              </a:rPr>
              <a:t>su </a:t>
            </a:r>
            <a:r>
              <a:rPr sz="2200" b="1" i="1" spc="-10" dirty="0">
                <a:latin typeface="Calibri"/>
                <a:cs typeface="Calibri"/>
              </a:rPr>
              <a:t>Contador </a:t>
            </a:r>
            <a:r>
              <a:rPr sz="2200" b="1" i="1" spc="-5" dirty="0">
                <a:latin typeface="Calibri"/>
                <a:cs typeface="Calibri"/>
              </a:rPr>
              <a:t>Público </a:t>
            </a:r>
            <a:r>
              <a:rPr sz="2200" i="1" spc="-15" dirty="0">
                <a:latin typeface="Calibri"/>
                <a:cs typeface="Calibri"/>
              </a:rPr>
              <a:t>autorizado </a:t>
            </a:r>
            <a:r>
              <a:rPr sz="2200" i="1" dirty="0">
                <a:latin typeface="Calibri"/>
                <a:cs typeface="Calibri"/>
              </a:rPr>
              <a:t>por </a:t>
            </a:r>
            <a:r>
              <a:rPr sz="2200" i="1" spc="-15" dirty="0">
                <a:latin typeface="Calibri"/>
                <a:cs typeface="Calibri"/>
              </a:rPr>
              <a:t>este </a:t>
            </a:r>
            <a:r>
              <a:rPr sz="2200" i="1" spc="-10" dirty="0">
                <a:latin typeface="Calibri"/>
                <a:cs typeface="Calibri"/>
              </a:rPr>
              <a:t> </a:t>
            </a:r>
            <a:r>
              <a:rPr sz="2200" i="1" spc="55" dirty="0">
                <a:latin typeface="Calibri"/>
                <a:cs typeface="Calibri"/>
              </a:rPr>
              <a:t>Ins:tuto,</a:t>
            </a:r>
            <a:r>
              <a:rPr sz="2200" i="1" dirty="0">
                <a:latin typeface="Calibri"/>
                <a:cs typeface="Calibri"/>
              </a:rPr>
              <a:t> </a:t>
            </a:r>
            <a:r>
              <a:rPr sz="2200" i="1" spc="-5" dirty="0">
                <a:latin typeface="Calibri"/>
                <a:cs typeface="Calibri"/>
              </a:rPr>
              <a:t>en </a:t>
            </a:r>
            <a:r>
              <a:rPr sz="2200" i="1" spc="-10" dirty="0">
                <a:latin typeface="Calibri"/>
                <a:cs typeface="Calibri"/>
              </a:rPr>
              <a:t>caso</a:t>
            </a:r>
            <a:r>
              <a:rPr sz="2200" i="1" spc="-5" dirty="0">
                <a:latin typeface="Calibri"/>
                <a:cs typeface="Calibri"/>
              </a:rPr>
              <a:t> de</a:t>
            </a:r>
            <a:r>
              <a:rPr sz="2200" i="1" dirty="0">
                <a:latin typeface="Calibri"/>
                <a:cs typeface="Calibri"/>
              </a:rPr>
              <a:t> </a:t>
            </a:r>
            <a:r>
              <a:rPr sz="2200" i="1" spc="-5" dirty="0">
                <a:latin typeface="Calibri"/>
                <a:cs typeface="Calibri"/>
              </a:rPr>
              <a:t>patrones</a:t>
            </a:r>
            <a:r>
              <a:rPr sz="2200" i="1" spc="-10" dirty="0">
                <a:latin typeface="Calibri"/>
                <a:cs typeface="Calibri"/>
              </a:rPr>
              <a:t> dictaminados,</a:t>
            </a:r>
            <a:r>
              <a:rPr sz="2200" i="1" dirty="0">
                <a:latin typeface="Calibri"/>
                <a:cs typeface="Calibri"/>
              </a:rPr>
              <a:t> o</a:t>
            </a:r>
            <a:r>
              <a:rPr sz="2200" i="1" spc="-5" dirty="0">
                <a:latin typeface="Calibri"/>
                <a:cs typeface="Calibri"/>
              </a:rPr>
              <a:t> </a:t>
            </a:r>
            <a:r>
              <a:rPr sz="2200" i="1" dirty="0">
                <a:latin typeface="Calibri"/>
                <a:cs typeface="Calibri"/>
              </a:rPr>
              <a:t>bien, </a:t>
            </a:r>
            <a:r>
              <a:rPr sz="2200" b="1" i="1" dirty="0">
                <a:latin typeface="Calibri"/>
                <a:cs typeface="Calibri"/>
              </a:rPr>
              <a:t>por</a:t>
            </a:r>
            <a:r>
              <a:rPr sz="2200" b="1" i="1" spc="5" dirty="0">
                <a:latin typeface="Calibri"/>
                <a:cs typeface="Calibri"/>
              </a:rPr>
              <a:t> </a:t>
            </a:r>
            <a:r>
              <a:rPr sz="2200" b="1" i="1" spc="-5" dirty="0">
                <a:latin typeface="Calibri"/>
                <a:cs typeface="Calibri"/>
              </a:rPr>
              <a:t>el asesor</a:t>
            </a:r>
            <a:r>
              <a:rPr sz="2200" b="1" i="1" dirty="0">
                <a:latin typeface="Calibri"/>
                <a:cs typeface="Calibri"/>
              </a:rPr>
              <a:t> que</a:t>
            </a:r>
            <a:r>
              <a:rPr sz="2200" b="1" i="1" spc="-5" dirty="0">
                <a:latin typeface="Calibri"/>
                <a:cs typeface="Calibri"/>
              </a:rPr>
              <a:t> </a:t>
            </a:r>
            <a:r>
              <a:rPr sz="2200" b="1" i="1" spc="-25" dirty="0">
                <a:latin typeface="Calibri"/>
                <a:cs typeface="Calibri"/>
              </a:rPr>
              <a:t>designe</a:t>
            </a:r>
            <a:r>
              <a:rPr sz="2200" i="1" spc="-25" dirty="0">
                <a:latin typeface="Calibri"/>
                <a:cs typeface="Calibri"/>
              </a:rPr>
              <a:t>.”</a:t>
            </a:r>
            <a:endParaRPr sz="2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19300" y="401827"/>
            <a:ext cx="81514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Solicitud</a:t>
            </a:r>
            <a:r>
              <a:rPr spc="-30" dirty="0"/>
              <a:t> </a:t>
            </a:r>
            <a:r>
              <a:rPr dirty="0"/>
              <a:t>de</a:t>
            </a:r>
            <a:r>
              <a:rPr spc="-30" dirty="0"/>
              <a:t> </a:t>
            </a:r>
            <a:r>
              <a:rPr spc="-5" dirty="0"/>
              <a:t>integraciones</a:t>
            </a:r>
            <a:r>
              <a:rPr spc="-25" dirty="0"/>
              <a:t> </a:t>
            </a:r>
            <a:r>
              <a:rPr spc="-5" dirty="0"/>
              <a:t>especiales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1119850"/>
            <a:ext cx="10357485" cy="5393690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395"/>
              </a:spcBef>
              <a:buClr>
                <a:srgbClr val="E77737"/>
              </a:buClr>
              <a:buChar char="•"/>
              <a:tabLst>
                <a:tab pos="240665" algn="l"/>
                <a:tab pos="241300" algn="l"/>
              </a:tabLst>
            </a:pPr>
            <a:r>
              <a:rPr sz="1800" spc="-5" dirty="0">
                <a:latin typeface="Arial"/>
                <a:cs typeface="Arial"/>
              </a:rPr>
              <a:t>Integración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de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la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contabilidad:</a:t>
            </a:r>
            <a:endParaRPr sz="1800">
              <a:latin typeface="Arial"/>
              <a:cs typeface="Arial"/>
            </a:endParaRPr>
          </a:p>
          <a:p>
            <a:pPr marL="698500" lvl="1" indent="-228600">
              <a:lnSpc>
                <a:spcPct val="100000"/>
              </a:lnSpc>
              <a:spcBef>
                <a:spcPts val="235"/>
              </a:spcBef>
              <a:buClr>
                <a:srgbClr val="E77737"/>
              </a:buClr>
              <a:buFont typeface="Courier New"/>
              <a:buChar char="o"/>
              <a:tabLst>
                <a:tab pos="698500" algn="l"/>
              </a:tabLst>
            </a:pPr>
            <a:r>
              <a:rPr sz="1400" spc="-5" dirty="0">
                <a:latin typeface="Arial"/>
                <a:cs typeface="Arial"/>
              </a:rPr>
              <a:t>Artículos 28, del Código Fiscal 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Federación; 33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5" dirty="0">
                <a:latin typeface="Arial"/>
                <a:cs typeface="Arial"/>
              </a:rPr>
              <a:t> 34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su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Reglamento.</a:t>
            </a:r>
            <a:endParaRPr sz="1400">
              <a:latin typeface="Arial"/>
              <a:cs typeface="Arial"/>
            </a:endParaRPr>
          </a:p>
          <a:p>
            <a:pPr marL="698500" marR="5715" lvl="1" indent="-228600">
              <a:lnSpc>
                <a:spcPct val="77100"/>
              </a:lnSpc>
              <a:spcBef>
                <a:spcPts val="505"/>
              </a:spcBef>
              <a:buClr>
                <a:srgbClr val="E77737"/>
              </a:buClr>
              <a:buFont typeface="Courier New"/>
              <a:buChar char="o"/>
              <a:tabLst>
                <a:tab pos="698500" algn="l"/>
              </a:tabLst>
            </a:pPr>
            <a:r>
              <a:rPr sz="1400" spc="-5" dirty="0">
                <a:latin typeface="Arial"/>
                <a:cs typeface="Arial"/>
              </a:rPr>
              <a:t>La</a:t>
            </a:r>
            <a:r>
              <a:rPr sz="1400" spc="254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contabilidad</a:t>
            </a:r>
            <a:r>
              <a:rPr sz="1400" spc="2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26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los</a:t>
            </a:r>
            <a:r>
              <a:rPr sz="1400" spc="26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documentos</a:t>
            </a:r>
            <a:r>
              <a:rPr sz="1400" spc="26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que</a:t>
            </a:r>
            <a:r>
              <a:rPr sz="1400" spc="2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254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integran,</a:t>
            </a:r>
            <a:r>
              <a:rPr sz="1400" spc="2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254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componen</a:t>
            </a:r>
            <a:r>
              <a:rPr sz="1400" spc="26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los</a:t>
            </a:r>
            <a:r>
              <a:rPr sz="1400" spc="26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registros</a:t>
            </a:r>
            <a:r>
              <a:rPr sz="1400" spc="2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26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cuentas</a:t>
            </a:r>
            <a:r>
              <a:rPr sz="1400" spc="26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especiales</a:t>
            </a:r>
            <a:r>
              <a:rPr sz="1400" spc="2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26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que</a:t>
            </a:r>
            <a:r>
              <a:rPr sz="1400" spc="254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obligan</a:t>
            </a:r>
            <a:r>
              <a:rPr sz="1400" spc="26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las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disposiciones</a:t>
            </a:r>
            <a:r>
              <a:rPr sz="1400" spc="1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fiscales,</a:t>
            </a:r>
            <a:r>
              <a:rPr sz="1400" spc="1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los</a:t>
            </a:r>
            <a:r>
              <a:rPr sz="1400" spc="1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que</a:t>
            </a:r>
            <a:r>
              <a:rPr sz="1400" spc="1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llevan</a:t>
            </a:r>
            <a:r>
              <a:rPr sz="1400" spc="1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los</a:t>
            </a:r>
            <a:r>
              <a:rPr sz="1400" spc="1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contribuyentes</a:t>
            </a:r>
            <a:r>
              <a:rPr sz="1400" spc="1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aun</a:t>
            </a:r>
            <a:r>
              <a:rPr sz="1400" spc="1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cuando</a:t>
            </a:r>
            <a:r>
              <a:rPr sz="1400" spc="1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no</a:t>
            </a:r>
            <a:r>
              <a:rPr sz="1400" spc="1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sean</a:t>
            </a:r>
            <a:r>
              <a:rPr sz="1400" spc="1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obligatorios,</a:t>
            </a:r>
            <a:r>
              <a:rPr sz="1400" spc="1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1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los</a:t>
            </a:r>
            <a:r>
              <a:rPr sz="1400" spc="1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libros</a:t>
            </a:r>
            <a:r>
              <a:rPr sz="1400" spc="1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(mayor</a:t>
            </a:r>
            <a:r>
              <a:rPr sz="1400" spc="1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1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diario)</a:t>
            </a:r>
            <a:r>
              <a:rPr sz="1400" spc="1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endParaRPr sz="1400">
              <a:latin typeface="Arial"/>
              <a:cs typeface="Arial"/>
            </a:endParaRPr>
          </a:p>
          <a:p>
            <a:pPr marL="698500" marR="5080">
              <a:lnSpc>
                <a:spcPct val="77100"/>
              </a:lnSpc>
              <a:spcBef>
                <a:spcPts val="120"/>
              </a:spcBef>
            </a:pPr>
            <a:r>
              <a:rPr sz="1400" spc="-5" dirty="0">
                <a:latin typeface="Arial"/>
                <a:cs typeface="Arial"/>
              </a:rPr>
              <a:t>registros</a:t>
            </a:r>
            <a:r>
              <a:rPr sz="1400" spc="16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sociales</a:t>
            </a:r>
            <a:r>
              <a:rPr sz="1400" spc="1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16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que</a:t>
            </a:r>
            <a:r>
              <a:rPr sz="1400" spc="16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obliguen</a:t>
            </a:r>
            <a:r>
              <a:rPr sz="1400" spc="16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otras</a:t>
            </a:r>
            <a:r>
              <a:rPr sz="1400" spc="1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leyes,</a:t>
            </a:r>
            <a:r>
              <a:rPr sz="1400" spc="16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los</a:t>
            </a:r>
            <a:r>
              <a:rPr sz="1400" spc="16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papeles</a:t>
            </a:r>
            <a:r>
              <a:rPr sz="1400" spc="1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</a:t>
            </a:r>
            <a:r>
              <a:rPr sz="1400" spc="16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trabajo,</a:t>
            </a:r>
            <a:r>
              <a:rPr sz="1400" spc="16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registros,</a:t>
            </a:r>
            <a:r>
              <a:rPr sz="1400" spc="1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cuentas</a:t>
            </a:r>
            <a:r>
              <a:rPr sz="1400" spc="16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especiales,</a:t>
            </a:r>
            <a:r>
              <a:rPr sz="1400" spc="16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equipos</a:t>
            </a:r>
            <a:r>
              <a:rPr sz="1400" spc="1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16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sistemas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electrónicos,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así como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documentación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comprobatoria.</a:t>
            </a:r>
            <a:endParaRPr sz="1400">
              <a:latin typeface="Arial"/>
              <a:cs typeface="Arial"/>
            </a:endParaRPr>
          </a:p>
          <a:p>
            <a:pPr marL="698500" marR="5080" lvl="1" indent="-228600">
              <a:lnSpc>
                <a:spcPct val="77100"/>
              </a:lnSpc>
              <a:spcBef>
                <a:spcPts val="600"/>
              </a:spcBef>
              <a:buClr>
                <a:srgbClr val="E77737"/>
              </a:buClr>
              <a:buFont typeface="Courier New"/>
              <a:buChar char="o"/>
              <a:tabLst>
                <a:tab pos="698500" algn="l"/>
              </a:tabLst>
            </a:pPr>
            <a:r>
              <a:rPr sz="1400" spc="-5" dirty="0">
                <a:latin typeface="Arial"/>
                <a:cs typeface="Arial"/>
              </a:rPr>
              <a:t>Deben</a:t>
            </a:r>
            <a:r>
              <a:rPr sz="1400" spc="204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cumplirse</a:t>
            </a:r>
            <a:r>
              <a:rPr sz="1400" spc="204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ciertos</a:t>
            </a:r>
            <a:r>
              <a:rPr sz="1400" spc="204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requisitos</a:t>
            </a:r>
            <a:r>
              <a:rPr sz="1400" spc="204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tales</a:t>
            </a:r>
            <a:r>
              <a:rPr sz="1400" spc="2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como</a:t>
            </a:r>
            <a:r>
              <a:rPr sz="1400" spc="204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que</a:t>
            </a:r>
            <a:r>
              <a:rPr sz="1400" spc="204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204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información</a:t>
            </a:r>
            <a:r>
              <a:rPr sz="1400" spc="204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que</a:t>
            </a:r>
            <a:r>
              <a:rPr sz="1400" spc="204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</a:t>
            </a:r>
            <a:r>
              <a:rPr sz="1400" spc="204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lleve</a:t>
            </a:r>
            <a:r>
              <a:rPr sz="1400" spc="204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debe</a:t>
            </a:r>
            <a:r>
              <a:rPr sz="1400" spc="204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identificar</a:t>
            </a:r>
            <a:r>
              <a:rPr sz="1400" spc="204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cada</a:t>
            </a:r>
            <a:r>
              <a:rPr sz="1400" spc="204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operación,</a:t>
            </a:r>
            <a:r>
              <a:rPr sz="1400" spc="204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acto</a:t>
            </a:r>
            <a:r>
              <a:rPr sz="1400" spc="204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actividad, relacionándolas con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documentación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comprobatoria, etcétera.</a:t>
            </a:r>
            <a:endParaRPr sz="1400">
              <a:latin typeface="Arial"/>
              <a:cs typeface="Arial"/>
            </a:endParaRPr>
          </a:p>
          <a:p>
            <a:pPr marL="241300" marR="5080" indent="-228600">
              <a:lnSpc>
                <a:spcPct val="77800"/>
              </a:lnSpc>
              <a:spcBef>
                <a:spcPts val="1110"/>
              </a:spcBef>
              <a:buClr>
                <a:srgbClr val="E77737"/>
              </a:buClr>
              <a:buChar char="•"/>
              <a:tabLst>
                <a:tab pos="240665" algn="l"/>
                <a:tab pos="241300" algn="l"/>
              </a:tabLst>
            </a:pPr>
            <a:r>
              <a:rPr sz="1800" spc="-5" dirty="0">
                <a:latin typeface="Arial"/>
                <a:cs typeface="Arial"/>
              </a:rPr>
              <a:t>Para</a:t>
            </a:r>
            <a:r>
              <a:rPr sz="1800" spc="8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comprobar</a:t>
            </a:r>
            <a:r>
              <a:rPr sz="1800" spc="8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la</a:t>
            </a:r>
            <a:r>
              <a:rPr sz="1800" spc="8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existencia</a:t>
            </a:r>
            <a:r>
              <a:rPr sz="1800" spc="8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de</a:t>
            </a:r>
            <a:r>
              <a:rPr sz="1800" spc="8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las</a:t>
            </a:r>
            <a:r>
              <a:rPr sz="1800" spc="8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deducciones</a:t>
            </a:r>
            <a:r>
              <a:rPr sz="1800" spc="8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efectuadas,</a:t>
            </a:r>
            <a:r>
              <a:rPr sz="1800" spc="9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el</a:t>
            </a:r>
            <a:r>
              <a:rPr sz="1800" spc="8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contribuyente</a:t>
            </a:r>
            <a:r>
              <a:rPr sz="1800" spc="8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no</a:t>
            </a:r>
            <a:r>
              <a:rPr sz="1800" b="1" spc="8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está</a:t>
            </a:r>
            <a:r>
              <a:rPr sz="1800" b="1" spc="8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obligado</a:t>
            </a:r>
            <a:r>
              <a:rPr sz="1800" b="1" spc="8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 </a:t>
            </a:r>
            <a:r>
              <a:rPr sz="1800" spc="-484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presentar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documentos:</a:t>
            </a:r>
            <a:endParaRPr sz="1800">
              <a:latin typeface="Arial"/>
              <a:cs typeface="Arial"/>
            </a:endParaRPr>
          </a:p>
          <a:p>
            <a:pPr marL="698500" marR="5080" lvl="1" indent="-228600" algn="just">
              <a:lnSpc>
                <a:spcPts val="1390"/>
              </a:lnSpc>
              <a:spcBef>
                <a:spcPts val="450"/>
              </a:spcBef>
              <a:buClr>
                <a:srgbClr val="E77737"/>
              </a:buClr>
              <a:buFont typeface="Courier New"/>
              <a:buChar char="o"/>
              <a:tabLst>
                <a:tab pos="698500" algn="l"/>
              </a:tabLst>
            </a:pPr>
            <a:r>
              <a:rPr sz="1400" dirty="0">
                <a:latin typeface="Arial"/>
                <a:cs typeface="Arial"/>
              </a:rPr>
              <a:t>En </a:t>
            </a:r>
            <a:r>
              <a:rPr sz="1400" spc="-5" dirty="0">
                <a:latin typeface="Arial"/>
                <a:cs typeface="Arial"/>
              </a:rPr>
              <a:t>los que relacione de forma específica los gastos del periodo declarados con los registrados en los auxiliares, </a:t>
            </a:r>
            <a:r>
              <a:rPr sz="1400" dirty="0">
                <a:latin typeface="Arial"/>
                <a:cs typeface="Arial"/>
              </a:rPr>
              <a:t>o </a:t>
            </a:r>
            <a:r>
              <a:rPr sz="1400" spc="-5" dirty="0">
                <a:latin typeface="Arial"/>
                <a:cs typeface="Arial"/>
              </a:rPr>
              <a:t>con </a:t>
            </a:r>
            <a:r>
              <a:rPr sz="1400" dirty="0">
                <a:latin typeface="Arial"/>
                <a:cs typeface="Arial"/>
              </a:rPr>
              <a:t>la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forma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mediante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cual </a:t>
            </a:r>
            <a:r>
              <a:rPr sz="1400" dirty="0">
                <a:latin typeface="Arial"/>
                <a:cs typeface="Arial"/>
              </a:rPr>
              <a:t>se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efectuó el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pago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los mismos,</a:t>
            </a:r>
            <a:endParaRPr sz="1400">
              <a:latin typeface="Arial"/>
              <a:cs typeface="Arial"/>
            </a:endParaRPr>
          </a:p>
          <a:p>
            <a:pPr marL="698500" marR="5080" lvl="1" indent="-228600">
              <a:lnSpc>
                <a:spcPct val="77100"/>
              </a:lnSpc>
              <a:spcBef>
                <a:spcPts val="509"/>
              </a:spcBef>
              <a:buClr>
                <a:srgbClr val="E77737"/>
              </a:buClr>
              <a:buFont typeface="Courier New"/>
              <a:buChar char="o"/>
              <a:tabLst>
                <a:tab pos="698500" algn="l"/>
              </a:tabLst>
            </a:pPr>
            <a:r>
              <a:rPr sz="1400" dirty="0">
                <a:latin typeface="Arial"/>
                <a:cs typeface="Arial"/>
              </a:rPr>
              <a:t>En</a:t>
            </a:r>
            <a:r>
              <a:rPr sz="1400" spc="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lo</a:t>
            </a:r>
            <a:r>
              <a:rPr sz="1400" spc="6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que</a:t>
            </a:r>
            <a:r>
              <a:rPr sz="1400" spc="6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</a:t>
            </a:r>
            <a:r>
              <a:rPr sz="1400" spc="5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forma</a:t>
            </a:r>
            <a:r>
              <a:rPr sz="1400" spc="6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analítica</a:t>
            </a:r>
            <a:r>
              <a:rPr sz="1400" spc="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</a:t>
            </a:r>
            <a:r>
              <a:rPr sz="1400" spc="5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vincule</a:t>
            </a:r>
            <a:r>
              <a:rPr sz="1400" spc="6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cada</a:t>
            </a:r>
            <a:r>
              <a:rPr sz="1400" spc="6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comprobante</a:t>
            </a:r>
            <a:r>
              <a:rPr sz="1400" spc="5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fiscal</a:t>
            </a:r>
            <a:r>
              <a:rPr sz="1400" spc="6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digital</a:t>
            </a:r>
            <a:r>
              <a:rPr sz="1400" spc="6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por</a:t>
            </a:r>
            <a:r>
              <a:rPr sz="1400" spc="6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Internet</a:t>
            </a:r>
            <a:r>
              <a:rPr sz="1400" spc="5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</a:t>
            </a:r>
            <a:r>
              <a:rPr sz="1400" spc="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su</a:t>
            </a:r>
            <a:r>
              <a:rPr sz="1400" spc="6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forma</a:t>
            </a:r>
            <a:r>
              <a:rPr sz="1400" spc="5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</a:t>
            </a:r>
            <a:r>
              <a:rPr sz="1400" spc="6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pago</a:t>
            </a:r>
            <a:r>
              <a:rPr sz="1400" spc="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su</a:t>
            </a:r>
            <a:r>
              <a:rPr sz="1400" spc="6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respectiva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póliza, ni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el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documento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que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integre el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total de erogaciones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5" dirty="0">
                <a:latin typeface="Arial"/>
                <a:cs typeface="Arial"/>
              </a:rPr>
              <a:t> el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monto al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que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ascienden;</a:t>
            </a:r>
            <a:endParaRPr sz="14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630"/>
              </a:spcBef>
              <a:buClr>
                <a:srgbClr val="E77737"/>
              </a:buClr>
              <a:buChar char="•"/>
              <a:tabLst>
                <a:tab pos="240665" algn="l"/>
                <a:tab pos="241300" algn="l"/>
              </a:tabLst>
            </a:pPr>
            <a:r>
              <a:rPr sz="1800" spc="-5" dirty="0">
                <a:latin typeface="Arial"/>
                <a:cs typeface="Arial"/>
              </a:rPr>
              <a:t>La autoridad</a:t>
            </a:r>
            <a:r>
              <a:rPr sz="180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debe</a:t>
            </a:r>
            <a:r>
              <a:rPr sz="180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solicitar</a:t>
            </a:r>
            <a:r>
              <a:rPr sz="180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los</a:t>
            </a:r>
            <a:r>
              <a:rPr sz="1800" spc="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documentos</a:t>
            </a:r>
            <a:r>
              <a:rPr sz="180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que integren</a:t>
            </a:r>
            <a:r>
              <a:rPr sz="1800" spc="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la </a:t>
            </a:r>
            <a:r>
              <a:rPr sz="1800" spc="-5" dirty="0">
                <a:latin typeface="Arial"/>
                <a:cs typeface="Arial"/>
              </a:rPr>
              <a:t>contabilidad</a:t>
            </a:r>
            <a:r>
              <a:rPr sz="180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de </a:t>
            </a:r>
            <a:r>
              <a:rPr sz="1800" b="1" spc="-5" dirty="0">
                <a:latin typeface="Arial"/>
                <a:cs typeface="Arial"/>
              </a:rPr>
              <a:t>manera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genérica</a:t>
            </a:r>
            <a:r>
              <a:rPr sz="1800" spc="-5" dirty="0">
                <a:latin typeface="Arial"/>
                <a:cs typeface="Arial"/>
              </a:rPr>
              <a:t>.</a:t>
            </a:r>
            <a:endParaRPr sz="1800">
              <a:latin typeface="Arial"/>
              <a:cs typeface="Arial"/>
            </a:endParaRPr>
          </a:p>
          <a:p>
            <a:pPr marL="698500" marR="5080" lvl="1" indent="-228600" algn="just">
              <a:lnSpc>
                <a:spcPts val="1390"/>
              </a:lnSpc>
              <a:spcBef>
                <a:spcPts val="425"/>
              </a:spcBef>
              <a:buClr>
                <a:srgbClr val="E77737"/>
              </a:buClr>
              <a:buFont typeface="Courier New"/>
              <a:buChar char="o"/>
              <a:tabLst>
                <a:tab pos="698500" algn="l"/>
              </a:tabLst>
            </a:pPr>
            <a:r>
              <a:rPr sz="1400" dirty="0">
                <a:latin typeface="Arial"/>
                <a:cs typeface="Arial"/>
              </a:rPr>
              <a:t>Sin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solicitar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una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forma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especial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configuración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que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impliquen</a:t>
            </a:r>
            <a:r>
              <a:rPr sz="1400" dirty="0">
                <a:latin typeface="Arial"/>
                <a:cs typeface="Arial"/>
              </a:rPr>
              <a:t> la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necesidad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elaborar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papeles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trabajo</a:t>
            </a:r>
            <a:r>
              <a:rPr sz="1400" dirty="0">
                <a:latin typeface="Arial"/>
                <a:cs typeface="Arial"/>
              </a:rPr>
              <a:t> o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“integraciones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especiales”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que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no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tenía,</a:t>
            </a:r>
            <a:endParaRPr sz="1400">
              <a:latin typeface="Arial"/>
              <a:cs typeface="Arial"/>
            </a:endParaRPr>
          </a:p>
          <a:p>
            <a:pPr marL="698500" marR="5080" lvl="1" indent="-228600" algn="just">
              <a:lnSpc>
                <a:spcPct val="80700"/>
              </a:lnSpc>
              <a:spcBef>
                <a:spcPts val="445"/>
              </a:spcBef>
              <a:buClr>
                <a:srgbClr val="E77737"/>
              </a:buClr>
              <a:buFont typeface="Courier New"/>
              <a:buChar char="o"/>
              <a:tabLst>
                <a:tab pos="698500" algn="l"/>
              </a:tabLst>
            </a:pPr>
            <a:r>
              <a:rPr sz="1400" dirty="0">
                <a:latin typeface="Arial"/>
                <a:cs typeface="Arial"/>
              </a:rPr>
              <a:t>Si </a:t>
            </a:r>
            <a:r>
              <a:rPr sz="1400" spc="-5" dirty="0">
                <a:latin typeface="Arial"/>
                <a:cs typeface="Arial"/>
              </a:rPr>
              <a:t>bien pueden ser obtenidos </a:t>
            </a:r>
            <a:r>
              <a:rPr sz="1400" dirty="0">
                <a:latin typeface="Arial"/>
                <a:cs typeface="Arial"/>
              </a:rPr>
              <a:t>a </a:t>
            </a:r>
            <a:r>
              <a:rPr sz="1400" spc="-5" dirty="0">
                <a:latin typeface="Arial"/>
                <a:cs typeface="Arial"/>
              </a:rPr>
              <a:t>partir de los datos que </a:t>
            </a:r>
            <a:r>
              <a:rPr sz="1400" dirty="0">
                <a:latin typeface="Arial"/>
                <a:cs typeface="Arial"/>
              </a:rPr>
              <a:t>se </a:t>
            </a:r>
            <a:r>
              <a:rPr sz="1400" spc="-5" dirty="0">
                <a:latin typeface="Arial"/>
                <a:cs typeface="Arial"/>
              </a:rPr>
              <a:t>contienen en </a:t>
            </a:r>
            <a:r>
              <a:rPr sz="140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contabilidad </a:t>
            </a:r>
            <a:r>
              <a:rPr sz="1400" dirty="0">
                <a:latin typeface="Arial"/>
                <a:cs typeface="Arial"/>
              </a:rPr>
              <a:t>y </a:t>
            </a:r>
            <a:r>
              <a:rPr sz="1400" spc="-5" dirty="0">
                <a:latin typeface="Arial"/>
                <a:cs typeface="Arial"/>
              </a:rPr>
              <a:t>que pueden ser revisados por </a:t>
            </a:r>
            <a:r>
              <a:rPr sz="1400" dirty="0">
                <a:latin typeface="Arial"/>
                <a:cs typeface="Arial"/>
              </a:rPr>
              <a:t>la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autoridad, de momento no formaban parte de </a:t>
            </a:r>
            <a:r>
              <a:rPr sz="140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contabilidad </a:t>
            </a:r>
            <a:r>
              <a:rPr sz="1400" dirty="0">
                <a:latin typeface="Arial"/>
                <a:cs typeface="Arial"/>
              </a:rPr>
              <a:t>y </a:t>
            </a:r>
            <a:r>
              <a:rPr sz="1400" spc="-5" dirty="0">
                <a:latin typeface="Arial"/>
                <a:cs typeface="Arial"/>
              </a:rPr>
              <a:t>tienen que elaborarse </a:t>
            </a:r>
            <a:r>
              <a:rPr sz="1400" dirty="0">
                <a:latin typeface="Arial"/>
                <a:cs typeface="Arial"/>
              </a:rPr>
              <a:t>a </a:t>
            </a:r>
            <a:r>
              <a:rPr sz="1400" spc="-5" dirty="0">
                <a:latin typeface="Arial"/>
                <a:cs typeface="Arial"/>
              </a:rPr>
              <a:t>petición de </a:t>
            </a:r>
            <a:r>
              <a:rPr sz="140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autoridad de una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forma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específica.</a:t>
            </a:r>
            <a:endParaRPr sz="1400">
              <a:latin typeface="Arial"/>
              <a:cs typeface="Arial"/>
            </a:endParaRPr>
          </a:p>
          <a:p>
            <a:pPr marL="241300" marR="5080" indent="-228600">
              <a:lnSpc>
                <a:spcPts val="1800"/>
              </a:lnSpc>
              <a:spcBef>
                <a:spcPts val="875"/>
              </a:spcBef>
              <a:buClr>
                <a:srgbClr val="E77737"/>
              </a:buClr>
              <a:buChar char="•"/>
              <a:tabLst>
                <a:tab pos="240665" algn="l"/>
                <a:tab pos="241300" algn="l"/>
              </a:tabLst>
            </a:pPr>
            <a:r>
              <a:rPr sz="1800" spc="-5" dirty="0">
                <a:latin typeface="Arial"/>
                <a:cs typeface="Arial"/>
              </a:rPr>
              <a:t>Es</a:t>
            </a:r>
            <a:r>
              <a:rPr sz="1800" spc="35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ilegal</a:t>
            </a:r>
            <a:r>
              <a:rPr sz="1800" b="1" spc="35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el</a:t>
            </a:r>
            <a:r>
              <a:rPr sz="1800" b="1" spc="36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rechazo</a:t>
            </a:r>
            <a:r>
              <a:rPr sz="1800" b="1" spc="35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de</a:t>
            </a:r>
            <a:r>
              <a:rPr sz="1800" b="1" spc="36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deducciones</a:t>
            </a:r>
            <a:r>
              <a:rPr sz="1800" b="1" spc="36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por</a:t>
            </a:r>
            <a:r>
              <a:rPr sz="1800" spc="35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que</a:t>
            </a:r>
            <a:r>
              <a:rPr sz="1800" spc="36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no</a:t>
            </a:r>
            <a:r>
              <a:rPr sz="1800" spc="36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se</a:t>
            </a:r>
            <a:r>
              <a:rPr sz="1800" spc="35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proporcionó</a:t>
            </a:r>
            <a:r>
              <a:rPr sz="1800" spc="36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la</a:t>
            </a:r>
            <a:r>
              <a:rPr sz="1800" spc="36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contabilidad</a:t>
            </a:r>
            <a:r>
              <a:rPr sz="1800" spc="35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en</a:t>
            </a:r>
            <a:r>
              <a:rPr sz="1800" spc="36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forma</a:t>
            </a:r>
            <a:r>
              <a:rPr sz="1800" spc="35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de </a:t>
            </a:r>
            <a:r>
              <a:rPr sz="1800" spc="-484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integraciones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especiales,</a:t>
            </a:r>
            <a:endParaRPr sz="1800">
              <a:latin typeface="Arial"/>
              <a:cs typeface="Arial"/>
            </a:endParaRPr>
          </a:p>
          <a:p>
            <a:pPr marL="698500" marR="5080" lvl="1" indent="-228600" algn="just">
              <a:lnSpc>
                <a:spcPct val="77100"/>
              </a:lnSpc>
              <a:spcBef>
                <a:spcPts val="520"/>
              </a:spcBef>
              <a:buClr>
                <a:srgbClr val="E77737"/>
              </a:buClr>
              <a:buFont typeface="Courier New"/>
              <a:buChar char="o"/>
              <a:tabLst>
                <a:tab pos="698500" algn="l"/>
              </a:tabLst>
            </a:pPr>
            <a:r>
              <a:rPr sz="1400" dirty="0">
                <a:latin typeface="Arial"/>
                <a:cs typeface="Arial"/>
              </a:rPr>
              <a:t>Esa</a:t>
            </a:r>
            <a:r>
              <a:rPr sz="1400" spc="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exigencia</a:t>
            </a:r>
            <a:r>
              <a:rPr sz="1400" spc="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no</a:t>
            </a:r>
            <a:r>
              <a:rPr sz="1400" spc="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constituye</a:t>
            </a:r>
            <a:r>
              <a:rPr sz="1400" spc="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un</a:t>
            </a:r>
            <a:r>
              <a:rPr sz="1400" spc="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requisito</a:t>
            </a:r>
            <a:r>
              <a:rPr sz="1400" spc="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que</a:t>
            </a:r>
            <a:r>
              <a:rPr sz="1400" spc="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</a:t>
            </a:r>
            <a:r>
              <a:rPr sz="1400" spc="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desprenda</a:t>
            </a:r>
            <a:r>
              <a:rPr sz="1400" spc="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del</a:t>
            </a:r>
            <a:r>
              <a:rPr sz="1400" spc="5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contenido</a:t>
            </a:r>
            <a:r>
              <a:rPr sz="1400" spc="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</a:t>
            </a:r>
            <a:r>
              <a:rPr sz="1400" spc="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ley</a:t>
            </a:r>
            <a:r>
              <a:rPr sz="1400" spc="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para</a:t>
            </a:r>
            <a:r>
              <a:rPr sz="1400" spc="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determinación</a:t>
            </a:r>
            <a:r>
              <a:rPr sz="1400" spc="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</a:t>
            </a:r>
            <a:r>
              <a:rPr sz="1400" spc="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su</a:t>
            </a:r>
            <a:r>
              <a:rPr sz="1400" spc="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existencia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procedencia.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74605" y="248919"/>
            <a:ext cx="11000740" cy="6042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00" b="1" dirty="0">
                <a:solidFill>
                  <a:srgbClr val="E84C22"/>
                </a:solidFill>
                <a:latin typeface="Arial"/>
                <a:cs typeface="Arial"/>
              </a:rPr>
              <a:t>Jurisprudencia:</a:t>
            </a:r>
            <a:r>
              <a:rPr sz="1900" b="1" spc="-25" dirty="0">
                <a:solidFill>
                  <a:srgbClr val="E84C22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E84C22"/>
                </a:solidFill>
                <a:latin typeface="Arial"/>
                <a:cs typeface="Arial"/>
              </a:rPr>
              <a:t>VIII-P-SS-384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500">
              <a:latin typeface="Arial"/>
              <a:cs typeface="Arial"/>
            </a:endParaRPr>
          </a:p>
          <a:p>
            <a:pPr marL="12700">
              <a:lnSpc>
                <a:spcPts val="1930"/>
              </a:lnSpc>
            </a:pPr>
            <a:r>
              <a:rPr sz="1900" b="1" spc="-5" dirty="0">
                <a:latin typeface="Arial"/>
                <a:cs typeface="Arial"/>
              </a:rPr>
              <a:t>DEDUCCIONES</a:t>
            </a:r>
            <a:r>
              <a:rPr sz="1900" b="1" spc="2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DECLARADAS.</a:t>
            </a:r>
            <a:r>
              <a:rPr sz="1900" b="1" spc="2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2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CONTRIBUYENTE</a:t>
            </a:r>
            <a:r>
              <a:rPr sz="1900" b="1" spc="29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NO</a:t>
            </a:r>
            <a:r>
              <a:rPr sz="1900" b="1" spc="3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ESTÁ</a:t>
            </a:r>
            <a:r>
              <a:rPr sz="1900" b="1" spc="3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OBLIGADO</a:t>
            </a:r>
            <a:r>
              <a:rPr sz="1900" b="1" spc="30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22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EXHIBIR</a:t>
            </a:r>
            <a:r>
              <a:rPr sz="1900" b="1" spc="30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ANTE</a:t>
            </a:r>
            <a:endParaRPr sz="1900">
              <a:latin typeface="Arial"/>
              <a:cs typeface="Arial"/>
            </a:endParaRPr>
          </a:p>
          <a:p>
            <a:pPr marL="12700">
              <a:lnSpc>
                <a:spcPts val="1595"/>
              </a:lnSpc>
            </a:pPr>
            <a:r>
              <a:rPr sz="1900" b="1" dirty="0">
                <a:latin typeface="Arial"/>
                <a:cs typeface="Arial"/>
              </a:rPr>
              <a:t>LA</a:t>
            </a:r>
            <a:r>
              <a:rPr sz="1900" b="1" spc="2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AUTORIDAD</a:t>
            </a:r>
            <a:r>
              <a:rPr sz="1900" b="1" spc="33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LA</a:t>
            </a:r>
            <a:r>
              <a:rPr sz="1900" b="1" spc="260" dirty="0">
                <a:latin typeface="Arial"/>
                <a:cs typeface="Arial"/>
              </a:rPr>
              <a:t> </a:t>
            </a:r>
            <a:r>
              <a:rPr sz="1900" b="1" spc="-15" dirty="0">
                <a:latin typeface="Arial"/>
                <a:cs typeface="Arial"/>
              </a:rPr>
              <a:t>DOCUMENTACIÓN</a:t>
            </a:r>
            <a:r>
              <a:rPr sz="1900" b="1" spc="33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3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INFORMACIÓN</a:t>
            </a:r>
            <a:r>
              <a:rPr sz="1900" b="1" spc="3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3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3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SOPORTE</a:t>
            </a:r>
            <a:r>
              <a:rPr sz="1900" b="1" spc="32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LAS</a:t>
            </a:r>
            <a:r>
              <a:rPr sz="1900" b="1" spc="3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MISMAS</a:t>
            </a:r>
            <a:r>
              <a:rPr sz="1900" b="1" spc="32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A</a:t>
            </a:r>
            <a:endParaRPr sz="1900">
              <a:latin typeface="Arial"/>
              <a:cs typeface="Arial"/>
            </a:endParaRPr>
          </a:p>
          <a:p>
            <a:pPr marL="12700">
              <a:lnSpc>
                <a:spcPts val="1610"/>
              </a:lnSpc>
              <a:tabLst>
                <a:tab pos="1101090" algn="l"/>
                <a:tab pos="1565275" algn="l"/>
                <a:tab pos="3703320" algn="l"/>
                <a:tab pos="5358130" algn="l"/>
                <a:tab pos="7828915" algn="l"/>
                <a:tab pos="8292465" algn="l"/>
                <a:tab pos="10351770" algn="l"/>
                <a:tab pos="10789920" algn="l"/>
              </a:tabLst>
            </a:pPr>
            <a:r>
              <a:rPr sz="1900" b="1" spc="-25" dirty="0">
                <a:latin typeface="Arial"/>
                <a:cs typeface="Arial"/>
              </a:rPr>
              <a:t>TRAVÉS	</a:t>
            </a:r>
            <a:r>
              <a:rPr sz="1900" b="1" dirty="0">
                <a:latin typeface="Arial"/>
                <a:cs typeface="Arial"/>
              </a:rPr>
              <a:t>DE	</a:t>
            </a:r>
            <a:r>
              <a:rPr sz="1900" b="1" spc="-5" dirty="0">
                <a:latin typeface="Arial"/>
                <a:cs typeface="Arial"/>
              </a:rPr>
              <a:t>INTEGRACIONES	ESPECIALES	</a:t>
            </a:r>
            <a:r>
              <a:rPr sz="1900" b="1" spc="-40" dirty="0">
                <a:latin typeface="Arial"/>
                <a:cs typeface="Arial"/>
              </a:rPr>
              <a:t>PARA</a:t>
            </a:r>
            <a:r>
              <a:rPr sz="1900" b="1" spc="43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DEMOSTRAR	SU	PROCEDENCIA.-	</a:t>
            </a:r>
            <a:r>
              <a:rPr sz="1900" dirty="0">
                <a:latin typeface="Arial"/>
                <a:cs typeface="Arial"/>
              </a:rPr>
              <a:t>De	la</a:t>
            </a:r>
            <a:endParaRPr sz="1900">
              <a:latin typeface="Arial"/>
              <a:cs typeface="Arial"/>
            </a:endParaRPr>
          </a:p>
          <a:p>
            <a:pPr marL="12700">
              <a:lnSpc>
                <a:spcPts val="1595"/>
              </a:lnSpc>
            </a:pPr>
            <a:r>
              <a:rPr sz="1900" dirty="0">
                <a:latin typeface="Arial"/>
                <a:cs typeface="Arial"/>
              </a:rPr>
              <a:t>interpretación</a:t>
            </a:r>
            <a:r>
              <a:rPr sz="1900" spc="38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armónica</a:t>
            </a:r>
            <a:r>
              <a:rPr sz="1900" spc="38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de</a:t>
            </a:r>
            <a:r>
              <a:rPr sz="1900" spc="38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los</a:t>
            </a:r>
            <a:r>
              <a:rPr sz="1900" spc="37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artículos</a:t>
            </a:r>
            <a:r>
              <a:rPr sz="1900" spc="37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28</a:t>
            </a:r>
            <a:r>
              <a:rPr sz="1900" spc="38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del</a:t>
            </a:r>
            <a:r>
              <a:rPr sz="1900" spc="38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Código</a:t>
            </a:r>
            <a:r>
              <a:rPr sz="1900" spc="38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Fiscal</a:t>
            </a:r>
            <a:r>
              <a:rPr sz="1900" spc="38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de</a:t>
            </a:r>
            <a:r>
              <a:rPr sz="1900" spc="38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la</a:t>
            </a:r>
            <a:r>
              <a:rPr sz="1900" spc="38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Federación,</a:t>
            </a:r>
            <a:r>
              <a:rPr sz="1900" spc="37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y</a:t>
            </a:r>
            <a:r>
              <a:rPr sz="1900" spc="37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26</a:t>
            </a:r>
            <a:r>
              <a:rPr sz="1900" spc="38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a</a:t>
            </a:r>
            <a:r>
              <a:rPr sz="1900" spc="38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29</a:t>
            </a:r>
            <a:r>
              <a:rPr sz="1900" spc="38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de</a:t>
            </a:r>
            <a:r>
              <a:rPr sz="1900" spc="38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su</a:t>
            </a:r>
            <a:endParaRPr sz="1900">
              <a:latin typeface="Arial"/>
              <a:cs typeface="Arial"/>
            </a:endParaRPr>
          </a:p>
          <a:p>
            <a:pPr marL="12700">
              <a:lnSpc>
                <a:spcPts val="1595"/>
              </a:lnSpc>
            </a:pPr>
            <a:r>
              <a:rPr sz="1900" dirty="0">
                <a:latin typeface="Arial"/>
                <a:cs typeface="Arial"/>
              </a:rPr>
              <a:t>Reglamento,</a:t>
            </a:r>
            <a:r>
              <a:rPr sz="1900" spc="4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se</a:t>
            </a:r>
            <a:r>
              <a:rPr sz="1900" spc="6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desprende:</a:t>
            </a:r>
            <a:r>
              <a:rPr sz="1900" spc="5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a)</a:t>
            </a:r>
            <a:r>
              <a:rPr sz="1900" spc="6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que</a:t>
            </a:r>
            <a:r>
              <a:rPr sz="1900" spc="6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la</a:t>
            </a:r>
            <a:r>
              <a:rPr sz="1900" spc="6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contabilidad</a:t>
            </a:r>
            <a:r>
              <a:rPr sz="1900" spc="6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y</a:t>
            </a:r>
            <a:r>
              <a:rPr sz="1900" spc="5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los</a:t>
            </a:r>
            <a:r>
              <a:rPr sz="1900" spc="6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documentos</a:t>
            </a:r>
            <a:r>
              <a:rPr sz="1900" spc="5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que</a:t>
            </a:r>
            <a:r>
              <a:rPr sz="1900" spc="6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la</a:t>
            </a:r>
            <a:r>
              <a:rPr sz="1900" spc="6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integran,</a:t>
            </a:r>
            <a:r>
              <a:rPr sz="1900" spc="4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la</a:t>
            </a:r>
            <a:r>
              <a:rPr sz="1900" spc="6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componen</a:t>
            </a:r>
            <a:r>
              <a:rPr sz="1900" spc="6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los</a:t>
            </a:r>
            <a:endParaRPr sz="1900">
              <a:latin typeface="Arial"/>
              <a:cs typeface="Arial"/>
            </a:endParaRPr>
          </a:p>
          <a:p>
            <a:pPr marL="12700">
              <a:lnSpc>
                <a:spcPts val="1610"/>
              </a:lnSpc>
              <a:tabLst>
                <a:tab pos="1118870" algn="l"/>
                <a:tab pos="1416685" algn="l"/>
                <a:tab pos="2442210" algn="l"/>
                <a:tab pos="3764279" algn="l"/>
                <a:tab pos="4076700" algn="l"/>
                <a:tab pos="4658995" algn="l"/>
                <a:tab pos="5619115" algn="l"/>
                <a:tab pos="6106160" algn="l"/>
                <a:tab pos="7738109" algn="l"/>
                <a:tab pos="8789035" algn="l"/>
                <a:tab pos="9276080" algn="l"/>
                <a:tab pos="9858375" algn="l"/>
                <a:tab pos="10669270" algn="l"/>
              </a:tabLst>
            </a:pPr>
            <a:r>
              <a:rPr sz="1900" dirty="0">
                <a:latin typeface="Arial"/>
                <a:cs typeface="Arial"/>
              </a:rPr>
              <a:t>registros	y	cuentas	especiales	a	que	obligan	las	disposiciones	fiscales,	los	que	llevan	los</a:t>
            </a:r>
            <a:endParaRPr sz="1900">
              <a:latin typeface="Arial"/>
              <a:cs typeface="Arial"/>
            </a:endParaRPr>
          </a:p>
          <a:p>
            <a:pPr marL="12700">
              <a:lnSpc>
                <a:spcPts val="1595"/>
              </a:lnSpc>
            </a:pPr>
            <a:r>
              <a:rPr sz="1900" dirty="0">
                <a:latin typeface="Arial"/>
                <a:cs typeface="Arial"/>
              </a:rPr>
              <a:t>contribuyentes</a:t>
            </a:r>
            <a:r>
              <a:rPr sz="1900" spc="8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aun</a:t>
            </a:r>
            <a:r>
              <a:rPr sz="1900" spc="9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cuando</a:t>
            </a:r>
            <a:r>
              <a:rPr sz="1900" spc="9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no</a:t>
            </a:r>
            <a:r>
              <a:rPr sz="1900" spc="9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sean</a:t>
            </a:r>
            <a:r>
              <a:rPr sz="1900" spc="9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obligatorios,</a:t>
            </a:r>
            <a:r>
              <a:rPr sz="1900" spc="8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y</a:t>
            </a:r>
            <a:r>
              <a:rPr sz="1900" spc="9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los</a:t>
            </a:r>
            <a:r>
              <a:rPr sz="1900" spc="8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libros</a:t>
            </a:r>
            <a:r>
              <a:rPr sz="1900" spc="8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y</a:t>
            </a:r>
            <a:r>
              <a:rPr sz="1900" spc="8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registros</a:t>
            </a:r>
            <a:r>
              <a:rPr sz="1900" spc="8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sociales</a:t>
            </a:r>
            <a:r>
              <a:rPr sz="1900" spc="8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a</a:t>
            </a:r>
            <a:r>
              <a:rPr sz="1900" spc="9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que</a:t>
            </a:r>
            <a:r>
              <a:rPr sz="1900" spc="9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obliguen</a:t>
            </a:r>
            <a:r>
              <a:rPr sz="1900" spc="9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otras</a:t>
            </a:r>
            <a:endParaRPr sz="1900">
              <a:latin typeface="Arial"/>
              <a:cs typeface="Arial"/>
            </a:endParaRPr>
          </a:p>
          <a:p>
            <a:pPr marL="12700">
              <a:lnSpc>
                <a:spcPts val="1595"/>
              </a:lnSpc>
            </a:pPr>
            <a:r>
              <a:rPr sz="1900" dirty="0">
                <a:latin typeface="Arial"/>
                <a:cs typeface="Arial"/>
              </a:rPr>
              <a:t>leyes,</a:t>
            </a:r>
            <a:r>
              <a:rPr sz="1900" spc="409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los</a:t>
            </a:r>
            <a:r>
              <a:rPr sz="1900" spc="4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papeles</a:t>
            </a:r>
            <a:r>
              <a:rPr sz="1900" spc="4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de</a:t>
            </a:r>
            <a:r>
              <a:rPr sz="1900" spc="4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trabajo,</a:t>
            </a:r>
            <a:r>
              <a:rPr sz="1900" spc="4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registros,</a:t>
            </a:r>
            <a:r>
              <a:rPr sz="1900" spc="4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cuentas</a:t>
            </a:r>
            <a:r>
              <a:rPr sz="1900" spc="41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especiales,</a:t>
            </a:r>
            <a:r>
              <a:rPr sz="1900" spc="41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equipos</a:t>
            </a:r>
            <a:r>
              <a:rPr sz="1900" spc="4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y</a:t>
            </a:r>
            <a:r>
              <a:rPr sz="1900" spc="41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sistemas</a:t>
            </a:r>
            <a:r>
              <a:rPr sz="1900" spc="4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electrónicos,</a:t>
            </a:r>
            <a:r>
              <a:rPr sz="1900" spc="4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así</a:t>
            </a:r>
            <a:endParaRPr sz="1900">
              <a:latin typeface="Arial"/>
              <a:cs typeface="Arial"/>
            </a:endParaRPr>
          </a:p>
          <a:p>
            <a:pPr marL="12700">
              <a:lnSpc>
                <a:spcPts val="1610"/>
              </a:lnSpc>
            </a:pPr>
            <a:r>
              <a:rPr sz="1900" dirty="0">
                <a:latin typeface="Arial"/>
                <a:cs typeface="Arial"/>
              </a:rPr>
              <a:t>como</a:t>
            </a:r>
            <a:r>
              <a:rPr sz="1900" spc="18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la</a:t>
            </a:r>
            <a:r>
              <a:rPr sz="1900" spc="18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documentación</a:t>
            </a:r>
            <a:r>
              <a:rPr sz="1900" spc="18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comprobatoria,</a:t>
            </a:r>
            <a:r>
              <a:rPr sz="1900" spc="17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b)</a:t>
            </a:r>
            <a:r>
              <a:rPr sz="1900" spc="18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que</a:t>
            </a:r>
            <a:r>
              <a:rPr sz="1900" spc="18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la</a:t>
            </a:r>
            <a:r>
              <a:rPr sz="1900" spc="18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contabilidad</a:t>
            </a:r>
            <a:r>
              <a:rPr sz="1900" spc="18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debe</a:t>
            </a:r>
            <a:r>
              <a:rPr sz="1900" spc="18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integrarse</a:t>
            </a:r>
            <a:r>
              <a:rPr sz="1900" spc="18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por</a:t>
            </a:r>
            <a:r>
              <a:rPr sz="1900" spc="18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los</a:t>
            </a:r>
            <a:r>
              <a:rPr sz="1900" spc="18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libros</a:t>
            </a:r>
            <a:r>
              <a:rPr sz="1900" spc="17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diario</a:t>
            </a:r>
            <a:r>
              <a:rPr sz="1900" spc="18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y</a:t>
            </a:r>
            <a:endParaRPr sz="1900">
              <a:latin typeface="Arial"/>
              <a:cs typeface="Arial"/>
            </a:endParaRPr>
          </a:p>
          <a:p>
            <a:pPr marL="12700">
              <a:lnSpc>
                <a:spcPts val="1550"/>
              </a:lnSpc>
            </a:pPr>
            <a:r>
              <a:rPr sz="1900" dirty="0">
                <a:latin typeface="Arial"/>
                <a:cs typeface="Arial"/>
              </a:rPr>
              <a:t>mayor</a:t>
            </a:r>
            <a:r>
              <a:rPr sz="1900" spc="19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y</a:t>
            </a:r>
            <a:r>
              <a:rPr sz="1900" spc="18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c)</a:t>
            </a:r>
            <a:r>
              <a:rPr sz="1900" spc="19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que</a:t>
            </a:r>
            <a:r>
              <a:rPr sz="1900" spc="20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deben</a:t>
            </a:r>
            <a:r>
              <a:rPr sz="1900" spc="19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cumplirse</a:t>
            </a:r>
            <a:r>
              <a:rPr sz="1900" spc="19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ciertos</a:t>
            </a:r>
            <a:r>
              <a:rPr sz="1900" spc="18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requisitos</a:t>
            </a:r>
            <a:r>
              <a:rPr sz="1900" spc="19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tales</a:t>
            </a:r>
            <a:r>
              <a:rPr sz="1900" spc="18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como</a:t>
            </a:r>
            <a:r>
              <a:rPr sz="1900" spc="19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que</a:t>
            </a:r>
            <a:r>
              <a:rPr sz="1900" spc="19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la</a:t>
            </a:r>
            <a:r>
              <a:rPr sz="1900" spc="20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información</a:t>
            </a:r>
            <a:r>
              <a:rPr sz="1900" spc="19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que</a:t>
            </a:r>
            <a:r>
              <a:rPr sz="1900" spc="19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se</a:t>
            </a:r>
            <a:r>
              <a:rPr sz="1900" spc="19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lleve</a:t>
            </a:r>
            <a:r>
              <a:rPr sz="1900" spc="200" dirty="0">
                <a:latin typeface="Arial"/>
                <a:cs typeface="Arial"/>
              </a:rPr>
              <a:t> </a:t>
            </a:r>
            <a:r>
              <a:rPr sz="1900" spc="5" dirty="0">
                <a:latin typeface="Arial"/>
                <a:cs typeface="Arial"/>
              </a:rPr>
              <a:t>debe</a:t>
            </a:r>
            <a:endParaRPr sz="1900">
              <a:latin typeface="Arial"/>
              <a:cs typeface="Arial"/>
            </a:endParaRPr>
          </a:p>
          <a:p>
            <a:pPr marL="12700">
              <a:lnSpc>
                <a:spcPts val="1550"/>
              </a:lnSpc>
            </a:pPr>
            <a:r>
              <a:rPr sz="1900" dirty="0">
                <a:latin typeface="Arial"/>
                <a:cs typeface="Arial"/>
              </a:rPr>
              <a:t>identificar</a:t>
            </a:r>
            <a:r>
              <a:rPr sz="1900" spc="36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cada</a:t>
            </a:r>
            <a:r>
              <a:rPr sz="1900" spc="36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operación,</a:t>
            </a:r>
            <a:r>
              <a:rPr sz="1900" spc="35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acto</a:t>
            </a:r>
            <a:r>
              <a:rPr sz="1900" spc="36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o</a:t>
            </a:r>
            <a:r>
              <a:rPr sz="1900" spc="36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actividad,</a:t>
            </a:r>
            <a:r>
              <a:rPr sz="1900" spc="35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relacionándolas</a:t>
            </a:r>
            <a:r>
              <a:rPr sz="1900" spc="36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con</a:t>
            </a:r>
            <a:r>
              <a:rPr sz="1900" spc="36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la</a:t>
            </a:r>
            <a:r>
              <a:rPr sz="1900" spc="36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documentación</a:t>
            </a:r>
            <a:r>
              <a:rPr sz="1900" spc="36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comprobatoria,</a:t>
            </a:r>
            <a:endParaRPr sz="1900">
              <a:latin typeface="Arial"/>
              <a:cs typeface="Arial"/>
            </a:endParaRPr>
          </a:p>
          <a:p>
            <a:pPr marL="12700">
              <a:lnSpc>
                <a:spcPts val="1595"/>
              </a:lnSpc>
            </a:pPr>
            <a:r>
              <a:rPr sz="1900" dirty="0">
                <a:latin typeface="Arial"/>
                <a:cs typeface="Arial"/>
              </a:rPr>
              <a:t>etcétera.</a:t>
            </a:r>
            <a:r>
              <a:rPr sz="1900" spc="10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Por</a:t>
            </a:r>
            <a:r>
              <a:rPr sz="1900" spc="11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tanto,</a:t>
            </a:r>
            <a:r>
              <a:rPr sz="1900" spc="10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a</a:t>
            </a:r>
            <a:r>
              <a:rPr sz="1900" spc="114" dirty="0">
                <a:latin typeface="Arial"/>
                <a:cs typeface="Arial"/>
              </a:rPr>
              <a:t> </a:t>
            </a:r>
            <a:r>
              <a:rPr sz="1900" spc="-5" dirty="0">
                <a:latin typeface="Arial"/>
                <a:cs typeface="Arial"/>
              </a:rPr>
              <a:t>fin</a:t>
            </a:r>
            <a:r>
              <a:rPr sz="1900" spc="114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de</a:t>
            </a:r>
            <a:r>
              <a:rPr sz="1900" spc="11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comprobar</a:t>
            </a:r>
            <a:r>
              <a:rPr sz="1900" spc="11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la</a:t>
            </a:r>
            <a:r>
              <a:rPr sz="1900" spc="114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existencia</a:t>
            </a:r>
            <a:r>
              <a:rPr sz="1900" spc="114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de</a:t>
            </a:r>
            <a:r>
              <a:rPr sz="1900" spc="114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las</a:t>
            </a:r>
            <a:r>
              <a:rPr sz="1900" spc="10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deducciones</a:t>
            </a:r>
            <a:r>
              <a:rPr sz="1900" spc="10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efectuadas,</a:t>
            </a:r>
            <a:r>
              <a:rPr sz="1900" spc="10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el</a:t>
            </a:r>
            <a:r>
              <a:rPr sz="1900" spc="11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contribuyente</a:t>
            </a:r>
            <a:endParaRPr sz="1900">
              <a:latin typeface="Arial"/>
              <a:cs typeface="Arial"/>
            </a:endParaRPr>
          </a:p>
          <a:p>
            <a:pPr marL="12700">
              <a:lnSpc>
                <a:spcPts val="1595"/>
              </a:lnSpc>
            </a:pPr>
            <a:r>
              <a:rPr sz="1900" dirty="0">
                <a:latin typeface="Arial"/>
                <a:cs typeface="Arial"/>
              </a:rPr>
              <a:t>no</a:t>
            </a:r>
            <a:r>
              <a:rPr sz="1900" spc="6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está</a:t>
            </a:r>
            <a:r>
              <a:rPr sz="1900" spc="7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obligado</a:t>
            </a:r>
            <a:r>
              <a:rPr sz="1900" spc="6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a</a:t>
            </a:r>
            <a:r>
              <a:rPr sz="1900" spc="7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presentar</a:t>
            </a:r>
            <a:r>
              <a:rPr sz="1900" spc="7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ante</a:t>
            </a:r>
            <a:r>
              <a:rPr sz="1900" spc="6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la</a:t>
            </a:r>
            <a:r>
              <a:rPr sz="1900" spc="7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autoridad</a:t>
            </a:r>
            <a:r>
              <a:rPr sz="1900" spc="7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un</a:t>
            </a:r>
            <a:r>
              <a:rPr sz="1900" spc="6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documento</a:t>
            </a:r>
            <a:r>
              <a:rPr sz="1900" spc="7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en</a:t>
            </a:r>
            <a:r>
              <a:rPr sz="1900" spc="7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el</a:t>
            </a:r>
            <a:r>
              <a:rPr sz="1900" spc="6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que</a:t>
            </a:r>
            <a:r>
              <a:rPr sz="1900" spc="7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relacione</a:t>
            </a:r>
            <a:r>
              <a:rPr sz="1900" spc="6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de</a:t>
            </a:r>
            <a:r>
              <a:rPr sz="1900" spc="7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forma</a:t>
            </a:r>
            <a:r>
              <a:rPr sz="1900" spc="7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específica</a:t>
            </a:r>
            <a:endParaRPr sz="1900">
              <a:latin typeface="Arial"/>
              <a:cs typeface="Arial"/>
            </a:endParaRPr>
          </a:p>
          <a:p>
            <a:pPr marL="12700">
              <a:lnSpc>
                <a:spcPts val="1610"/>
              </a:lnSpc>
            </a:pPr>
            <a:r>
              <a:rPr sz="1900" dirty="0">
                <a:latin typeface="Arial"/>
                <a:cs typeface="Arial"/>
              </a:rPr>
              <a:t>los</a:t>
            </a:r>
            <a:r>
              <a:rPr sz="1900" spc="22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gastos</a:t>
            </a:r>
            <a:r>
              <a:rPr sz="1900" spc="229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del</a:t>
            </a:r>
            <a:r>
              <a:rPr sz="1900" spc="23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periodo</a:t>
            </a:r>
            <a:r>
              <a:rPr sz="1900" spc="23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declarados</a:t>
            </a:r>
            <a:r>
              <a:rPr sz="1900" spc="229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con</a:t>
            </a:r>
            <a:r>
              <a:rPr sz="1900" spc="23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los</a:t>
            </a:r>
            <a:r>
              <a:rPr sz="1900" spc="22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registrados</a:t>
            </a:r>
            <a:r>
              <a:rPr sz="1900" spc="229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en</a:t>
            </a:r>
            <a:r>
              <a:rPr sz="1900" spc="23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los</a:t>
            </a:r>
            <a:r>
              <a:rPr sz="1900" spc="229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auxiliares,</a:t>
            </a:r>
            <a:r>
              <a:rPr sz="1900" spc="22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o</a:t>
            </a:r>
            <a:r>
              <a:rPr sz="1900" spc="23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con</a:t>
            </a:r>
            <a:r>
              <a:rPr sz="1900" spc="23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la</a:t>
            </a:r>
            <a:r>
              <a:rPr sz="1900" spc="229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forma</a:t>
            </a:r>
            <a:r>
              <a:rPr sz="1900" spc="23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mediante</a:t>
            </a:r>
            <a:r>
              <a:rPr sz="1900" spc="23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  <a:p>
            <a:pPr marL="12700">
              <a:lnSpc>
                <a:spcPts val="1595"/>
              </a:lnSpc>
            </a:pPr>
            <a:r>
              <a:rPr sz="1900" dirty="0">
                <a:latin typeface="Arial"/>
                <a:cs typeface="Arial"/>
              </a:rPr>
              <a:t>cual</a:t>
            </a:r>
            <a:r>
              <a:rPr sz="1900" spc="1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se</a:t>
            </a:r>
            <a:r>
              <a:rPr sz="1900" spc="1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efectuó</a:t>
            </a:r>
            <a:r>
              <a:rPr sz="1900" spc="1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el</a:t>
            </a:r>
            <a:r>
              <a:rPr sz="1900" spc="1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pago</a:t>
            </a:r>
            <a:r>
              <a:rPr sz="1900" spc="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de</a:t>
            </a:r>
            <a:r>
              <a:rPr sz="1900" spc="1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los</a:t>
            </a:r>
            <a:r>
              <a:rPr sz="1900" spc="1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mismos,</a:t>
            </a:r>
            <a:r>
              <a:rPr sz="1900" spc="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así</a:t>
            </a:r>
            <a:r>
              <a:rPr sz="1900" spc="1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como</a:t>
            </a:r>
            <a:r>
              <a:rPr sz="1900" spc="1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tampoco</a:t>
            </a:r>
            <a:r>
              <a:rPr sz="1900" spc="1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un</a:t>
            </a:r>
            <a:r>
              <a:rPr sz="1900" spc="1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documento</a:t>
            </a:r>
            <a:r>
              <a:rPr sz="1900" spc="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en</a:t>
            </a:r>
            <a:r>
              <a:rPr sz="1900" spc="1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que</a:t>
            </a:r>
            <a:r>
              <a:rPr sz="1900" spc="1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de</a:t>
            </a:r>
            <a:r>
              <a:rPr sz="1900" spc="1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forma</a:t>
            </a:r>
            <a:r>
              <a:rPr sz="1900" spc="1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analítica</a:t>
            </a:r>
            <a:r>
              <a:rPr sz="1900" spc="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se</a:t>
            </a:r>
            <a:endParaRPr sz="1900">
              <a:latin typeface="Arial"/>
              <a:cs typeface="Arial"/>
            </a:endParaRPr>
          </a:p>
          <a:p>
            <a:pPr marL="12700">
              <a:lnSpc>
                <a:spcPts val="1595"/>
              </a:lnSpc>
            </a:pPr>
            <a:r>
              <a:rPr sz="1900" dirty="0">
                <a:latin typeface="Arial"/>
                <a:cs typeface="Arial"/>
              </a:rPr>
              <a:t>vincule</a:t>
            </a:r>
            <a:r>
              <a:rPr sz="1900" spc="7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cada</a:t>
            </a:r>
            <a:r>
              <a:rPr sz="1900" spc="7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comprobante</a:t>
            </a:r>
            <a:r>
              <a:rPr sz="1900" spc="7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fiscal</a:t>
            </a:r>
            <a:r>
              <a:rPr sz="1900" spc="6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digital</a:t>
            </a:r>
            <a:r>
              <a:rPr sz="1900" spc="7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por</a:t>
            </a:r>
            <a:r>
              <a:rPr sz="1900" spc="7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Internet</a:t>
            </a:r>
            <a:r>
              <a:rPr sz="1900" spc="6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con</a:t>
            </a:r>
            <a:r>
              <a:rPr sz="1900" spc="7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su</a:t>
            </a:r>
            <a:r>
              <a:rPr sz="1900" spc="7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forma</a:t>
            </a:r>
            <a:r>
              <a:rPr sz="1900" spc="7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de</a:t>
            </a:r>
            <a:r>
              <a:rPr sz="1900" spc="7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pago</a:t>
            </a:r>
            <a:r>
              <a:rPr sz="1900" spc="7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y</a:t>
            </a:r>
            <a:r>
              <a:rPr sz="1900" spc="6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su</a:t>
            </a:r>
            <a:r>
              <a:rPr sz="1900" spc="7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respectiva</a:t>
            </a:r>
            <a:r>
              <a:rPr sz="1900" spc="7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póliza,</a:t>
            </a:r>
            <a:r>
              <a:rPr sz="1900" spc="6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ni</a:t>
            </a:r>
            <a:r>
              <a:rPr sz="1900" spc="75" dirty="0">
                <a:latin typeface="Arial"/>
                <a:cs typeface="Arial"/>
              </a:rPr>
              <a:t> </a:t>
            </a:r>
            <a:r>
              <a:rPr sz="1900" spc="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  <a:p>
            <a:pPr marL="12700">
              <a:lnSpc>
                <a:spcPts val="1610"/>
              </a:lnSpc>
            </a:pPr>
            <a:r>
              <a:rPr sz="1900" dirty="0">
                <a:latin typeface="Arial"/>
                <a:cs typeface="Arial"/>
              </a:rPr>
              <a:t>documento</a:t>
            </a:r>
            <a:r>
              <a:rPr sz="1900" spc="1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en</a:t>
            </a:r>
            <a:r>
              <a:rPr sz="1900" spc="1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que</a:t>
            </a:r>
            <a:r>
              <a:rPr sz="1900" spc="1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se</a:t>
            </a:r>
            <a:r>
              <a:rPr sz="1900" spc="1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integre</a:t>
            </a:r>
            <a:r>
              <a:rPr sz="1900" spc="1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el</a:t>
            </a:r>
            <a:r>
              <a:rPr sz="1900" spc="1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total</a:t>
            </a:r>
            <a:r>
              <a:rPr sz="1900" spc="1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de</a:t>
            </a:r>
            <a:r>
              <a:rPr sz="1900" spc="1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erogaciones</a:t>
            </a:r>
            <a:r>
              <a:rPr sz="1900" spc="114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y</a:t>
            </a:r>
            <a:r>
              <a:rPr sz="1900" spc="114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el</a:t>
            </a:r>
            <a:r>
              <a:rPr sz="1900" spc="1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monto</a:t>
            </a:r>
            <a:r>
              <a:rPr sz="1900" spc="1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al</a:t>
            </a:r>
            <a:r>
              <a:rPr sz="1900" spc="1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que</a:t>
            </a:r>
            <a:r>
              <a:rPr sz="1900" spc="13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ascienden;</a:t>
            </a:r>
            <a:r>
              <a:rPr sz="1900" spc="114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pues</a:t>
            </a:r>
            <a:r>
              <a:rPr sz="1900" spc="114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la</a:t>
            </a:r>
            <a:r>
              <a:rPr sz="1900" spc="1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autoridad</a:t>
            </a:r>
            <a:endParaRPr sz="1900">
              <a:latin typeface="Arial"/>
              <a:cs typeface="Arial"/>
            </a:endParaRPr>
          </a:p>
          <a:p>
            <a:pPr marL="12700">
              <a:lnSpc>
                <a:spcPts val="1595"/>
              </a:lnSpc>
            </a:pPr>
            <a:r>
              <a:rPr sz="1900" dirty="0">
                <a:latin typeface="Arial"/>
                <a:cs typeface="Arial"/>
              </a:rPr>
              <a:t>debe</a:t>
            </a:r>
            <a:r>
              <a:rPr sz="1900" spc="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solicitar</a:t>
            </a:r>
            <a:r>
              <a:rPr sz="1900" spc="2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los</a:t>
            </a:r>
            <a:r>
              <a:rPr sz="1900" spc="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documentos</a:t>
            </a:r>
            <a:r>
              <a:rPr sz="1900" spc="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que</a:t>
            </a:r>
            <a:r>
              <a:rPr sz="1900" spc="2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integren</a:t>
            </a:r>
            <a:r>
              <a:rPr sz="1900" spc="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la</a:t>
            </a:r>
            <a:r>
              <a:rPr sz="1900" spc="2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contabilidad</a:t>
            </a:r>
            <a:r>
              <a:rPr sz="1900" spc="2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de</a:t>
            </a:r>
            <a:r>
              <a:rPr sz="1900" spc="2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manera</a:t>
            </a:r>
            <a:r>
              <a:rPr sz="1900" spc="2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genérica,</a:t>
            </a:r>
            <a:r>
              <a:rPr sz="1900" spc="1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sin</a:t>
            </a:r>
            <a:r>
              <a:rPr sz="1900" spc="2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solicitar</a:t>
            </a:r>
            <a:r>
              <a:rPr sz="1900" spc="2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una</a:t>
            </a:r>
            <a:r>
              <a:rPr sz="1900" spc="2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forma</a:t>
            </a:r>
            <a:endParaRPr sz="1900">
              <a:latin typeface="Arial"/>
              <a:cs typeface="Arial"/>
            </a:endParaRPr>
          </a:p>
          <a:p>
            <a:pPr marL="12700">
              <a:lnSpc>
                <a:spcPts val="1595"/>
              </a:lnSpc>
              <a:tabLst>
                <a:tab pos="1029969" algn="l"/>
                <a:tab pos="1428115" algn="l"/>
                <a:tab pos="2998470" algn="l"/>
                <a:tab pos="3531235" algn="l"/>
                <a:tab pos="4698365" algn="l"/>
                <a:tab pos="5231765" algn="l"/>
                <a:tab pos="5548630" algn="l"/>
                <a:tab pos="6837680" algn="l"/>
                <a:tab pos="7221855" algn="l"/>
                <a:tab pos="7740650" algn="l"/>
                <a:tab pos="8139430" algn="l"/>
                <a:tab pos="8456295" algn="l"/>
                <a:tab pos="9690100" algn="l"/>
                <a:tab pos="10088245" algn="l"/>
              </a:tabLst>
            </a:pPr>
            <a:r>
              <a:rPr sz="1900" dirty="0">
                <a:latin typeface="Arial"/>
                <a:cs typeface="Arial"/>
              </a:rPr>
              <a:t>especial	de	configuración	que	impliquen	que	el	gobernado	se	vea	en	la	necesidad	de	elaborar</a:t>
            </a:r>
            <a:endParaRPr sz="1900">
              <a:latin typeface="Arial"/>
              <a:cs typeface="Arial"/>
            </a:endParaRPr>
          </a:p>
          <a:p>
            <a:pPr marL="12700">
              <a:lnSpc>
                <a:spcPts val="1610"/>
              </a:lnSpc>
            </a:pPr>
            <a:r>
              <a:rPr sz="1900" dirty="0">
                <a:latin typeface="Arial"/>
                <a:cs typeface="Arial"/>
              </a:rPr>
              <a:t>papeles</a:t>
            </a:r>
            <a:r>
              <a:rPr sz="1900" spc="19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de</a:t>
            </a:r>
            <a:r>
              <a:rPr sz="1900" spc="19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trabajo</a:t>
            </a:r>
            <a:r>
              <a:rPr sz="1900" spc="19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o</a:t>
            </a:r>
            <a:r>
              <a:rPr sz="1900" spc="19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“integraciones</a:t>
            </a:r>
            <a:r>
              <a:rPr sz="1900" spc="19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especiales”</a:t>
            </a:r>
            <a:r>
              <a:rPr sz="1900" spc="19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que</a:t>
            </a:r>
            <a:r>
              <a:rPr sz="1900" spc="19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no</a:t>
            </a:r>
            <a:r>
              <a:rPr sz="1900" spc="20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tenía,</a:t>
            </a:r>
            <a:r>
              <a:rPr sz="1900" spc="18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y</a:t>
            </a:r>
            <a:r>
              <a:rPr sz="1900" spc="19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que</a:t>
            </a:r>
            <a:r>
              <a:rPr sz="1900" spc="19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si</a:t>
            </a:r>
            <a:r>
              <a:rPr sz="1900" spc="19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bien</a:t>
            </a:r>
            <a:r>
              <a:rPr sz="1900" spc="19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pueden</a:t>
            </a:r>
            <a:r>
              <a:rPr sz="1900" spc="19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ser</a:t>
            </a:r>
            <a:r>
              <a:rPr sz="1900" spc="20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obtenidos</a:t>
            </a:r>
            <a:r>
              <a:rPr sz="1900" spc="19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a</a:t>
            </a:r>
            <a:endParaRPr sz="1900">
              <a:latin typeface="Arial"/>
              <a:cs typeface="Arial"/>
            </a:endParaRPr>
          </a:p>
          <a:p>
            <a:pPr marL="12700">
              <a:lnSpc>
                <a:spcPts val="1595"/>
              </a:lnSpc>
            </a:pPr>
            <a:r>
              <a:rPr sz="1900" dirty="0">
                <a:latin typeface="Arial"/>
                <a:cs typeface="Arial"/>
              </a:rPr>
              <a:t>partir</a:t>
            </a:r>
            <a:r>
              <a:rPr sz="1900" spc="3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de</a:t>
            </a:r>
            <a:r>
              <a:rPr sz="1900" spc="3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los</a:t>
            </a:r>
            <a:r>
              <a:rPr sz="1900" spc="2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datos</a:t>
            </a:r>
            <a:r>
              <a:rPr sz="1900" spc="3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que</a:t>
            </a:r>
            <a:r>
              <a:rPr sz="1900" spc="3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se</a:t>
            </a:r>
            <a:r>
              <a:rPr sz="1900" spc="3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contienen</a:t>
            </a:r>
            <a:r>
              <a:rPr sz="1900" spc="3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en</a:t>
            </a:r>
            <a:r>
              <a:rPr sz="1900" spc="3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la</a:t>
            </a:r>
            <a:r>
              <a:rPr sz="1900" spc="3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contabilidad</a:t>
            </a:r>
            <a:r>
              <a:rPr sz="1900" spc="3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y</a:t>
            </a:r>
            <a:r>
              <a:rPr sz="1900" spc="2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que</a:t>
            </a:r>
            <a:r>
              <a:rPr sz="1900" spc="3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pueden</a:t>
            </a:r>
            <a:r>
              <a:rPr sz="1900" spc="3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ser</a:t>
            </a:r>
            <a:r>
              <a:rPr sz="1900" spc="3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revisados</a:t>
            </a:r>
            <a:r>
              <a:rPr sz="1900" spc="2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por</a:t>
            </a:r>
            <a:r>
              <a:rPr sz="1900" spc="3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la</a:t>
            </a:r>
            <a:r>
              <a:rPr sz="1900" spc="3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autoridad,</a:t>
            </a:r>
            <a:r>
              <a:rPr sz="1900" spc="3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  <a:p>
            <a:pPr marL="12700">
              <a:lnSpc>
                <a:spcPts val="1595"/>
              </a:lnSpc>
            </a:pPr>
            <a:r>
              <a:rPr sz="1900" dirty="0">
                <a:latin typeface="Arial"/>
                <a:cs typeface="Arial"/>
              </a:rPr>
              <a:t>cuestión</a:t>
            </a:r>
            <a:r>
              <a:rPr sz="1900" spc="8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es</a:t>
            </a:r>
            <a:r>
              <a:rPr sz="1900" spc="7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que</a:t>
            </a:r>
            <a:r>
              <a:rPr sz="1900" spc="8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de</a:t>
            </a:r>
            <a:r>
              <a:rPr sz="1900" spc="8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momento</a:t>
            </a:r>
            <a:r>
              <a:rPr sz="1900" spc="8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no</a:t>
            </a:r>
            <a:r>
              <a:rPr sz="1900" spc="8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formaban</a:t>
            </a:r>
            <a:r>
              <a:rPr sz="1900" spc="8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parte</a:t>
            </a:r>
            <a:r>
              <a:rPr sz="1900" spc="8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de</a:t>
            </a:r>
            <a:r>
              <a:rPr sz="1900" spc="8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la</a:t>
            </a:r>
            <a:r>
              <a:rPr sz="1900" spc="8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contabilidad</a:t>
            </a:r>
            <a:r>
              <a:rPr sz="1900" spc="8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y</a:t>
            </a:r>
            <a:r>
              <a:rPr sz="1900" spc="7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tienen</a:t>
            </a:r>
            <a:r>
              <a:rPr sz="1900" spc="8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que</a:t>
            </a:r>
            <a:r>
              <a:rPr sz="1900" spc="8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elaborarse</a:t>
            </a:r>
            <a:r>
              <a:rPr sz="1900" spc="8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a</a:t>
            </a:r>
            <a:r>
              <a:rPr sz="1900" spc="8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petición</a:t>
            </a:r>
            <a:endParaRPr sz="1900">
              <a:latin typeface="Arial"/>
              <a:cs typeface="Arial"/>
            </a:endParaRPr>
          </a:p>
          <a:p>
            <a:pPr marL="12700">
              <a:lnSpc>
                <a:spcPts val="1610"/>
              </a:lnSpc>
            </a:pPr>
            <a:r>
              <a:rPr sz="1900" dirty="0">
                <a:latin typeface="Arial"/>
                <a:cs typeface="Arial"/>
              </a:rPr>
              <a:t>de</a:t>
            </a:r>
            <a:r>
              <a:rPr sz="1900" spc="39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la</a:t>
            </a:r>
            <a:r>
              <a:rPr sz="1900" spc="39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autoridad</a:t>
            </a:r>
            <a:r>
              <a:rPr sz="1900" spc="39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de</a:t>
            </a:r>
            <a:r>
              <a:rPr sz="1900" spc="40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una</a:t>
            </a:r>
            <a:r>
              <a:rPr sz="1900" spc="39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forma</a:t>
            </a:r>
            <a:r>
              <a:rPr sz="1900" spc="39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específica.</a:t>
            </a:r>
            <a:r>
              <a:rPr sz="1900" spc="385" dirty="0">
                <a:latin typeface="Arial"/>
                <a:cs typeface="Arial"/>
              </a:rPr>
              <a:t> </a:t>
            </a:r>
            <a:r>
              <a:rPr sz="1900" spc="-5" dirty="0">
                <a:latin typeface="Arial"/>
                <a:cs typeface="Arial"/>
              </a:rPr>
              <a:t>En</a:t>
            </a:r>
            <a:r>
              <a:rPr sz="1900" spc="40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ese</a:t>
            </a:r>
            <a:r>
              <a:rPr sz="1900" spc="395" dirty="0">
                <a:latin typeface="Arial"/>
                <a:cs typeface="Arial"/>
              </a:rPr>
              <a:t> </a:t>
            </a:r>
            <a:r>
              <a:rPr sz="1900" spc="-20" dirty="0">
                <a:latin typeface="Arial"/>
                <a:cs typeface="Arial"/>
              </a:rPr>
              <a:t>tenor,</a:t>
            </a:r>
            <a:r>
              <a:rPr sz="1900" spc="38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si</a:t>
            </a:r>
            <a:r>
              <a:rPr sz="1900" spc="39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el</a:t>
            </a:r>
            <a:r>
              <a:rPr sz="1900" spc="39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motivo</a:t>
            </a:r>
            <a:r>
              <a:rPr sz="1900" spc="39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del</a:t>
            </a:r>
            <a:r>
              <a:rPr sz="1900" spc="39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rechazo</a:t>
            </a:r>
            <a:r>
              <a:rPr sz="1900" spc="40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de</a:t>
            </a:r>
            <a:r>
              <a:rPr sz="1900" spc="39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deducciones</a:t>
            </a:r>
            <a:endParaRPr sz="1900">
              <a:latin typeface="Arial"/>
              <a:cs typeface="Arial"/>
            </a:endParaRPr>
          </a:p>
          <a:p>
            <a:pPr marL="12700">
              <a:lnSpc>
                <a:spcPts val="1595"/>
              </a:lnSpc>
              <a:tabLst>
                <a:tab pos="1109345" algn="l"/>
                <a:tab pos="1534795" algn="l"/>
                <a:tab pos="2095500" algn="l"/>
                <a:tab pos="2440305" algn="l"/>
                <a:tab pos="4050029" algn="l"/>
                <a:tab pos="4475480" algn="l"/>
                <a:tab pos="5912485" algn="l"/>
                <a:tab pos="6203315" algn="l"/>
                <a:tab pos="6547484" algn="l"/>
                <a:tab pos="7714615" algn="l"/>
                <a:tab pos="8059420" algn="l"/>
                <a:tab pos="9508490" algn="l"/>
                <a:tab pos="9933940" algn="l"/>
                <a:tab pos="10708640" algn="l"/>
              </a:tabLst>
            </a:pPr>
            <a:r>
              <a:rPr sz="1900" dirty="0">
                <a:latin typeface="Arial"/>
                <a:cs typeface="Arial"/>
              </a:rPr>
              <a:t>consistió	en	que	el	contribuyente	no	proporcionó	a	la	autoridad	la	contabilidad	en	forma	</a:t>
            </a:r>
            <a:r>
              <a:rPr sz="1900" spc="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  <a:p>
            <a:pPr marL="12700" marR="13970">
              <a:lnSpc>
                <a:spcPct val="70500"/>
              </a:lnSpc>
              <a:spcBef>
                <a:spcPts val="325"/>
              </a:spcBef>
            </a:pPr>
            <a:r>
              <a:rPr sz="1900" dirty="0">
                <a:latin typeface="Arial"/>
                <a:cs typeface="Arial"/>
              </a:rPr>
              <a:t>integraciones</a:t>
            </a:r>
            <a:r>
              <a:rPr sz="1900" spc="7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especiales,</a:t>
            </a:r>
            <a:r>
              <a:rPr sz="1900" spc="7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es</a:t>
            </a:r>
            <a:r>
              <a:rPr sz="1900" spc="7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ilegal</a:t>
            </a:r>
            <a:r>
              <a:rPr sz="1900" spc="7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ya</a:t>
            </a:r>
            <a:r>
              <a:rPr sz="1900" spc="8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que</a:t>
            </a:r>
            <a:r>
              <a:rPr sz="1900" spc="8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esa</a:t>
            </a:r>
            <a:r>
              <a:rPr sz="1900" spc="8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exigencia</a:t>
            </a:r>
            <a:r>
              <a:rPr sz="1900" spc="8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no</a:t>
            </a:r>
            <a:r>
              <a:rPr sz="1900" spc="8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constituye</a:t>
            </a:r>
            <a:r>
              <a:rPr sz="1900" spc="8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un</a:t>
            </a:r>
            <a:r>
              <a:rPr sz="1900" spc="8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requisito</a:t>
            </a:r>
            <a:r>
              <a:rPr sz="1900" spc="8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que</a:t>
            </a:r>
            <a:r>
              <a:rPr sz="1900" spc="8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se</a:t>
            </a:r>
            <a:r>
              <a:rPr sz="1900" spc="8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desprenda </a:t>
            </a:r>
            <a:r>
              <a:rPr sz="1900" spc="-509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del contenido de la ley</a:t>
            </a:r>
            <a:r>
              <a:rPr sz="1900" spc="-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para la determinación de su existencia</a:t>
            </a:r>
            <a:r>
              <a:rPr sz="1900" spc="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y</a:t>
            </a:r>
            <a:r>
              <a:rPr sz="1900" spc="-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procedencia.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90800" y="206755"/>
            <a:ext cx="7010400" cy="1071245"/>
          </a:xfrm>
          <a:prstGeom prst="rect">
            <a:avLst/>
          </a:prstGeom>
        </p:spPr>
        <p:txBody>
          <a:bodyPr vert="horz" wrap="square" lIns="0" tIns="72390" rIns="0" bIns="0" rtlCol="0">
            <a:spAutoFit/>
          </a:bodyPr>
          <a:lstStyle/>
          <a:p>
            <a:pPr marL="1955800" marR="5080" indent="-1943100">
              <a:lnSpc>
                <a:spcPts val="3910"/>
              </a:lnSpc>
              <a:spcBef>
                <a:spcPts val="570"/>
              </a:spcBef>
            </a:pPr>
            <a:r>
              <a:rPr spc="-5" dirty="0"/>
              <a:t>Ley</a:t>
            </a:r>
            <a:r>
              <a:rPr spc="-15" dirty="0"/>
              <a:t> </a:t>
            </a:r>
            <a:r>
              <a:rPr spc="-5" dirty="0"/>
              <a:t>Federal</a:t>
            </a:r>
            <a:r>
              <a:rPr spc="-10" dirty="0"/>
              <a:t> </a:t>
            </a:r>
            <a:r>
              <a:rPr dirty="0"/>
              <a:t>de</a:t>
            </a:r>
            <a:r>
              <a:rPr spc="-15" dirty="0"/>
              <a:t> </a:t>
            </a:r>
            <a:r>
              <a:rPr dirty="0"/>
              <a:t>los</a:t>
            </a:r>
            <a:r>
              <a:rPr spc="-15" dirty="0"/>
              <a:t> </a:t>
            </a:r>
            <a:r>
              <a:rPr spc="-5" dirty="0"/>
              <a:t>Derechos</a:t>
            </a:r>
            <a:r>
              <a:rPr spc="-15" dirty="0"/>
              <a:t> </a:t>
            </a:r>
            <a:r>
              <a:rPr spc="-5" dirty="0"/>
              <a:t>del </a:t>
            </a:r>
            <a:r>
              <a:rPr spc="-985" dirty="0"/>
              <a:t> </a:t>
            </a:r>
            <a:r>
              <a:rPr spc="-5" dirty="0"/>
              <a:t>Contribuyente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5499" y="1807971"/>
            <a:ext cx="10358755" cy="4363085"/>
          </a:xfrm>
          <a:prstGeom prst="rect">
            <a:avLst/>
          </a:prstGeom>
        </p:spPr>
        <p:txBody>
          <a:bodyPr vert="horz" wrap="square" lIns="0" tIns="110490" rIns="0" bIns="0" rtlCol="0">
            <a:spAutoFit/>
          </a:bodyPr>
          <a:lstStyle/>
          <a:p>
            <a:pPr marL="12700" marR="5080" algn="just">
              <a:lnSpc>
                <a:spcPct val="77100"/>
              </a:lnSpc>
              <a:spcBef>
                <a:spcPts val="870"/>
              </a:spcBef>
            </a:pPr>
            <a:r>
              <a:rPr sz="2800" b="1" spc="-5" dirty="0">
                <a:latin typeface="Arial"/>
                <a:cs typeface="Arial"/>
              </a:rPr>
              <a:t>Artículo </a:t>
            </a:r>
            <a:r>
              <a:rPr sz="2800" b="1" dirty="0">
                <a:latin typeface="Arial"/>
                <a:cs typeface="Arial"/>
              </a:rPr>
              <a:t>2o.- </a:t>
            </a:r>
            <a:r>
              <a:rPr sz="2800" dirty="0">
                <a:latin typeface="Arial"/>
                <a:cs typeface="Arial"/>
              </a:rPr>
              <a:t>Son derechos generales de los contribuyentes los </a:t>
            </a:r>
            <a:r>
              <a:rPr sz="2800" spc="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siguientes:</a:t>
            </a:r>
            <a:endParaRPr sz="2800">
              <a:latin typeface="Arial"/>
              <a:cs typeface="Arial"/>
            </a:endParaRPr>
          </a:p>
          <a:p>
            <a:pPr marL="12700" marR="5080" algn="just">
              <a:lnSpc>
                <a:spcPct val="80400"/>
              </a:lnSpc>
              <a:spcBef>
                <a:spcPts val="990"/>
              </a:spcBef>
            </a:pPr>
            <a:r>
              <a:rPr sz="2800" spc="-5" dirty="0">
                <a:latin typeface="Arial"/>
                <a:cs typeface="Arial"/>
              </a:rPr>
              <a:t>I. </a:t>
            </a:r>
            <a:r>
              <a:rPr sz="2800" dirty="0">
                <a:latin typeface="Arial"/>
                <a:cs typeface="Arial"/>
              </a:rPr>
              <a:t>Derecho a ser informado y asistido por las autoridades fiscales </a:t>
            </a:r>
            <a:r>
              <a:rPr sz="2800" spc="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en el cumplimiento de sus obligaciones tributarias, así como </a:t>
            </a:r>
            <a:r>
              <a:rPr sz="2800" spc="5" dirty="0">
                <a:latin typeface="Arial"/>
                <a:cs typeface="Arial"/>
              </a:rPr>
              <a:t>del </a:t>
            </a:r>
            <a:r>
              <a:rPr sz="2800" spc="1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contenido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y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alcance de las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mismas.</a:t>
            </a:r>
            <a:endParaRPr sz="2800">
              <a:latin typeface="Arial"/>
              <a:cs typeface="Arial"/>
            </a:endParaRPr>
          </a:p>
          <a:p>
            <a:pPr marL="12700" marR="5080">
              <a:lnSpc>
                <a:spcPts val="2690"/>
              </a:lnSpc>
              <a:spcBef>
                <a:spcPts val="1010"/>
              </a:spcBef>
              <a:tabLst>
                <a:tab pos="715645" algn="l"/>
                <a:tab pos="2372995" algn="l"/>
                <a:tab pos="2880360" algn="l"/>
                <a:tab pos="4458335" algn="l"/>
                <a:tab pos="5045710" algn="l"/>
                <a:tab pos="6424930" algn="l"/>
                <a:tab pos="7131050" algn="l"/>
                <a:tab pos="9183370" algn="l"/>
                <a:tab pos="9889490" algn="l"/>
              </a:tabLst>
            </a:pPr>
            <a:r>
              <a:rPr sz="2800" spc="-5" dirty="0">
                <a:latin typeface="Arial"/>
                <a:cs typeface="Arial"/>
              </a:rPr>
              <a:t>III</a:t>
            </a:r>
            <a:r>
              <a:rPr sz="2800" dirty="0">
                <a:latin typeface="Arial"/>
                <a:cs typeface="Arial"/>
              </a:rPr>
              <a:t>.	D</a:t>
            </a:r>
            <a:r>
              <a:rPr sz="2800" spc="5" dirty="0">
                <a:latin typeface="Arial"/>
                <a:cs typeface="Arial"/>
              </a:rPr>
              <a:t>ere</a:t>
            </a:r>
            <a:r>
              <a:rPr sz="2800" dirty="0">
                <a:latin typeface="Arial"/>
                <a:cs typeface="Arial"/>
              </a:rPr>
              <a:t>c</a:t>
            </a:r>
            <a:r>
              <a:rPr sz="2800" spc="5" dirty="0">
                <a:latin typeface="Arial"/>
                <a:cs typeface="Arial"/>
              </a:rPr>
              <a:t>h</a:t>
            </a:r>
            <a:r>
              <a:rPr sz="2800" dirty="0">
                <a:latin typeface="Arial"/>
                <a:cs typeface="Arial"/>
              </a:rPr>
              <a:t>o	a	c</a:t>
            </a:r>
            <a:r>
              <a:rPr sz="2800" spc="5" dirty="0">
                <a:latin typeface="Arial"/>
                <a:cs typeface="Arial"/>
              </a:rPr>
              <a:t>ono</a:t>
            </a:r>
            <a:r>
              <a:rPr sz="2800" dirty="0">
                <a:latin typeface="Arial"/>
                <a:cs typeface="Arial"/>
              </a:rPr>
              <a:t>c</a:t>
            </a:r>
            <a:r>
              <a:rPr sz="2800" spc="5" dirty="0">
                <a:latin typeface="Arial"/>
                <a:cs typeface="Arial"/>
              </a:rPr>
              <a:t>e</a:t>
            </a:r>
            <a:r>
              <a:rPr sz="2800" dirty="0">
                <a:latin typeface="Arial"/>
                <a:cs typeface="Arial"/>
              </a:rPr>
              <a:t>r	</a:t>
            </a:r>
            <a:r>
              <a:rPr sz="2800" spc="5" dirty="0">
                <a:latin typeface="Arial"/>
                <a:cs typeface="Arial"/>
              </a:rPr>
              <a:t>e</a:t>
            </a:r>
            <a:r>
              <a:rPr sz="2800" dirty="0">
                <a:latin typeface="Arial"/>
                <a:cs typeface="Arial"/>
              </a:rPr>
              <a:t>l	</a:t>
            </a:r>
            <a:r>
              <a:rPr sz="2800" spc="5" dirty="0">
                <a:latin typeface="Arial"/>
                <a:cs typeface="Arial"/>
              </a:rPr>
              <a:t>e</a:t>
            </a:r>
            <a:r>
              <a:rPr sz="2800" dirty="0">
                <a:latin typeface="Arial"/>
                <a:cs typeface="Arial"/>
              </a:rPr>
              <a:t>s</a:t>
            </a:r>
            <a:r>
              <a:rPr sz="2800" spc="-5" dirty="0">
                <a:latin typeface="Arial"/>
                <a:cs typeface="Arial"/>
              </a:rPr>
              <a:t>t</a:t>
            </a:r>
            <a:r>
              <a:rPr sz="2800" spc="5" dirty="0">
                <a:latin typeface="Arial"/>
                <a:cs typeface="Arial"/>
              </a:rPr>
              <a:t>ad</a:t>
            </a:r>
            <a:r>
              <a:rPr sz="2800" dirty="0">
                <a:latin typeface="Arial"/>
                <a:cs typeface="Arial"/>
              </a:rPr>
              <a:t>o	</a:t>
            </a:r>
            <a:r>
              <a:rPr sz="2800" spc="5" dirty="0">
                <a:latin typeface="Arial"/>
                <a:cs typeface="Arial"/>
              </a:rPr>
              <a:t>d</a:t>
            </a:r>
            <a:r>
              <a:rPr sz="2800" dirty="0">
                <a:latin typeface="Arial"/>
                <a:cs typeface="Arial"/>
              </a:rPr>
              <a:t>e	</a:t>
            </a:r>
            <a:r>
              <a:rPr sz="2800" spc="-5" dirty="0">
                <a:latin typeface="Arial"/>
                <a:cs typeface="Arial"/>
              </a:rPr>
              <a:t>t</a:t>
            </a:r>
            <a:r>
              <a:rPr sz="2800" spc="5" dirty="0">
                <a:latin typeface="Arial"/>
                <a:cs typeface="Arial"/>
              </a:rPr>
              <a:t>ram</a:t>
            </a:r>
            <a:r>
              <a:rPr sz="2800" dirty="0">
                <a:latin typeface="Arial"/>
                <a:cs typeface="Arial"/>
              </a:rPr>
              <a:t>i</a:t>
            </a:r>
            <a:r>
              <a:rPr sz="2800" spc="-5" dirty="0">
                <a:latin typeface="Arial"/>
                <a:cs typeface="Arial"/>
              </a:rPr>
              <a:t>t</a:t>
            </a:r>
            <a:r>
              <a:rPr sz="2800" spc="5" dirty="0">
                <a:latin typeface="Arial"/>
                <a:cs typeface="Arial"/>
              </a:rPr>
              <a:t>a</a:t>
            </a:r>
            <a:r>
              <a:rPr sz="2800" dirty="0">
                <a:latin typeface="Arial"/>
                <a:cs typeface="Arial"/>
              </a:rPr>
              <a:t>ci</a:t>
            </a:r>
            <a:r>
              <a:rPr sz="2800" spc="5" dirty="0">
                <a:latin typeface="Arial"/>
                <a:cs typeface="Arial"/>
              </a:rPr>
              <a:t>ó</a:t>
            </a:r>
            <a:r>
              <a:rPr sz="2800" dirty="0">
                <a:latin typeface="Arial"/>
                <a:cs typeface="Arial"/>
              </a:rPr>
              <a:t>n	</a:t>
            </a:r>
            <a:r>
              <a:rPr sz="2800" spc="5" dirty="0">
                <a:latin typeface="Arial"/>
                <a:cs typeface="Arial"/>
              </a:rPr>
              <a:t>d</a:t>
            </a:r>
            <a:r>
              <a:rPr sz="2800" dirty="0">
                <a:latin typeface="Arial"/>
                <a:cs typeface="Arial"/>
              </a:rPr>
              <a:t>e	l</a:t>
            </a:r>
            <a:r>
              <a:rPr sz="2800" spc="5" dirty="0">
                <a:latin typeface="Arial"/>
                <a:cs typeface="Arial"/>
              </a:rPr>
              <a:t>o</a:t>
            </a:r>
            <a:r>
              <a:rPr sz="2800" dirty="0">
                <a:latin typeface="Arial"/>
                <a:cs typeface="Arial"/>
              </a:rPr>
              <a:t>s  procedimientos</a:t>
            </a:r>
            <a:r>
              <a:rPr sz="2800" spc="-1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en los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que sea parte.</a:t>
            </a:r>
            <a:endParaRPr sz="2800">
              <a:latin typeface="Arial"/>
              <a:cs typeface="Arial"/>
            </a:endParaRPr>
          </a:p>
          <a:p>
            <a:pPr marL="12700" marR="5715">
              <a:lnSpc>
                <a:spcPts val="2710"/>
              </a:lnSpc>
              <a:spcBef>
                <a:spcPts val="990"/>
              </a:spcBef>
            </a:pPr>
            <a:r>
              <a:rPr sz="2800" spc="-5" dirty="0">
                <a:latin typeface="Arial"/>
                <a:cs typeface="Arial"/>
              </a:rPr>
              <a:t>VI.</a:t>
            </a:r>
            <a:r>
              <a:rPr sz="2800" spc="24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Derecho</a:t>
            </a:r>
            <a:r>
              <a:rPr sz="2800" spc="25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a</a:t>
            </a:r>
            <a:r>
              <a:rPr sz="2800" spc="24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no</a:t>
            </a:r>
            <a:r>
              <a:rPr sz="2800" spc="24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aportar</a:t>
            </a:r>
            <a:r>
              <a:rPr sz="2800" spc="25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los</a:t>
            </a:r>
            <a:r>
              <a:rPr sz="2800" spc="24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documentos</a:t>
            </a:r>
            <a:r>
              <a:rPr sz="2800" spc="24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que</a:t>
            </a:r>
            <a:r>
              <a:rPr sz="2800" spc="24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ya</a:t>
            </a:r>
            <a:r>
              <a:rPr sz="2800" spc="25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se</a:t>
            </a:r>
            <a:r>
              <a:rPr sz="2800" spc="24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encuentran </a:t>
            </a:r>
            <a:r>
              <a:rPr sz="2800" spc="-76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en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poder de la autoridad fiscal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actuante.</a:t>
            </a:r>
            <a:endParaRPr sz="2800">
              <a:latin typeface="Arial"/>
              <a:cs typeface="Arial"/>
            </a:endParaRPr>
          </a:p>
          <a:p>
            <a:pPr marL="12700" marR="5715">
              <a:lnSpc>
                <a:spcPct val="80000"/>
              </a:lnSpc>
              <a:spcBef>
                <a:spcPts val="930"/>
              </a:spcBef>
            </a:pPr>
            <a:r>
              <a:rPr sz="2800" spc="-5" dirty="0">
                <a:latin typeface="Arial"/>
                <a:cs typeface="Arial"/>
              </a:rPr>
              <a:t>VIII.</a:t>
            </a:r>
            <a:r>
              <a:rPr sz="2800" spc="5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Derecho</a:t>
            </a:r>
            <a:r>
              <a:rPr sz="2800" spc="6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a</a:t>
            </a:r>
            <a:r>
              <a:rPr sz="2800" spc="6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ser</a:t>
            </a:r>
            <a:r>
              <a:rPr sz="2800" spc="6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tratado</a:t>
            </a:r>
            <a:r>
              <a:rPr sz="2800" spc="6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con</a:t>
            </a:r>
            <a:r>
              <a:rPr sz="2800" spc="6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el</a:t>
            </a:r>
            <a:r>
              <a:rPr sz="2800" spc="6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debido</a:t>
            </a:r>
            <a:r>
              <a:rPr sz="2800" spc="6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respeto</a:t>
            </a:r>
            <a:r>
              <a:rPr sz="2800" spc="6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y</a:t>
            </a:r>
            <a:r>
              <a:rPr sz="2800" spc="5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consideración </a:t>
            </a:r>
            <a:r>
              <a:rPr sz="2800" spc="-76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por los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servidores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públicos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de la administración tributaria.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38600" y="401827"/>
            <a:ext cx="41154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Medios</a:t>
            </a:r>
            <a:r>
              <a:rPr spc="-35" dirty="0"/>
              <a:t> </a:t>
            </a:r>
            <a:r>
              <a:rPr dirty="0"/>
              <a:t>de</a:t>
            </a:r>
            <a:r>
              <a:rPr spc="-35" dirty="0"/>
              <a:t> </a:t>
            </a:r>
            <a:r>
              <a:rPr spc="-5" dirty="0"/>
              <a:t>defensa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1162811"/>
            <a:ext cx="10357485" cy="53155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345"/>
              </a:lnSpc>
              <a:spcBef>
                <a:spcPts val="100"/>
              </a:spcBef>
            </a:pPr>
            <a:r>
              <a:rPr sz="2000" dirty="0">
                <a:solidFill>
                  <a:srgbClr val="E77737"/>
                </a:solidFill>
                <a:latin typeface="Arial Narrow"/>
                <a:cs typeface="Arial Narrow"/>
              </a:rPr>
              <a:t>§</a:t>
            </a:r>
            <a:r>
              <a:rPr sz="2000" spc="400" dirty="0">
                <a:solidFill>
                  <a:srgbClr val="E77737"/>
                </a:solidFill>
                <a:latin typeface="Arial Narrow"/>
                <a:cs typeface="Arial Narrow"/>
              </a:rPr>
              <a:t> </a:t>
            </a:r>
            <a:r>
              <a:rPr sz="2000" b="1" dirty="0">
                <a:latin typeface="Arial"/>
                <a:cs typeface="Arial"/>
              </a:rPr>
              <a:t>NO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son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impugnables</a:t>
            </a:r>
            <a:r>
              <a:rPr sz="2000" spc="-5" dirty="0">
                <a:latin typeface="Arial"/>
                <a:cs typeface="Arial"/>
              </a:rPr>
              <a:t>:</a:t>
            </a:r>
            <a:endParaRPr sz="2000">
              <a:latin typeface="Arial"/>
              <a:cs typeface="Arial"/>
            </a:endParaRPr>
          </a:p>
          <a:p>
            <a:pPr marL="469900">
              <a:lnSpc>
                <a:spcPts val="1925"/>
              </a:lnSpc>
            </a:pPr>
            <a:r>
              <a:rPr sz="1700" spc="405" dirty="0">
                <a:solidFill>
                  <a:srgbClr val="E77737"/>
                </a:solidFill>
                <a:latin typeface="Trebuchet MS"/>
                <a:cs typeface="Trebuchet MS"/>
              </a:rPr>
              <a:t>ü</a:t>
            </a:r>
            <a:r>
              <a:rPr sz="1700" spc="-60" dirty="0">
                <a:solidFill>
                  <a:srgbClr val="E77737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latin typeface="Arial"/>
                <a:cs typeface="Arial"/>
              </a:rPr>
              <a:t>Las</a:t>
            </a:r>
            <a:r>
              <a:rPr sz="1700" spc="-10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cartas</a:t>
            </a:r>
            <a:r>
              <a:rPr sz="1700" spc="-10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invitación</a:t>
            </a:r>
            <a:endParaRPr sz="1700">
              <a:latin typeface="Arial"/>
              <a:cs typeface="Arial"/>
            </a:endParaRPr>
          </a:p>
          <a:p>
            <a:pPr marL="698500" marR="5080" indent="-228600">
              <a:lnSpc>
                <a:spcPct val="68200"/>
              </a:lnSpc>
              <a:spcBef>
                <a:spcPts val="585"/>
              </a:spcBef>
            </a:pPr>
            <a:r>
              <a:rPr sz="1700" spc="405" dirty="0">
                <a:solidFill>
                  <a:srgbClr val="E77737"/>
                </a:solidFill>
                <a:latin typeface="Trebuchet MS"/>
                <a:cs typeface="Trebuchet MS"/>
              </a:rPr>
              <a:t>ü</a:t>
            </a:r>
            <a:r>
              <a:rPr sz="1700" spc="-45" dirty="0">
                <a:solidFill>
                  <a:srgbClr val="E77737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latin typeface="Arial"/>
                <a:cs typeface="Arial"/>
              </a:rPr>
              <a:t>La</a:t>
            </a:r>
            <a:r>
              <a:rPr sz="1700" spc="235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resolución</a:t>
            </a:r>
            <a:r>
              <a:rPr sz="1700" spc="229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que</a:t>
            </a:r>
            <a:r>
              <a:rPr sz="1700" spc="235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desestima</a:t>
            </a:r>
            <a:r>
              <a:rPr sz="1700" spc="229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la</a:t>
            </a:r>
            <a:r>
              <a:rPr sz="1700" spc="235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aclaración</a:t>
            </a:r>
            <a:r>
              <a:rPr sz="1700" spc="229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del</a:t>
            </a:r>
            <a:r>
              <a:rPr sz="1700" spc="229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contribuyente</a:t>
            </a:r>
            <a:r>
              <a:rPr sz="1700" spc="229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sobre</a:t>
            </a:r>
            <a:r>
              <a:rPr sz="1700" spc="23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su</a:t>
            </a:r>
            <a:r>
              <a:rPr sz="1700" spc="229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situación</a:t>
            </a:r>
            <a:r>
              <a:rPr sz="1700" spc="235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fiscal</a:t>
            </a:r>
            <a:r>
              <a:rPr sz="1700" spc="225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derivado</a:t>
            </a:r>
            <a:r>
              <a:rPr sz="1700" spc="23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de </a:t>
            </a:r>
            <a:r>
              <a:rPr sz="1700" spc="-459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una </a:t>
            </a:r>
            <a:r>
              <a:rPr sz="1700" spc="-5" dirty="0">
                <a:latin typeface="Arial"/>
                <a:cs typeface="Arial"/>
              </a:rPr>
              <a:t>carta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invitación.</a:t>
            </a:r>
            <a:endParaRPr sz="1700">
              <a:latin typeface="Arial"/>
              <a:cs typeface="Arial"/>
            </a:endParaRPr>
          </a:p>
          <a:p>
            <a:pPr marL="469900">
              <a:lnSpc>
                <a:spcPts val="1895"/>
              </a:lnSpc>
            </a:pPr>
            <a:r>
              <a:rPr sz="1700" spc="405" dirty="0">
                <a:solidFill>
                  <a:srgbClr val="E77737"/>
                </a:solidFill>
                <a:latin typeface="Trebuchet MS"/>
                <a:cs typeface="Trebuchet MS"/>
              </a:rPr>
              <a:t>ü</a:t>
            </a:r>
            <a:r>
              <a:rPr sz="1700" spc="-60" dirty="0">
                <a:solidFill>
                  <a:srgbClr val="E77737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latin typeface="Arial"/>
                <a:cs typeface="Arial"/>
              </a:rPr>
              <a:t>Las</a:t>
            </a:r>
            <a:r>
              <a:rPr sz="1700" spc="-15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propuestas</a:t>
            </a:r>
            <a:r>
              <a:rPr sz="1700" spc="-1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de</a:t>
            </a:r>
            <a:r>
              <a:rPr sz="1700" spc="-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pago.</a:t>
            </a:r>
            <a:endParaRPr sz="1700">
              <a:latin typeface="Arial"/>
              <a:cs typeface="Arial"/>
            </a:endParaRPr>
          </a:p>
          <a:p>
            <a:pPr marL="12700">
              <a:lnSpc>
                <a:spcPts val="2300"/>
              </a:lnSpc>
              <a:spcBef>
                <a:spcPts val="375"/>
              </a:spcBef>
            </a:pPr>
            <a:r>
              <a:rPr sz="2000" dirty="0">
                <a:solidFill>
                  <a:srgbClr val="E77737"/>
                </a:solidFill>
                <a:latin typeface="Arial Narrow"/>
                <a:cs typeface="Arial Narrow"/>
              </a:rPr>
              <a:t>§</a:t>
            </a:r>
            <a:r>
              <a:rPr sz="2000" spc="420" dirty="0">
                <a:solidFill>
                  <a:srgbClr val="E77737"/>
                </a:solidFill>
                <a:latin typeface="Arial Narrow"/>
                <a:cs typeface="Arial Narrow"/>
              </a:rPr>
              <a:t> </a:t>
            </a:r>
            <a:r>
              <a:rPr sz="2000" b="1" dirty="0">
                <a:latin typeface="Arial"/>
                <a:cs typeface="Arial"/>
              </a:rPr>
              <a:t>No</a:t>
            </a:r>
            <a:r>
              <a:rPr sz="2000" b="1" spc="-5" dirty="0">
                <a:latin typeface="Arial"/>
                <a:cs typeface="Arial"/>
              </a:rPr>
              <a:t> constituyen resoluciones</a:t>
            </a:r>
            <a:r>
              <a:rPr sz="2000" b="1" spc="-1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definitivas</a:t>
            </a:r>
            <a:endParaRPr sz="2000">
              <a:latin typeface="Arial"/>
              <a:cs typeface="Arial"/>
            </a:endParaRPr>
          </a:p>
          <a:p>
            <a:pPr marL="469900">
              <a:lnSpc>
                <a:spcPts val="1939"/>
              </a:lnSpc>
            </a:pPr>
            <a:r>
              <a:rPr sz="1700" spc="405" dirty="0">
                <a:solidFill>
                  <a:srgbClr val="E77737"/>
                </a:solidFill>
                <a:latin typeface="Trebuchet MS"/>
                <a:cs typeface="Trebuchet MS"/>
              </a:rPr>
              <a:t>ü</a:t>
            </a:r>
            <a:r>
              <a:rPr sz="1700" spc="-50" dirty="0">
                <a:solidFill>
                  <a:srgbClr val="E77737"/>
                </a:solidFill>
                <a:latin typeface="Trebuchet MS"/>
                <a:cs typeface="Trebuchet MS"/>
              </a:rPr>
              <a:t> </a:t>
            </a:r>
            <a:r>
              <a:rPr sz="1700" spc="-5" dirty="0">
                <a:latin typeface="Arial"/>
                <a:cs typeface="Arial"/>
              </a:rPr>
              <a:t>Artículos</a:t>
            </a:r>
            <a:r>
              <a:rPr sz="1700" dirty="0">
                <a:latin typeface="Arial"/>
                <a:cs typeface="Arial"/>
              </a:rPr>
              <a:t> 3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de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la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LOTFJA;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spc="-30" dirty="0">
                <a:latin typeface="Arial"/>
                <a:cs typeface="Arial"/>
              </a:rPr>
              <a:t>117,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fracción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I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del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CFF;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2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de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la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LFPCA.</a:t>
            </a:r>
            <a:endParaRPr sz="1700">
              <a:latin typeface="Arial"/>
              <a:cs typeface="Arial"/>
            </a:endParaRPr>
          </a:p>
          <a:p>
            <a:pPr marL="12700">
              <a:lnSpc>
                <a:spcPts val="2360"/>
              </a:lnSpc>
              <a:spcBef>
                <a:spcPts val="345"/>
              </a:spcBef>
            </a:pPr>
            <a:r>
              <a:rPr sz="2000" dirty="0">
                <a:solidFill>
                  <a:srgbClr val="E77737"/>
                </a:solidFill>
                <a:latin typeface="Arial Narrow"/>
                <a:cs typeface="Arial Narrow"/>
              </a:rPr>
              <a:t>§</a:t>
            </a:r>
            <a:r>
              <a:rPr sz="2000" spc="420" dirty="0">
                <a:solidFill>
                  <a:srgbClr val="E77737"/>
                </a:solidFill>
                <a:latin typeface="Arial Narrow"/>
                <a:cs typeface="Arial Narrow"/>
              </a:rPr>
              <a:t> </a:t>
            </a:r>
            <a:r>
              <a:rPr sz="2000" b="1" dirty="0">
                <a:latin typeface="Arial"/>
                <a:cs typeface="Arial"/>
              </a:rPr>
              <a:t>No</a:t>
            </a:r>
            <a:r>
              <a:rPr sz="2000" b="1" spc="-5" dirty="0">
                <a:latin typeface="Arial"/>
                <a:cs typeface="Arial"/>
              </a:rPr>
              <a:t> afectan </a:t>
            </a:r>
            <a:r>
              <a:rPr sz="2000" b="1" dirty="0">
                <a:latin typeface="Arial"/>
                <a:cs typeface="Arial"/>
              </a:rPr>
              <a:t>el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interés</a:t>
            </a:r>
            <a:r>
              <a:rPr sz="2000" b="1" spc="-1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jurídico</a:t>
            </a:r>
            <a:r>
              <a:rPr sz="2000" b="1" spc="-1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del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contribuyente.</a:t>
            </a:r>
            <a:endParaRPr sz="2000">
              <a:latin typeface="Arial"/>
              <a:cs typeface="Arial"/>
            </a:endParaRPr>
          </a:p>
          <a:p>
            <a:pPr marL="469900">
              <a:lnSpc>
                <a:spcPts val="2000"/>
              </a:lnSpc>
            </a:pPr>
            <a:r>
              <a:rPr sz="1700" spc="405" dirty="0">
                <a:solidFill>
                  <a:srgbClr val="E77737"/>
                </a:solidFill>
                <a:latin typeface="Trebuchet MS"/>
                <a:cs typeface="Trebuchet MS"/>
              </a:rPr>
              <a:t>ü</a:t>
            </a:r>
            <a:r>
              <a:rPr sz="1700" spc="-50" dirty="0">
                <a:solidFill>
                  <a:srgbClr val="E77737"/>
                </a:solidFill>
                <a:latin typeface="Trebuchet MS"/>
                <a:cs typeface="Trebuchet MS"/>
              </a:rPr>
              <a:t> </a:t>
            </a:r>
            <a:r>
              <a:rPr sz="1700" spc="-5" dirty="0">
                <a:latin typeface="Arial"/>
                <a:cs typeface="Arial"/>
              </a:rPr>
              <a:t>Artículos</a:t>
            </a:r>
            <a:r>
              <a:rPr sz="1700" dirty="0">
                <a:latin typeface="Arial"/>
                <a:cs typeface="Arial"/>
              </a:rPr>
              <a:t> 124,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fracción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I,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CFF</a:t>
            </a:r>
            <a:r>
              <a:rPr sz="1700" dirty="0">
                <a:latin typeface="Arial"/>
                <a:cs typeface="Arial"/>
              </a:rPr>
              <a:t> y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8,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fracción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I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de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la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LFPCA.</a:t>
            </a:r>
            <a:endParaRPr sz="1700">
              <a:latin typeface="Arial"/>
              <a:cs typeface="Arial"/>
            </a:endParaRPr>
          </a:p>
          <a:p>
            <a:pPr marL="12700">
              <a:lnSpc>
                <a:spcPts val="2345"/>
              </a:lnSpc>
              <a:spcBef>
                <a:spcPts val="254"/>
              </a:spcBef>
            </a:pPr>
            <a:r>
              <a:rPr sz="2000" dirty="0">
                <a:solidFill>
                  <a:srgbClr val="E77737"/>
                </a:solidFill>
                <a:latin typeface="Arial Narrow"/>
                <a:cs typeface="Arial Narrow"/>
              </a:rPr>
              <a:t>§</a:t>
            </a:r>
            <a:r>
              <a:rPr sz="2000" spc="425" dirty="0">
                <a:solidFill>
                  <a:srgbClr val="E77737"/>
                </a:solidFill>
                <a:latin typeface="Arial Narrow"/>
                <a:cs typeface="Arial Narrow"/>
              </a:rPr>
              <a:t> </a:t>
            </a:r>
            <a:r>
              <a:rPr sz="2000" dirty="0">
                <a:latin typeface="Arial"/>
                <a:cs typeface="Arial"/>
              </a:rPr>
              <a:t>Se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trata</a:t>
            </a:r>
            <a:r>
              <a:rPr sz="2000" spc="-5" dirty="0">
                <a:latin typeface="Arial"/>
                <a:cs typeface="Arial"/>
              </a:rPr>
              <a:t> únicamente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actos</a:t>
            </a:r>
            <a:r>
              <a:rPr sz="2000" b="1" spc="-1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declarativos</a:t>
            </a:r>
            <a:r>
              <a:rPr sz="2000" spc="-5" dirty="0">
                <a:latin typeface="Arial"/>
                <a:cs typeface="Arial"/>
              </a:rPr>
              <a:t>.</a:t>
            </a:r>
            <a:endParaRPr sz="2000">
              <a:latin typeface="Arial"/>
              <a:cs typeface="Arial"/>
            </a:endParaRPr>
          </a:p>
          <a:p>
            <a:pPr marL="698500" marR="5080" indent="-228600">
              <a:lnSpc>
                <a:spcPct val="69400"/>
              </a:lnSpc>
              <a:spcBef>
                <a:spcPts val="570"/>
              </a:spcBef>
            </a:pPr>
            <a:r>
              <a:rPr sz="1700" spc="405" dirty="0">
                <a:solidFill>
                  <a:srgbClr val="E77737"/>
                </a:solidFill>
                <a:latin typeface="Trebuchet MS"/>
                <a:cs typeface="Trebuchet MS"/>
              </a:rPr>
              <a:t>ü </a:t>
            </a:r>
            <a:r>
              <a:rPr sz="1700" dirty="0">
                <a:latin typeface="Arial"/>
                <a:cs typeface="Arial"/>
              </a:rPr>
              <a:t>Se </a:t>
            </a:r>
            <a:r>
              <a:rPr sz="1700" spc="-5" dirty="0">
                <a:latin typeface="Arial"/>
                <a:cs typeface="Arial"/>
              </a:rPr>
              <a:t>exhorta</a:t>
            </a:r>
            <a:r>
              <a:rPr sz="1700" dirty="0">
                <a:latin typeface="Arial"/>
                <a:cs typeface="Arial"/>
              </a:rPr>
              <a:t> al </a:t>
            </a:r>
            <a:r>
              <a:rPr sz="1700" spc="-5" dirty="0">
                <a:latin typeface="Arial"/>
                <a:cs typeface="Arial"/>
              </a:rPr>
              <a:t>contribuyente</a:t>
            </a:r>
            <a:r>
              <a:rPr sz="1700" dirty="0">
                <a:latin typeface="Arial"/>
                <a:cs typeface="Arial"/>
              </a:rPr>
              <a:t> a </a:t>
            </a:r>
            <a:r>
              <a:rPr sz="1700" spc="-5" dirty="0">
                <a:latin typeface="Arial"/>
                <a:cs typeface="Arial"/>
              </a:rPr>
              <a:t>corregir</a:t>
            </a:r>
            <a:r>
              <a:rPr sz="1700" dirty="0">
                <a:latin typeface="Arial"/>
                <a:cs typeface="Arial"/>
              </a:rPr>
              <a:t> su </a:t>
            </a:r>
            <a:r>
              <a:rPr sz="1700" spc="-5" dirty="0">
                <a:latin typeface="Arial"/>
                <a:cs typeface="Arial"/>
              </a:rPr>
              <a:t>situación</a:t>
            </a:r>
            <a:r>
              <a:rPr sz="1700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fiscal</a:t>
            </a:r>
            <a:r>
              <a:rPr sz="1700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respecto</a:t>
            </a:r>
            <a:r>
              <a:rPr sz="1700" dirty="0">
                <a:latin typeface="Arial"/>
                <a:cs typeface="Arial"/>
              </a:rPr>
              <a:t> de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las</a:t>
            </a:r>
            <a:r>
              <a:rPr sz="1700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omisiones</a:t>
            </a:r>
            <a:r>
              <a:rPr sz="1700" dirty="0">
                <a:latin typeface="Arial"/>
                <a:cs typeface="Arial"/>
              </a:rPr>
              <a:t> detectadas, </a:t>
            </a:r>
            <a:r>
              <a:rPr sz="1700" spc="-459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incluso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presentándole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una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propuesta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de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pago.</a:t>
            </a:r>
            <a:endParaRPr sz="1700">
              <a:latin typeface="Arial"/>
              <a:cs typeface="Arial"/>
            </a:endParaRPr>
          </a:p>
          <a:p>
            <a:pPr marL="469900">
              <a:lnSpc>
                <a:spcPts val="1825"/>
              </a:lnSpc>
            </a:pPr>
            <a:r>
              <a:rPr sz="1700" spc="405" dirty="0">
                <a:solidFill>
                  <a:srgbClr val="E77737"/>
                </a:solidFill>
                <a:latin typeface="Trebuchet MS"/>
                <a:cs typeface="Trebuchet MS"/>
              </a:rPr>
              <a:t>ü</a:t>
            </a:r>
            <a:r>
              <a:rPr sz="1700" spc="-50" dirty="0">
                <a:solidFill>
                  <a:srgbClr val="E77737"/>
                </a:solidFill>
                <a:latin typeface="Trebuchet MS"/>
                <a:cs typeface="Trebuchet MS"/>
              </a:rPr>
              <a:t> </a:t>
            </a:r>
            <a:r>
              <a:rPr sz="1700" spc="-5" dirty="0">
                <a:latin typeface="Arial"/>
                <a:cs typeface="Arial"/>
              </a:rPr>
              <a:t>No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le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ocasiona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un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perjuicio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real</a:t>
            </a:r>
            <a:r>
              <a:rPr sz="1700" dirty="0">
                <a:latin typeface="Arial"/>
                <a:cs typeface="Arial"/>
              </a:rPr>
              <a:t> en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su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esfera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jurídica.</a:t>
            </a:r>
            <a:endParaRPr sz="1700">
              <a:latin typeface="Arial"/>
              <a:cs typeface="Arial"/>
            </a:endParaRPr>
          </a:p>
          <a:p>
            <a:pPr marL="469900">
              <a:lnSpc>
                <a:spcPts val="1689"/>
              </a:lnSpc>
            </a:pPr>
            <a:r>
              <a:rPr sz="1700" spc="405" dirty="0">
                <a:solidFill>
                  <a:srgbClr val="E77737"/>
                </a:solidFill>
                <a:latin typeface="Trebuchet MS"/>
                <a:cs typeface="Trebuchet MS"/>
              </a:rPr>
              <a:t>ü</a:t>
            </a:r>
            <a:r>
              <a:rPr sz="1700" spc="-50" dirty="0">
                <a:solidFill>
                  <a:srgbClr val="E77737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latin typeface="Arial"/>
                <a:cs typeface="Arial"/>
              </a:rPr>
              <a:t>La</a:t>
            </a:r>
            <a:r>
              <a:rPr sz="1700" spc="220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autoridad</a:t>
            </a:r>
            <a:r>
              <a:rPr sz="1700" spc="220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señala</a:t>
            </a:r>
            <a:r>
              <a:rPr sz="1700" spc="22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una</a:t>
            </a:r>
            <a:r>
              <a:rPr sz="1700" spc="220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cantidad</a:t>
            </a:r>
            <a:r>
              <a:rPr sz="1700" spc="22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que</a:t>
            </a:r>
            <a:r>
              <a:rPr sz="1700" spc="220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obra</a:t>
            </a:r>
            <a:r>
              <a:rPr sz="1700" spc="22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en</a:t>
            </a:r>
            <a:r>
              <a:rPr sz="1700" spc="22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sus</a:t>
            </a:r>
            <a:r>
              <a:rPr sz="1700" spc="215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registros</a:t>
            </a:r>
            <a:r>
              <a:rPr sz="1700" spc="22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y</a:t>
            </a:r>
            <a:r>
              <a:rPr sz="1700" spc="21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que</a:t>
            </a:r>
            <a:r>
              <a:rPr sz="1700" spc="220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sólo</a:t>
            </a:r>
            <a:r>
              <a:rPr sz="1700" spc="215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tendrá</a:t>
            </a:r>
            <a:r>
              <a:rPr sz="1700" spc="2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en</a:t>
            </a:r>
            <a:r>
              <a:rPr sz="1700" spc="22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cuenta</a:t>
            </a:r>
            <a:r>
              <a:rPr sz="1700" spc="22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cuando</a:t>
            </a:r>
            <a:endParaRPr sz="1700">
              <a:latin typeface="Arial"/>
              <a:cs typeface="Arial"/>
            </a:endParaRPr>
          </a:p>
          <a:p>
            <a:pPr marL="698500" marR="5715">
              <a:lnSpc>
                <a:spcPct val="69400"/>
              </a:lnSpc>
              <a:spcBef>
                <a:spcPts val="350"/>
              </a:spcBef>
            </a:pPr>
            <a:r>
              <a:rPr sz="1700" spc="-5" dirty="0">
                <a:latin typeface="Arial"/>
                <a:cs typeface="Arial"/>
              </a:rPr>
              <a:t>ejerza</a:t>
            </a:r>
            <a:r>
              <a:rPr sz="1700" spc="25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sus</a:t>
            </a:r>
            <a:r>
              <a:rPr sz="1700" spc="245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facultades</a:t>
            </a:r>
            <a:r>
              <a:rPr sz="1700" spc="24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de</a:t>
            </a:r>
            <a:r>
              <a:rPr sz="1700" spc="250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comprobación</a:t>
            </a:r>
            <a:r>
              <a:rPr sz="1700" spc="254" dirty="0">
                <a:latin typeface="Arial"/>
                <a:cs typeface="Arial"/>
              </a:rPr>
              <a:t> </a:t>
            </a:r>
            <a:r>
              <a:rPr sz="1700" spc="-65" dirty="0">
                <a:latin typeface="Arial"/>
                <a:cs typeface="Arial"/>
              </a:rPr>
              <a:t>y,</a:t>
            </a:r>
            <a:r>
              <a:rPr sz="1700" spc="25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en</a:t>
            </a:r>
            <a:r>
              <a:rPr sz="1700" spc="250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consecuencia,</a:t>
            </a:r>
            <a:r>
              <a:rPr sz="1700" spc="250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emita</a:t>
            </a:r>
            <a:r>
              <a:rPr sz="1700" spc="25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una</a:t>
            </a:r>
            <a:r>
              <a:rPr sz="1700" spc="254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resolución</a:t>
            </a:r>
            <a:r>
              <a:rPr sz="1700" spc="25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que</a:t>
            </a:r>
            <a:r>
              <a:rPr sz="1700" spc="250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establezca </a:t>
            </a:r>
            <a:r>
              <a:rPr sz="1700" spc="-455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obligaciones</a:t>
            </a:r>
            <a:r>
              <a:rPr sz="1700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para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el </a:t>
            </a:r>
            <a:r>
              <a:rPr sz="1700" spc="-5" dirty="0">
                <a:latin typeface="Arial"/>
                <a:cs typeface="Arial"/>
              </a:rPr>
              <a:t>contribuyente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fiscalizado.</a:t>
            </a:r>
            <a:endParaRPr sz="1700">
              <a:latin typeface="Arial"/>
              <a:cs typeface="Arial"/>
            </a:endParaRPr>
          </a:p>
          <a:p>
            <a:pPr marL="241300" marR="5080" indent="-228600">
              <a:lnSpc>
                <a:spcPct val="71000"/>
              </a:lnSpc>
              <a:spcBef>
                <a:spcPts val="944"/>
              </a:spcBef>
            </a:pPr>
            <a:r>
              <a:rPr sz="2000" dirty="0">
                <a:solidFill>
                  <a:srgbClr val="E77737"/>
                </a:solidFill>
                <a:latin typeface="Arial Narrow"/>
                <a:cs typeface="Arial Narrow"/>
              </a:rPr>
              <a:t>§</a:t>
            </a:r>
            <a:r>
              <a:rPr sz="2000" spc="425" dirty="0">
                <a:solidFill>
                  <a:srgbClr val="E77737"/>
                </a:solidFill>
                <a:latin typeface="Arial Narrow"/>
                <a:cs typeface="Arial Narrow"/>
              </a:rPr>
              <a:t> </a:t>
            </a:r>
            <a:r>
              <a:rPr sz="2000" dirty="0">
                <a:latin typeface="Arial"/>
                <a:cs typeface="Arial"/>
              </a:rPr>
              <a:t>La</a:t>
            </a:r>
            <a:r>
              <a:rPr sz="2000" spc="18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resolución</a:t>
            </a:r>
            <a:r>
              <a:rPr sz="2000" spc="18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que</a:t>
            </a:r>
            <a:r>
              <a:rPr sz="2000" spc="18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desestima</a:t>
            </a:r>
            <a:r>
              <a:rPr sz="2000" b="1" spc="18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la</a:t>
            </a:r>
            <a:r>
              <a:rPr sz="2000" b="1" spc="18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aclaración</a:t>
            </a:r>
            <a:r>
              <a:rPr sz="2000" b="1" spc="19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por</a:t>
            </a:r>
            <a:r>
              <a:rPr sz="2000" b="1" spc="18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la</a:t>
            </a:r>
            <a:r>
              <a:rPr sz="2000" b="1" spc="18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previa</a:t>
            </a:r>
            <a:r>
              <a:rPr sz="2000" b="1" spc="18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carta</a:t>
            </a:r>
            <a:r>
              <a:rPr sz="2000" b="1" spc="18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invitación</a:t>
            </a:r>
            <a:r>
              <a:rPr sz="2000" b="1" spc="18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tampoco</a:t>
            </a:r>
            <a:r>
              <a:rPr sz="2000" spc="18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es </a:t>
            </a:r>
            <a:r>
              <a:rPr sz="2000" spc="-5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un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acto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susceptible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impugnarse:</a:t>
            </a:r>
            <a:endParaRPr sz="2000">
              <a:latin typeface="Arial"/>
              <a:cs typeface="Arial"/>
            </a:endParaRPr>
          </a:p>
          <a:p>
            <a:pPr marL="469900">
              <a:lnSpc>
                <a:spcPts val="1860"/>
              </a:lnSpc>
            </a:pPr>
            <a:r>
              <a:rPr sz="1700" spc="405" dirty="0">
                <a:solidFill>
                  <a:srgbClr val="E77737"/>
                </a:solidFill>
                <a:latin typeface="Trebuchet MS"/>
                <a:cs typeface="Trebuchet MS"/>
              </a:rPr>
              <a:t>ü</a:t>
            </a:r>
            <a:r>
              <a:rPr sz="1700" spc="-50" dirty="0">
                <a:solidFill>
                  <a:srgbClr val="E77737"/>
                </a:solidFill>
                <a:latin typeface="Trebuchet MS"/>
                <a:cs typeface="Trebuchet MS"/>
              </a:rPr>
              <a:t> </a:t>
            </a:r>
            <a:r>
              <a:rPr sz="1700" spc="-5" dirty="0">
                <a:latin typeface="Arial"/>
                <a:cs typeface="Arial"/>
              </a:rPr>
              <a:t>No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constituye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una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resolución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definitiva.</a:t>
            </a:r>
            <a:endParaRPr sz="1700">
              <a:latin typeface="Arial"/>
              <a:cs typeface="Arial"/>
            </a:endParaRPr>
          </a:p>
          <a:p>
            <a:pPr marL="469900">
              <a:lnSpc>
                <a:spcPts val="1910"/>
              </a:lnSpc>
            </a:pPr>
            <a:r>
              <a:rPr sz="1700" spc="405" dirty="0">
                <a:solidFill>
                  <a:srgbClr val="E77737"/>
                </a:solidFill>
                <a:latin typeface="Trebuchet MS"/>
                <a:cs typeface="Trebuchet MS"/>
              </a:rPr>
              <a:t>ü</a:t>
            </a:r>
            <a:r>
              <a:rPr sz="1700" spc="-55" dirty="0">
                <a:solidFill>
                  <a:srgbClr val="E77737"/>
                </a:solidFill>
                <a:latin typeface="Trebuchet MS"/>
                <a:cs typeface="Trebuchet MS"/>
              </a:rPr>
              <a:t> </a:t>
            </a:r>
            <a:r>
              <a:rPr sz="1700" spc="-5" dirty="0">
                <a:latin typeface="Arial"/>
                <a:cs typeface="Arial"/>
              </a:rPr>
              <a:t>No</a:t>
            </a:r>
            <a:r>
              <a:rPr sz="1700" dirty="0">
                <a:latin typeface="Arial"/>
                <a:cs typeface="Arial"/>
              </a:rPr>
              <a:t> causa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un </a:t>
            </a:r>
            <a:r>
              <a:rPr sz="1700" spc="-5" dirty="0">
                <a:latin typeface="Arial"/>
                <a:cs typeface="Arial"/>
              </a:rPr>
              <a:t>agravio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en </a:t>
            </a:r>
            <a:r>
              <a:rPr sz="1700" spc="-5" dirty="0">
                <a:latin typeface="Arial"/>
                <a:cs typeface="Arial"/>
              </a:rPr>
              <a:t>materia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fiscal.</a:t>
            </a:r>
            <a:endParaRPr sz="1700">
              <a:latin typeface="Arial"/>
              <a:cs typeface="Arial"/>
            </a:endParaRPr>
          </a:p>
          <a:p>
            <a:pPr marL="469900">
              <a:lnSpc>
                <a:spcPts val="1980"/>
              </a:lnSpc>
            </a:pPr>
            <a:r>
              <a:rPr sz="1700" spc="405" dirty="0">
                <a:solidFill>
                  <a:srgbClr val="E77737"/>
                </a:solidFill>
                <a:latin typeface="Trebuchet MS"/>
                <a:cs typeface="Trebuchet MS"/>
              </a:rPr>
              <a:t>ü</a:t>
            </a:r>
            <a:r>
              <a:rPr sz="1700" spc="-45" dirty="0">
                <a:solidFill>
                  <a:srgbClr val="E77737"/>
                </a:solidFill>
                <a:latin typeface="Trebuchet MS"/>
                <a:cs typeface="Trebuchet MS"/>
              </a:rPr>
              <a:t> </a:t>
            </a:r>
            <a:r>
              <a:rPr sz="1700" spc="-5" dirty="0">
                <a:latin typeface="Arial"/>
                <a:cs typeface="Arial"/>
              </a:rPr>
              <a:t>Subsistan</a:t>
            </a:r>
            <a:r>
              <a:rPr sz="1700" spc="15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las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mismas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particularidades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de</a:t>
            </a:r>
            <a:r>
              <a:rPr sz="1700" spc="15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la</a:t>
            </a:r>
            <a:r>
              <a:rPr sz="1700" spc="15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misiva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de</a:t>
            </a:r>
            <a:r>
              <a:rPr sz="1700" spc="15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invitación.</a:t>
            </a:r>
            <a:endParaRPr sz="17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10437" y="21335"/>
            <a:ext cx="11221085" cy="6249670"/>
          </a:xfrm>
          <a:prstGeom prst="rect">
            <a:avLst/>
          </a:prstGeom>
        </p:spPr>
        <p:txBody>
          <a:bodyPr vert="horz" wrap="square" lIns="0" tIns="12255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965"/>
              </a:spcBef>
            </a:pPr>
            <a:r>
              <a:rPr sz="1700" b="1" spc="-5" dirty="0">
                <a:solidFill>
                  <a:srgbClr val="E84C22"/>
                </a:solidFill>
                <a:latin typeface="Arial"/>
                <a:cs typeface="Arial"/>
              </a:rPr>
              <a:t>Jurisprudencia: </a:t>
            </a:r>
            <a:r>
              <a:rPr sz="1700" b="1" dirty="0">
                <a:solidFill>
                  <a:srgbClr val="E84C22"/>
                </a:solidFill>
                <a:latin typeface="Arial"/>
                <a:cs typeface="Arial"/>
              </a:rPr>
              <a:t>2a./J.</a:t>
            </a:r>
            <a:r>
              <a:rPr sz="1700" b="1" spc="5" dirty="0">
                <a:solidFill>
                  <a:srgbClr val="E84C22"/>
                </a:solidFill>
                <a:latin typeface="Arial"/>
                <a:cs typeface="Arial"/>
              </a:rPr>
              <a:t> </a:t>
            </a:r>
            <a:r>
              <a:rPr sz="1700" b="1" spc="-15" dirty="0">
                <a:solidFill>
                  <a:srgbClr val="E84C22"/>
                </a:solidFill>
                <a:latin typeface="Arial"/>
                <a:cs typeface="Arial"/>
              </a:rPr>
              <a:t>110/2019</a:t>
            </a:r>
            <a:r>
              <a:rPr sz="1700" b="1" spc="5" dirty="0">
                <a:solidFill>
                  <a:srgbClr val="E84C22"/>
                </a:solidFill>
                <a:latin typeface="Arial"/>
                <a:cs typeface="Arial"/>
              </a:rPr>
              <a:t> </a:t>
            </a:r>
            <a:r>
              <a:rPr sz="1700" b="1" spc="-5" dirty="0">
                <a:solidFill>
                  <a:srgbClr val="E84C22"/>
                </a:solidFill>
                <a:latin typeface="Arial"/>
                <a:cs typeface="Arial"/>
              </a:rPr>
              <a:t>(10a.)</a:t>
            </a:r>
            <a:endParaRPr sz="1700">
              <a:latin typeface="Arial"/>
              <a:cs typeface="Arial"/>
            </a:endParaRPr>
          </a:p>
          <a:p>
            <a:pPr marL="12700" marR="5080" algn="just">
              <a:lnSpc>
                <a:spcPct val="90600"/>
              </a:lnSpc>
              <a:spcBef>
                <a:spcPts val="1055"/>
              </a:spcBef>
            </a:pPr>
            <a:r>
              <a:rPr sz="1700" b="1" spc="-30" dirty="0">
                <a:latin typeface="Arial"/>
                <a:cs typeface="Arial"/>
              </a:rPr>
              <a:t>CARTA</a:t>
            </a:r>
            <a:r>
              <a:rPr sz="1700" b="1" spc="-25" dirty="0">
                <a:latin typeface="Arial"/>
                <a:cs typeface="Arial"/>
              </a:rPr>
              <a:t> </a:t>
            </a:r>
            <a:r>
              <a:rPr sz="1700" b="1" spc="-15" dirty="0">
                <a:latin typeface="Arial"/>
                <a:cs typeface="Arial"/>
              </a:rPr>
              <a:t>INVITACIÓN.</a:t>
            </a:r>
            <a:r>
              <a:rPr sz="1700" b="1" spc="-10" dirty="0">
                <a:latin typeface="Arial"/>
                <a:cs typeface="Arial"/>
              </a:rPr>
              <a:t> </a:t>
            </a:r>
            <a:r>
              <a:rPr sz="1700" b="1" spc="-5" dirty="0">
                <a:latin typeface="Arial"/>
                <a:cs typeface="Arial"/>
              </a:rPr>
              <a:t>LA</a:t>
            </a:r>
            <a:r>
              <a:rPr sz="1700" b="1" dirty="0">
                <a:latin typeface="Arial"/>
                <a:cs typeface="Arial"/>
              </a:rPr>
              <a:t> </a:t>
            </a:r>
            <a:r>
              <a:rPr sz="1700" b="1" spc="-5" dirty="0">
                <a:latin typeface="Arial"/>
                <a:cs typeface="Arial"/>
              </a:rPr>
              <a:t>RESOLUCIÓN</a:t>
            </a:r>
            <a:r>
              <a:rPr sz="1700" b="1" dirty="0">
                <a:latin typeface="Arial"/>
                <a:cs typeface="Arial"/>
              </a:rPr>
              <a:t> </a:t>
            </a:r>
            <a:r>
              <a:rPr sz="1700" b="1" spc="-5" dirty="0">
                <a:latin typeface="Arial"/>
                <a:cs typeface="Arial"/>
              </a:rPr>
              <a:t>QUE</a:t>
            </a:r>
            <a:r>
              <a:rPr sz="1700" b="1" dirty="0">
                <a:latin typeface="Arial"/>
                <a:cs typeface="Arial"/>
              </a:rPr>
              <a:t> </a:t>
            </a:r>
            <a:r>
              <a:rPr sz="1700" b="1" spc="-5" dirty="0">
                <a:latin typeface="Arial"/>
                <a:cs typeface="Arial"/>
              </a:rPr>
              <a:t>DESESTIMA</a:t>
            </a:r>
            <a:r>
              <a:rPr sz="1700" b="1" dirty="0">
                <a:latin typeface="Arial"/>
                <a:cs typeface="Arial"/>
              </a:rPr>
              <a:t> </a:t>
            </a:r>
            <a:r>
              <a:rPr sz="1700" b="1" spc="-5" dirty="0">
                <a:latin typeface="Arial"/>
                <a:cs typeface="Arial"/>
              </a:rPr>
              <a:t>LA</a:t>
            </a:r>
            <a:r>
              <a:rPr sz="1700" b="1" dirty="0">
                <a:latin typeface="Arial"/>
                <a:cs typeface="Arial"/>
              </a:rPr>
              <a:t> </a:t>
            </a:r>
            <a:r>
              <a:rPr sz="1700" b="1" spc="-5" dirty="0">
                <a:latin typeface="Arial"/>
                <a:cs typeface="Arial"/>
              </a:rPr>
              <a:t>SOLICITUD</a:t>
            </a:r>
            <a:r>
              <a:rPr sz="1700" b="1" dirty="0">
                <a:latin typeface="Arial"/>
                <a:cs typeface="Arial"/>
              </a:rPr>
              <a:t> </a:t>
            </a:r>
            <a:r>
              <a:rPr sz="1700" b="1" spc="-20" dirty="0">
                <a:latin typeface="Arial"/>
                <a:cs typeface="Arial"/>
              </a:rPr>
              <a:t>ACLARATORIA</a:t>
            </a:r>
            <a:r>
              <a:rPr sz="1700" b="1" spc="-15" dirty="0">
                <a:latin typeface="Arial"/>
                <a:cs typeface="Arial"/>
              </a:rPr>
              <a:t> </a:t>
            </a:r>
            <a:r>
              <a:rPr sz="1700" b="1" spc="-5" dirty="0">
                <a:latin typeface="Arial"/>
                <a:cs typeface="Arial"/>
              </a:rPr>
              <a:t>DEL </a:t>
            </a:r>
            <a:r>
              <a:rPr sz="1700" b="1" dirty="0">
                <a:latin typeface="Arial"/>
                <a:cs typeface="Arial"/>
              </a:rPr>
              <a:t> </a:t>
            </a:r>
            <a:r>
              <a:rPr sz="1700" b="1" spc="-5" dirty="0">
                <a:latin typeface="Arial"/>
                <a:cs typeface="Arial"/>
              </a:rPr>
              <a:t>CONTRIBUYENTE SOBRE </a:t>
            </a:r>
            <a:r>
              <a:rPr sz="1700" b="1" dirty="0">
                <a:latin typeface="Arial"/>
                <a:cs typeface="Arial"/>
              </a:rPr>
              <a:t>SU </a:t>
            </a:r>
            <a:r>
              <a:rPr sz="1700" b="1" spc="-5" dirty="0">
                <a:latin typeface="Arial"/>
                <a:cs typeface="Arial"/>
              </a:rPr>
              <a:t>SITUACIÓN FISCAL </a:t>
            </a:r>
            <a:r>
              <a:rPr sz="1700" b="1" spc="-20" dirty="0">
                <a:latin typeface="Arial"/>
                <a:cs typeface="Arial"/>
              </a:rPr>
              <a:t>DERIVADA </a:t>
            </a:r>
            <a:r>
              <a:rPr sz="1700" b="1" spc="-5" dirty="0">
                <a:latin typeface="Arial"/>
                <a:cs typeface="Arial"/>
              </a:rPr>
              <a:t>DE AQUÉLLA, NO </a:t>
            </a:r>
            <a:r>
              <a:rPr sz="1700" b="1" dirty="0">
                <a:latin typeface="Arial"/>
                <a:cs typeface="Arial"/>
              </a:rPr>
              <a:t>ES </a:t>
            </a:r>
            <a:r>
              <a:rPr sz="1700" b="1" spc="-5" dirty="0">
                <a:latin typeface="Arial"/>
                <a:cs typeface="Arial"/>
              </a:rPr>
              <a:t>IMPUGNABLE </a:t>
            </a:r>
            <a:r>
              <a:rPr sz="1700" b="1" dirty="0">
                <a:latin typeface="Arial"/>
                <a:cs typeface="Arial"/>
              </a:rPr>
              <a:t>EN EL </a:t>
            </a:r>
            <a:r>
              <a:rPr sz="1700" b="1" spc="5" dirty="0">
                <a:latin typeface="Arial"/>
                <a:cs typeface="Arial"/>
              </a:rPr>
              <a:t> </a:t>
            </a:r>
            <a:r>
              <a:rPr sz="1700" b="1" spc="-5" dirty="0">
                <a:latin typeface="Arial"/>
                <a:cs typeface="Arial"/>
              </a:rPr>
              <a:t>JUICIO</a:t>
            </a:r>
            <a:r>
              <a:rPr sz="1700" b="1" dirty="0">
                <a:latin typeface="Arial"/>
                <a:cs typeface="Arial"/>
              </a:rPr>
              <a:t> </a:t>
            </a:r>
            <a:r>
              <a:rPr sz="1700" b="1" spc="-5" dirty="0">
                <a:latin typeface="Arial"/>
                <a:cs typeface="Arial"/>
              </a:rPr>
              <a:t>CONTENCIOSO</a:t>
            </a:r>
            <a:r>
              <a:rPr sz="1700" b="1" spc="-60" dirty="0">
                <a:latin typeface="Arial"/>
                <a:cs typeface="Arial"/>
              </a:rPr>
              <a:t> </a:t>
            </a:r>
            <a:r>
              <a:rPr sz="1700" b="1" spc="-15" dirty="0">
                <a:latin typeface="Arial"/>
                <a:cs typeface="Arial"/>
              </a:rPr>
              <a:t>ADMINISTRATIVO.</a:t>
            </a:r>
            <a:endParaRPr sz="1700">
              <a:latin typeface="Arial"/>
              <a:cs typeface="Arial"/>
            </a:endParaRPr>
          </a:p>
          <a:p>
            <a:pPr marL="12700" marR="7620" algn="just">
              <a:lnSpc>
                <a:spcPct val="89900"/>
              </a:lnSpc>
              <a:spcBef>
                <a:spcPts val="969"/>
              </a:spcBef>
            </a:pPr>
            <a:r>
              <a:rPr sz="1700" dirty="0">
                <a:latin typeface="Arial"/>
                <a:cs typeface="Arial"/>
              </a:rPr>
              <a:t>Esta Segunda Sala ha </a:t>
            </a:r>
            <a:r>
              <a:rPr sz="1700" spc="-5" dirty="0">
                <a:latin typeface="Arial"/>
                <a:cs typeface="Arial"/>
              </a:rPr>
              <a:t>sostenido </a:t>
            </a:r>
            <a:r>
              <a:rPr sz="1700" dirty="0">
                <a:latin typeface="Arial"/>
                <a:cs typeface="Arial"/>
              </a:rPr>
              <a:t>que </a:t>
            </a:r>
            <a:r>
              <a:rPr sz="1700" spc="-5" dirty="0">
                <a:latin typeface="Arial"/>
                <a:cs typeface="Arial"/>
              </a:rPr>
              <a:t>la "carta invitación" dirigida </a:t>
            </a:r>
            <a:r>
              <a:rPr sz="1700" dirty="0">
                <a:latin typeface="Arial"/>
                <a:cs typeface="Arial"/>
              </a:rPr>
              <a:t>al </a:t>
            </a:r>
            <a:r>
              <a:rPr sz="1700" spc="-5" dirty="0">
                <a:latin typeface="Arial"/>
                <a:cs typeface="Arial"/>
              </a:rPr>
              <a:t>contribuyente para regularizar </a:t>
            </a:r>
            <a:r>
              <a:rPr sz="1700" dirty="0">
                <a:latin typeface="Arial"/>
                <a:cs typeface="Arial"/>
              </a:rPr>
              <a:t>su </a:t>
            </a:r>
            <a:r>
              <a:rPr sz="1700" spc="-5" dirty="0">
                <a:latin typeface="Arial"/>
                <a:cs typeface="Arial"/>
              </a:rPr>
              <a:t>situación fiscal, </a:t>
            </a:r>
            <a:r>
              <a:rPr sz="1700" dirty="0">
                <a:latin typeface="Arial"/>
                <a:cs typeface="Arial"/>
              </a:rPr>
              <a:t> con </a:t>
            </a:r>
            <a:r>
              <a:rPr sz="1700" spc="-5" dirty="0">
                <a:latin typeface="Arial"/>
                <a:cs typeface="Arial"/>
              </a:rPr>
              <a:t>relación </a:t>
            </a:r>
            <a:r>
              <a:rPr sz="1700" dirty="0">
                <a:latin typeface="Arial"/>
                <a:cs typeface="Arial"/>
              </a:rPr>
              <a:t>al pago del </a:t>
            </a:r>
            <a:r>
              <a:rPr sz="1700" spc="-5" dirty="0">
                <a:latin typeface="Arial"/>
                <a:cs typeface="Arial"/>
              </a:rPr>
              <a:t>impuesto sobre la renta derivado </a:t>
            </a:r>
            <a:r>
              <a:rPr sz="1700" dirty="0">
                <a:latin typeface="Arial"/>
                <a:cs typeface="Arial"/>
              </a:rPr>
              <a:t>de </a:t>
            </a:r>
            <a:r>
              <a:rPr sz="1700" spc="-5" dirty="0">
                <a:latin typeface="Arial"/>
                <a:cs typeface="Arial"/>
              </a:rPr>
              <a:t>los ingresos ciertos </a:t>
            </a:r>
            <a:r>
              <a:rPr sz="1700" dirty="0">
                <a:latin typeface="Arial"/>
                <a:cs typeface="Arial"/>
              </a:rPr>
              <a:t>y </a:t>
            </a:r>
            <a:r>
              <a:rPr sz="1700" spc="-5" dirty="0">
                <a:latin typeface="Arial"/>
                <a:cs typeface="Arial"/>
              </a:rPr>
              <a:t>determinados originados </a:t>
            </a:r>
            <a:r>
              <a:rPr sz="1700" dirty="0">
                <a:latin typeface="Arial"/>
                <a:cs typeface="Arial"/>
              </a:rPr>
              <a:t>por 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depósitos </a:t>
            </a:r>
            <a:r>
              <a:rPr sz="1700" dirty="0">
                <a:latin typeface="Arial"/>
                <a:cs typeface="Arial"/>
              </a:rPr>
              <a:t>en </a:t>
            </a:r>
            <a:r>
              <a:rPr sz="1700" spc="-5" dirty="0">
                <a:latin typeface="Arial"/>
                <a:cs typeface="Arial"/>
              </a:rPr>
              <a:t>efectivo </a:t>
            </a:r>
            <a:r>
              <a:rPr sz="1700" dirty="0">
                <a:latin typeface="Arial"/>
                <a:cs typeface="Arial"/>
              </a:rPr>
              <a:t>a su </a:t>
            </a:r>
            <a:r>
              <a:rPr sz="1700" spc="-20" dirty="0">
                <a:latin typeface="Arial"/>
                <a:cs typeface="Arial"/>
              </a:rPr>
              <a:t>favor, </a:t>
            </a:r>
            <a:r>
              <a:rPr sz="1700" dirty="0">
                <a:latin typeface="Arial"/>
                <a:cs typeface="Arial"/>
              </a:rPr>
              <a:t>efectuados </a:t>
            </a:r>
            <a:r>
              <a:rPr sz="1700" spc="-5" dirty="0">
                <a:latin typeface="Arial"/>
                <a:cs typeface="Arial"/>
              </a:rPr>
              <a:t>durante </a:t>
            </a:r>
            <a:r>
              <a:rPr sz="1700" dirty="0">
                <a:latin typeface="Arial"/>
                <a:cs typeface="Arial"/>
              </a:rPr>
              <a:t>un </a:t>
            </a:r>
            <a:r>
              <a:rPr sz="1700" spc="-5" dirty="0">
                <a:latin typeface="Arial"/>
                <a:cs typeface="Arial"/>
              </a:rPr>
              <a:t>ejercicio fiscal específico, </a:t>
            </a:r>
            <a:r>
              <a:rPr sz="1700" dirty="0">
                <a:latin typeface="Arial"/>
                <a:cs typeface="Arial"/>
              </a:rPr>
              <a:t>no </a:t>
            </a:r>
            <a:r>
              <a:rPr sz="1700" spc="-5" dirty="0">
                <a:latin typeface="Arial"/>
                <a:cs typeface="Arial"/>
              </a:rPr>
              <a:t>constituye </a:t>
            </a:r>
            <a:r>
              <a:rPr sz="1700" dirty="0">
                <a:latin typeface="Arial"/>
                <a:cs typeface="Arial"/>
              </a:rPr>
              <a:t>una </a:t>
            </a:r>
            <a:r>
              <a:rPr sz="1700" spc="-5" dirty="0">
                <a:latin typeface="Arial"/>
                <a:cs typeface="Arial"/>
              </a:rPr>
              <a:t>resolución </a:t>
            </a:r>
            <a:r>
              <a:rPr sz="1700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definitiva impugnable </a:t>
            </a:r>
            <a:r>
              <a:rPr sz="1700" dirty="0">
                <a:latin typeface="Arial"/>
                <a:cs typeface="Arial"/>
              </a:rPr>
              <a:t>en el </a:t>
            </a:r>
            <a:r>
              <a:rPr sz="1700" spc="-5" dirty="0">
                <a:latin typeface="Arial"/>
                <a:cs typeface="Arial"/>
              </a:rPr>
              <a:t>juicio contencioso administrativo; ello </a:t>
            </a:r>
            <a:r>
              <a:rPr sz="1700" dirty="0">
                <a:latin typeface="Arial"/>
                <a:cs typeface="Arial"/>
              </a:rPr>
              <a:t>en </a:t>
            </a:r>
            <a:r>
              <a:rPr sz="1700" spc="-5" dirty="0">
                <a:latin typeface="Arial"/>
                <a:cs typeface="Arial"/>
              </a:rPr>
              <a:t>virtud </a:t>
            </a:r>
            <a:r>
              <a:rPr sz="1700" dirty="0">
                <a:latin typeface="Arial"/>
                <a:cs typeface="Arial"/>
              </a:rPr>
              <a:t>de que se </a:t>
            </a:r>
            <a:r>
              <a:rPr sz="1700" spc="-5" dirty="0">
                <a:latin typeface="Arial"/>
                <a:cs typeface="Arial"/>
              </a:rPr>
              <a:t>trata únicamente </a:t>
            </a:r>
            <a:r>
              <a:rPr sz="1700" dirty="0">
                <a:latin typeface="Arial"/>
                <a:cs typeface="Arial"/>
              </a:rPr>
              <a:t>de un acto 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declarativo, </a:t>
            </a:r>
            <a:r>
              <a:rPr sz="1700" dirty="0">
                <a:latin typeface="Arial"/>
                <a:cs typeface="Arial"/>
              </a:rPr>
              <a:t>a </a:t>
            </a:r>
            <a:r>
              <a:rPr sz="1700" spc="-5" dirty="0">
                <a:latin typeface="Arial"/>
                <a:cs typeface="Arial"/>
              </a:rPr>
              <a:t>través </a:t>
            </a:r>
            <a:r>
              <a:rPr sz="1700" dirty="0">
                <a:latin typeface="Arial"/>
                <a:cs typeface="Arial"/>
              </a:rPr>
              <a:t>del cual </a:t>
            </a:r>
            <a:r>
              <a:rPr sz="1700" spc="-5" dirty="0">
                <a:latin typeface="Arial"/>
                <a:cs typeface="Arial"/>
              </a:rPr>
              <a:t>la autoridad exhorta </a:t>
            </a:r>
            <a:r>
              <a:rPr sz="1700" dirty="0">
                <a:latin typeface="Arial"/>
                <a:cs typeface="Arial"/>
              </a:rPr>
              <a:t>al </a:t>
            </a:r>
            <a:r>
              <a:rPr sz="1700" spc="-5" dirty="0">
                <a:latin typeface="Arial"/>
                <a:cs typeface="Arial"/>
              </a:rPr>
              <a:t>contribuyente </a:t>
            </a:r>
            <a:r>
              <a:rPr sz="1700" dirty="0">
                <a:latin typeface="Arial"/>
                <a:cs typeface="Arial"/>
              </a:rPr>
              <a:t>a </a:t>
            </a:r>
            <a:r>
              <a:rPr sz="1700" spc="-5" dirty="0">
                <a:latin typeface="Arial"/>
                <a:cs typeface="Arial"/>
              </a:rPr>
              <a:t>corregir </a:t>
            </a:r>
            <a:r>
              <a:rPr sz="1700" dirty="0">
                <a:latin typeface="Arial"/>
                <a:cs typeface="Arial"/>
              </a:rPr>
              <a:t>su </a:t>
            </a:r>
            <a:r>
              <a:rPr sz="1700" spc="-5" dirty="0">
                <a:latin typeface="Arial"/>
                <a:cs typeface="Arial"/>
              </a:rPr>
              <a:t>situación fiscal respecto </a:t>
            </a:r>
            <a:r>
              <a:rPr sz="1700" dirty="0">
                <a:latin typeface="Arial"/>
                <a:cs typeface="Arial"/>
              </a:rPr>
              <a:t>de </a:t>
            </a:r>
            <a:r>
              <a:rPr sz="1700" spc="-5" dirty="0">
                <a:latin typeface="Arial"/>
                <a:cs typeface="Arial"/>
              </a:rPr>
              <a:t>las </a:t>
            </a:r>
            <a:r>
              <a:rPr sz="1700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omisiones </a:t>
            </a:r>
            <a:r>
              <a:rPr sz="1700" dirty="0">
                <a:latin typeface="Arial"/>
                <a:cs typeface="Arial"/>
              </a:rPr>
              <a:t>detectadas, </a:t>
            </a:r>
            <a:r>
              <a:rPr sz="1700" spc="-5" dirty="0">
                <a:latin typeface="Arial"/>
                <a:cs typeface="Arial"/>
              </a:rPr>
              <a:t>presentándole </a:t>
            </a:r>
            <a:r>
              <a:rPr sz="1700" dirty="0">
                <a:latin typeface="Arial"/>
                <a:cs typeface="Arial"/>
              </a:rPr>
              <a:t>una </a:t>
            </a:r>
            <a:r>
              <a:rPr sz="1700" spc="-5" dirty="0">
                <a:latin typeface="Arial"/>
                <a:cs typeface="Arial"/>
              </a:rPr>
              <a:t>propuesta </a:t>
            </a:r>
            <a:r>
              <a:rPr sz="1700" dirty="0">
                <a:latin typeface="Arial"/>
                <a:cs typeface="Arial"/>
              </a:rPr>
              <a:t>de pago que no </a:t>
            </a:r>
            <a:r>
              <a:rPr sz="1700" spc="-5" dirty="0">
                <a:latin typeface="Arial"/>
                <a:cs typeface="Arial"/>
              </a:rPr>
              <a:t>le ocasiona </a:t>
            </a:r>
            <a:r>
              <a:rPr sz="1700" dirty="0">
                <a:latin typeface="Arial"/>
                <a:cs typeface="Arial"/>
              </a:rPr>
              <a:t>un </a:t>
            </a:r>
            <a:r>
              <a:rPr sz="1700" spc="-5" dirty="0">
                <a:latin typeface="Arial"/>
                <a:cs typeface="Arial"/>
              </a:rPr>
              <a:t>perjuicio real </a:t>
            </a:r>
            <a:r>
              <a:rPr sz="1700" dirty="0">
                <a:latin typeface="Arial"/>
                <a:cs typeface="Arial"/>
              </a:rPr>
              <a:t>en su </a:t>
            </a:r>
            <a:r>
              <a:rPr sz="1700" spc="-5" dirty="0">
                <a:latin typeface="Arial"/>
                <a:cs typeface="Arial"/>
              </a:rPr>
              <a:t>esfera </a:t>
            </a:r>
            <a:r>
              <a:rPr sz="1700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jurídica,</a:t>
            </a:r>
            <a:r>
              <a:rPr sz="1700" spc="14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en</a:t>
            </a:r>
            <a:r>
              <a:rPr sz="1700" spc="145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la</a:t>
            </a:r>
            <a:r>
              <a:rPr sz="1700" spc="140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medida</a:t>
            </a:r>
            <a:r>
              <a:rPr sz="1700" spc="14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en</a:t>
            </a:r>
            <a:r>
              <a:rPr sz="1700" spc="14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que</a:t>
            </a:r>
            <a:r>
              <a:rPr sz="1700" spc="14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a</a:t>
            </a:r>
            <a:r>
              <a:rPr sz="1700" spc="140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través</a:t>
            </a:r>
            <a:r>
              <a:rPr sz="1700" spc="14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de</a:t>
            </a:r>
            <a:r>
              <a:rPr sz="1700" spc="14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este</a:t>
            </a:r>
            <a:r>
              <a:rPr sz="1700" spc="14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acto,</a:t>
            </a:r>
            <a:r>
              <a:rPr sz="1700" spc="140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la</a:t>
            </a:r>
            <a:r>
              <a:rPr sz="1700" spc="145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autoridad</a:t>
            </a:r>
            <a:r>
              <a:rPr sz="1700" spc="140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exclusivamente</a:t>
            </a:r>
            <a:r>
              <a:rPr sz="1700" spc="145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señala</a:t>
            </a:r>
            <a:r>
              <a:rPr sz="1700" spc="14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una</a:t>
            </a:r>
            <a:r>
              <a:rPr sz="1700" spc="140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cantidad</a:t>
            </a:r>
            <a:r>
              <a:rPr sz="1700" spc="14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que</a:t>
            </a:r>
            <a:r>
              <a:rPr sz="1700" spc="140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obra</a:t>
            </a:r>
            <a:r>
              <a:rPr sz="1700" spc="14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en </a:t>
            </a:r>
            <a:r>
              <a:rPr sz="1700" spc="-459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sus </a:t>
            </a:r>
            <a:r>
              <a:rPr sz="1700" spc="-5" dirty="0">
                <a:latin typeface="Arial"/>
                <a:cs typeface="Arial"/>
              </a:rPr>
              <a:t>registros </a:t>
            </a:r>
            <a:r>
              <a:rPr sz="1700" dirty="0">
                <a:latin typeface="Arial"/>
                <a:cs typeface="Arial"/>
              </a:rPr>
              <a:t>y que </a:t>
            </a:r>
            <a:r>
              <a:rPr sz="1700" spc="-5" dirty="0">
                <a:latin typeface="Arial"/>
                <a:cs typeface="Arial"/>
              </a:rPr>
              <a:t>sólo tendrá </a:t>
            </a:r>
            <a:r>
              <a:rPr sz="1700" dirty="0">
                <a:latin typeface="Arial"/>
                <a:cs typeface="Arial"/>
              </a:rPr>
              <a:t>en cuenta cuando </a:t>
            </a:r>
            <a:r>
              <a:rPr sz="1700" spc="-5" dirty="0">
                <a:latin typeface="Arial"/>
                <a:cs typeface="Arial"/>
              </a:rPr>
              <a:t>ejerza </a:t>
            </a:r>
            <a:r>
              <a:rPr sz="1700" dirty="0">
                <a:latin typeface="Arial"/>
                <a:cs typeface="Arial"/>
              </a:rPr>
              <a:t>sus </a:t>
            </a:r>
            <a:r>
              <a:rPr sz="1700" spc="-5" dirty="0">
                <a:latin typeface="Arial"/>
                <a:cs typeface="Arial"/>
              </a:rPr>
              <a:t>facultades </a:t>
            </a:r>
            <a:r>
              <a:rPr sz="1700" dirty="0">
                <a:latin typeface="Arial"/>
                <a:cs typeface="Arial"/>
              </a:rPr>
              <a:t>de </a:t>
            </a:r>
            <a:r>
              <a:rPr sz="1700" spc="-5" dirty="0">
                <a:latin typeface="Arial"/>
                <a:cs typeface="Arial"/>
              </a:rPr>
              <a:t>comprobación </a:t>
            </a:r>
            <a:r>
              <a:rPr sz="1700" spc="-65" dirty="0">
                <a:latin typeface="Arial"/>
                <a:cs typeface="Arial"/>
              </a:rPr>
              <a:t>y, </a:t>
            </a:r>
            <a:r>
              <a:rPr sz="1700" dirty="0">
                <a:latin typeface="Arial"/>
                <a:cs typeface="Arial"/>
              </a:rPr>
              <a:t>en </a:t>
            </a:r>
            <a:r>
              <a:rPr sz="1700" spc="-5" dirty="0">
                <a:latin typeface="Arial"/>
                <a:cs typeface="Arial"/>
              </a:rPr>
              <a:t>consecuencia, emita </a:t>
            </a:r>
            <a:r>
              <a:rPr sz="1700" dirty="0">
                <a:latin typeface="Arial"/>
                <a:cs typeface="Arial"/>
              </a:rPr>
              <a:t> una </a:t>
            </a:r>
            <a:r>
              <a:rPr sz="1700" spc="-5" dirty="0">
                <a:latin typeface="Arial"/>
                <a:cs typeface="Arial"/>
              </a:rPr>
              <a:t>resolución </a:t>
            </a:r>
            <a:r>
              <a:rPr sz="1700" dirty="0">
                <a:latin typeface="Arial"/>
                <a:cs typeface="Arial"/>
              </a:rPr>
              <a:t>que </a:t>
            </a:r>
            <a:r>
              <a:rPr sz="1700" spc="-5" dirty="0">
                <a:latin typeface="Arial"/>
                <a:cs typeface="Arial"/>
              </a:rPr>
              <a:t>establezca obligaciones para </a:t>
            </a:r>
            <a:r>
              <a:rPr sz="1700" dirty="0">
                <a:latin typeface="Arial"/>
                <a:cs typeface="Arial"/>
              </a:rPr>
              <a:t>el </a:t>
            </a:r>
            <a:r>
              <a:rPr sz="1700" spc="-5" dirty="0">
                <a:latin typeface="Arial"/>
                <a:cs typeface="Arial"/>
              </a:rPr>
              <a:t>contribuyente fiscalizado. </a:t>
            </a:r>
            <a:r>
              <a:rPr sz="1700" dirty="0">
                <a:latin typeface="Arial"/>
                <a:cs typeface="Arial"/>
              </a:rPr>
              <a:t>Sobre esas bases, </a:t>
            </a:r>
            <a:r>
              <a:rPr sz="1700" spc="-5" dirty="0">
                <a:latin typeface="Arial"/>
                <a:cs typeface="Arial"/>
              </a:rPr>
              <a:t>la resolución </a:t>
            </a:r>
            <a:r>
              <a:rPr sz="1700" dirty="0">
                <a:latin typeface="Arial"/>
                <a:cs typeface="Arial"/>
              </a:rPr>
              <a:t>que 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desestima</a:t>
            </a:r>
            <a:r>
              <a:rPr sz="1700" spc="390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la</a:t>
            </a:r>
            <a:r>
              <a:rPr sz="1700" spc="395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petición</a:t>
            </a:r>
            <a:r>
              <a:rPr sz="1700" spc="395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aclaratoria</a:t>
            </a:r>
            <a:r>
              <a:rPr sz="1700" spc="390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generada</a:t>
            </a:r>
            <a:r>
              <a:rPr sz="1700" spc="39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por</a:t>
            </a:r>
            <a:r>
              <a:rPr sz="1700" spc="385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la</a:t>
            </a:r>
            <a:r>
              <a:rPr sz="1700" spc="395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previa</a:t>
            </a:r>
            <a:r>
              <a:rPr sz="1700" spc="390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carta</a:t>
            </a:r>
            <a:r>
              <a:rPr sz="1700" spc="395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invitación</a:t>
            </a:r>
            <a:r>
              <a:rPr sz="1700" spc="395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tampoco</a:t>
            </a:r>
            <a:r>
              <a:rPr sz="1700" spc="39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es</a:t>
            </a:r>
            <a:r>
              <a:rPr sz="1700" spc="39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un</a:t>
            </a:r>
            <a:r>
              <a:rPr sz="1700" spc="39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acto</a:t>
            </a:r>
            <a:r>
              <a:rPr sz="1700" spc="39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que</a:t>
            </a:r>
            <a:r>
              <a:rPr sz="1700" spc="390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ocasione</a:t>
            </a:r>
            <a:r>
              <a:rPr sz="1700" spc="39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un </a:t>
            </a:r>
            <a:r>
              <a:rPr sz="1700" spc="-459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perjuicio</a:t>
            </a:r>
            <a:r>
              <a:rPr sz="1700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real</a:t>
            </a:r>
            <a:r>
              <a:rPr sz="1700" dirty="0">
                <a:latin typeface="Arial"/>
                <a:cs typeface="Arial"/>
              </a:rPr>
              <a:t> a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la</a:t>
            </a:r>
            <a:r>
              <a:rPr sz="1700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esfera</a:t>
            </a:r>
            <a:r>
              <a:rPr sz="1700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jurídica</a:t>
            </a:r>
            <a:r>
              <a:rPr sz="1700" dirty="0">
                <a:latin typeface="Arial"/>
                <a:cs typeface="Arial"/>
              </a:rPr>
              <a:t> del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contribuyente,</a:t>
            </a:r>
            <a:r>
              <a:rPr sz="1700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susceptible</a:t>
            </a:r>
            <a:r>
              <a:rPr sz="1700" dirty="0">
                <a:latin typeface="Arial"/>
                <a:cs typeface="Arial"/>
              </a:rPr>
              <a:t> de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impugnarse</a:t>
            </a:r>
            <a:r>
              <a:rPr sz="1700" dirty="0">
                <a:latin typeface="Arial"/>
                <a:cs typeface="Arial"/>
              </a:rPr>
              <a:t> en</a:t>
            </a:r>
            <a:r>
              <a:rPr sz="1700" spc="47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el</a:t>
            </a:r>
            <a:r>
              <a:rPr sz="1700" spc="470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juicio</a:t>
            </a:r>
            <a:r>
              <a:rPr sz="1700" spc="465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contencioso </a:t>
            </a:r>
            <a:r>
              <a:rPr sz="1700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administrativo, </a:t>
            </a:r>
            <a:r>
              <a:rPr sz="1700" dirty="0">
                <a:latin typeface="Arial"/>
                <a:cs typeface="Arial"/>
              </a:rPr>
              <a:t>en tanto que no se </a:t>
            </a:r>
            <a:r>
              <a:rPr sz="1700" spc="-5" dirty="0">
                <a:latin typeface="Arial"/>
                <a:cs typeface="Arial"/>
              </a:rPr>
              <a:t>materializa alguno </a:t>
            </a:r>
            <a:r>
              <a:rPr sz="1700" dirty="0">
                <a:latin typeface="Arial"/>
                <a:cs typeface="Arial"/>
              </a:rPr>
              <a:t>de </a:t>
            </a:r>
            <a:r>
              <a:rPr sz="1700" spc="-5" dirty="0">
                <a:latin typeface="Arial"/>
                <a:cs typeface="Arial"/>
              </a:rPr>
              <a:t>los siguientes </a:t>
            </a:r>
            <a:r>
              <a:rPr sz="1700" dirty="0">
                <a:latin typeface="Arial"/>
                <a:cs typeface="Arial"/>
              </a:rPr>
              <a:t>supuestos: a) no </a:t>
            </a:r>
            <a:r>
              <a:rPr sz="1700" spc="-5" dirty="0">
                <a:latin typeface="Arial"/>
                <a:cs typeface="Arial"/>
              </a:rPr>
              <a:t>constituye </a:t>
            </a:r>
            <a:r>
              <a:rPr sz="1700" dirty="0">
                <a:latin typeface="Arial"/>
                <a:cs typeface="Arial"/>
              </a:rPr>
              <a:t>una </a:t>
            </a:r>
            <a:r>
              <a:rPr sz="1700" spc="-5" dirty="0">
                <a:latin typeface="Arial"/>
                <a:cs typeface="Arial"/>
              </a:rPr>
              <a:t>resolución </a:t>
            </a:r>
            <a:r>
              <a:rPr sz="1700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definitiva, entendida como la </a:t>
            </a:r>
            <a:r>
              <a:rPr sz="1700" dirty="0">
                <a:latin typeface="Arial"/>
                <a:cs typeface="Arial"/>
              </a:rPr>
              <a:t>que no </a:t>
            </a:r>
            <a:r>
              <a:rPr sz="1700" spc="-5" dirty="0">
                <a:latin typeface="Arial"/>
                <a:cs typeface="Arial"/>
              </a:rPr>
              <a:t>admite </a:t>
            </a:r>
            <a:r>
              <a:rPr sz="1700" dirty="0">
                <a:latin typeface="Arial"/>
                <a:cs typeface="Arial"/>
              </a:rPr>
              <a:t>un </a:t>
            </a:r>
            <a:r>
              <a:rPr sz="1700" spc="-5" dirty="0">
                <a:latin typeface="Arial"/>
                <a:cs typeface="Arial"/>
              </a:rPr>
              <a:t>recurso </a:t>
            </a:r>
            <a:r>
              <a:rPr sz="1700" dirty="0">
                <a:latin typeface="Arial"/>
                <a:cs typeface="Arial"/>
              </a:rPr>
              <a:t>o </a:t>
            </a:r>
            <a:r>
              <a:rPr sz="1700" spc="-5" dirty="0">
                <a:latin typeface="Arial"/>
                <a:cs typeface="Arial"/>
              </a:rPr>
              <a:t>admitiéndolo </a:t>
            </a:r>
            <a:r>
              <a:rPr sz="1700" dirty="0">
                <a:latin typeface="Arial"/>
                <a:cs typeface="Arial"/>
              </a:rPr>
              <a:t>éste sea </a:t>
            </a:r>
            <a:r>
              <a:rPr sz="1700" spc="-5" dirty="0">
                <a:latin typeface="Arial"/>
                <a:cs typeface="Arial"/>
              </a:rPr>
              <a:t>optativo, </a:t>
            </a:r>
            <a:r>
              <a:rPr sz="1700" dirty="0">
                <a:latin typeface="Arial"/>
                <a:cs typeface="Arial"/>
              </a:rPr>
              <a:t>o </a:t>
            </a:r>
            <a:r>
              <a:rPr sz="1700" spc="-5" dirty="0">
                <a:latin typeface="Arial"/>
                <a:cs typeface="Arial"/>
              </a:rPr>
              <a:t>bien aquella </a:t>
            </a:r>
            <a:r>
              <a:rPr sz="1700" dirty="0">
                <a:latin typeface="Arial"/>
                <a:cs typeface="Arial"/>
              </a:rPr>
              <a:t>que 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atendiendo</a:t>
            </a:r>
            <a:r>
              <a:rPr sz="1700" dirty="0">
                <a:latin typeface="Arial"/>
                <a:cs typeface="Arial"/>
              </a:rPr>
              <a:t> a </a:t>
            </a:r>
            <a:r>
              <a:rPr sz="1700" spc="-5" dirty="0">
                <a:latin typeface="Arial"/>
                <a:cs typeface="Arial"/>
              </a:rPr>
              <a:t>la</a:t>
            </a:r>
            <a:r>
              <a:rPr sz="1700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naturaleza</a:t>
            </a:r>
            <a:r>
              <a:rPr sz="1700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jurídica</a:t>
            </a:r>
            <a:r>
              <a:rPr sz="1700" dirty="0">
                <a:latin typeface="Arial"/>
                <a:cs typeface="Arial"/>
              </a:rPr>
              <a:t> de </a:t>
            </a:r>
            <a:r>
              <a:rPr sz="1700" spc="-5" dirty="0">
                <a:latin typeface="Arial"/>
                <a:cs typeface="Arial"/>
              </a:rPr>
              <a:t>la</a:t>
            </a:r>
            <a:r>
              <a:rPr sz="1700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resolución, </a:t>
            </a:r>
            <a:r>
              <a:rPr sz="1700" dirty="0">
                <a:latin typeface="Arial"/>
                <a:cs typeface="Arial"/>
              </a:rPr>
              <a:t>sea ésta </a:t>
            </a:r>
            <a:r>
              <a:rPr sz="1700" spc="-5" dirty="0">
                <a:latin typeface="Arial"/>
                <a:cs typeface="Arial"/>
              </a:rPr>
              <a:t>expresa</a:t>
            </a:r>
            <a:r>
              <a:rPr sz="1700" dirty="0">
                <a:latin typeface="Arial"/>
                <a:cs typeface="Arial"/>
              </a:rPr>
              <a:t> o </a:t>
            </a:r>
            <a:r>
              <a:rPr sz="1700" spc="-5" dirty="0">
                <a:latin typeface="Arial"/>
                <a:cs typeface="Arial"/>
              </a:rPr>
              <a:t>ficta, constituya</a:t>
            </a:r>
            <a:r>
              <a:rPr sz="1700" spc="459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el </a:t>
            </a:r>
            <a:r>
              <a:rPr sz="1700" spc="-5" dirty="0">
                <a:latin typeface="Arial"/>
                <a:cs typeface="Arial"/>
              </a:rPr>
              <a:t>producto</a:t>
            </a:r>
            <a:r>
              <a:rPr sz="1700" spc="459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final </a:t>
            </a:r>
            <a:r>
              <a:rPr sz="1700" dirty="0">
                <a:latin typeface="Arial"/>
                <a:cs typeface="Arial"/>
              </a:rPr>
              <a:t>o </a:t>
            </a:r>
            <a:r>
              <a:rPr sz="1700" spc="-5" dirty="0">
                <a:latin typeface="Arial"/>
                <a:cs typeface="Arial"/>
              </a:rPr>
              <a:t>la </a:t>
            </a:r>
            <a:r>
              <a:rPr sz="1700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voluntad definitiva </a:t>
            </a:r>
            <a:r>
              <a:rPr sz="1700" dirty="0">
                <a:latin typeface="Arial"/>
                <a:cs typeface="Arial"/>
              </a:rPr>
              <a:t>de </a:t>
            </a:r>
            <a:r>
              <a:rPr sz="1700" spc="-5" dirty="0">
                <a:latin typeface="Arial"/>
                <a:cs typeface="Arial"/>
              </a:rPr>
              <a:t>la Administración Pública; </a:t>
            </a:r>
            <a:r>
              <a:rPr sz="1700" dirty="0">
                <a:latin typeface="Arial"/>
                <a:cs typeface="Arial"/>
              </a:rPr>
              <a:t>b) no cause un </a:t>
            </a:r>
            <a:r>
              <a:rPr sz="1700" spc="-5" dirty="0">
                <a:latin typeface="Arial"/>
                <a:cs typeface="Arial"/>
              </a:rPr>
              <a:t>agravio </a:t>
            </a:r>
            <a:r>
              <a:rPr sz="1700" dirty="0">
                <a:latin typeface="Arial"/>
                <a:cs typeface="Arial"/>
              </a:rPr>
              <a:t>en </a:t>
            </a:r>
            <a:r>
              <a:rPr sz="1700" spc="-5" dirty="0">
                <a:latin typeface="Arial"/>
                <a:cs typeface="Arial"/>
              </a:rPr>
              <a:t>materia fiscal, </a:t>
            </a:r>
            <a:r>
              <a:rPr sz="1700" dirty="0">
                <a:latin typeface="Arial"/>
                <a:cs typeface="Arial"/>
              </a:rPr>
              <a:t>es </a:t>
            </a:r>
            <a:r>
              <a:rPr sz="1700" spc="-20" dirty="0">
                <a:latin typeface="Arial"/>
                <a:cs typeface="Arial"/>
              </a:rPr>
              <a:t>decir, </a:t>
            </a:r>
            <a:r>
              <a:rPr sz="1700" dirty="0">
                <a:latin typeface="Arial"/>
                <a:cs typeface="Arial"/>
              </a:rPr>
              <a:t>una </a:t>
            </a:r>
            <a:r>
              <a:rPr sz="1700" spc="-5" dirty="0">
                <a:latin typeface="Arial"/>
                <a:cs typeface="Arial"/>
              </a:rPr>
              <a:t>afectación </a:t>
            </a:r>
            <a:r>
              <a:rPr sz="1700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relacionada </a:t>
            </a:r>
            <a:r>
              <a:rPr sz="1700" dirty="0">
                <a:latin typeface="Arial"/>
                <a:cs typeface="Arial"/>
              </a:rPr>
              <a:t>con el </a:t>
            </a:r>
            <a:r>
              <a:rPr sz="1700" spc="-5" dirty="0">
                <a:latin typeface="Arial"/>
                <a:cs typeface="Arial"/>
              </a:rPr>
              <a:t>cumplimiento </a:t>
            </a:r>
            <a:r>
              <a:rPr sz="1700" dirty="0">
                <a:latin typeface="Arial"/>
                <a:cs typeface="Arial"/>
              </a:rPr>
              <a:t>de </a:t>
            </a:r>
            <a:r>
              <a:rPr sz="1700" spc="-5" dirty="0">
                <a:latin typeface="Arial"/>
                <a:cs typeface="Arial"/>
              </a:rPr>
              <a:t>las leyes fiscales, </a:t>
            </a:r>
            <a:r>
              <a:rPr sz="1700" dirty="0">
                <a:latin typeface="Arial"/>
                <a:cs typeface="Arial"/>
              </a:rPr>
              <a:t>así </a:t>
            </a:r>
            <a:r>
              <a:rPr sz="1700" spc="-5" dirty="0">
                <a:latin typeface="Arial"/>
                <a:cs typeface="Arial"/>
              </a:rPr>
              <a:t>como </a:t>
            </a:r>
            <a:r>
              <a:rPr sz="1700" dirty="0">
                <a:latin typeface="Arial"/>
                <a:cs typeface="Arial"/>
              </a:rPr>
              <a:t>a </a:t>
            </a:r>
            <a:r>
              <a:rPr sz="1700" spc="-5" dirty="0">
                <a:latin typeface="Arial"/>
                <a:cs typeface="Arial"/>
              </a:rPr>
              <a:t>los </a:t>
            </a:r>
            <a:r>
              <a:rPr sz="1700" dirty="0">
                <a:latin typeface="Arial"/>
                <a:cs typeface="Arial"/>
              </a:rPr>
              <a:t>casos </a:t>
            </a:r>
            <a:r>
              <a:rPr sz="1700" spc="-5" dirty="0">
                <a:latin typeface="Arial"/>
                <a:cs typeface="Arial"/>
              </a:rPr>
              <a:t>distintos </a:t>
            </a:r>
            <a:r>
              <a:rPr sz="1700" dirty="0">
                <a:latin typeface="Arial"/>
                <a:cs typeface="Arial"/>
              </a:rPr>
              <a:t>a </a:t>
            </a:r>
            <a:r>
              <a:rPr sz="1700" spc="-5" dirty="0">
                <a:latin typeface="Arial"/>
                <a:cs typeface="Arial"/>
              </a:rPr>
              <a:t>aquellos </a:t>
            </a:r>
            <a:r>
              <a:rPr sz="1700" dirty="0">
                <a:latin typeface="Arial"/>
                <a:cs typeface="Arial"/>
              </a:rPr>
              <a:t>en </a:t>
            </a:r>
            <a:r>
              <a:rPr sz="1700" spc="-5" dirty="0">
                <a:latin typeface="Arial"/>
                <a:cs typeface="Arial"/>
              </a:rPr>
              <a:t>los </a:t>
            </a:r>
            <a:r>
              <a:rPr sz="1700" dirty="0">
                <a:latin typeface="Arial"/>
                <a:cs typeface="Arial"/>
              </a:rPr>
              <a:t>que se 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ocasiona </a:t>
            </a:r>
            <a:r>
              <a:rPr sz="1700" dirty="0">
                <a:latin typeface="Arial"/>
                <a:cs typeface="Arial"/>
              </a:rPr>
              <a:t>una </a:t>
            </a:r>
            <a:r>
              <a:rPr sz="1700" spc="-5" dirty="0">
                <a:latin typeface="Arial"/>
                <a:cs typeface="Arial"/>
              </a:rPr>
              <a:t>afectación </a:t>
            </a:r>
            <a:r>
              <a:rPr sz="1700" dirty="0">
                <a:latin typeface="Arial"/>
                <a:cs typeface="Arial"/>
              </a:rPr>
              <a:t>en </a:t>
            </a:r>
            <a:r>
              <a:rPr sz="1700" spc="-5" dirty="0">
                <a:latin typeface="Arial"/>
                <a:cs typeface="Arial"/>
              </a:rPr>
              <a:t>la relación jurídico tributaria existente entre </a:t>
            </a:r>
            <a:r>
              <a:rPr sz="1700" dirty="0">
                <a:latin typeface="Arial"/>
                <a:cs typeface="Arial"/>
              </a:rPr>
              <a:t>el </a:t>
            </a:r>
            <a:r>
              <a:rPr sz="1700" spc="-5" dirty="0">
                <a:latin typeface="Arial"/>
                <a:cs typeface="Arial"/>
              </a:rPr>
              <a:t>contribuyente </a:t>
            </a:r>
            <a:r>
              <a:rPr sz="1700" dirty="0">
                <a:latin typeface="Arial"/>
                <a:cs typeface="Arial"/>
              </a:rPr>
              <a:t>y el </a:t>
            </a:r>
            <a:r>
              <a:rPr sz="1700" spc="-5" dirty="0">
                <a:latin typeface="Arial"/>
                <a:cs typeface="Arial"/>
              </a:rPr>
              <a:t>fisco; </a:t>
            </a:r>
            <a:r>
              <a:rPr sz="1700" dirty="0">
                <a:latin typeface="Arial"/>
                <a:cs typeface="Arial"/>
              </a:rPr>
              <a:t>y c) en una 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resolución denegatoria subsistan las mismas particularidades </a:t>
            </a:r>
            <a:r>
              <a:rPr sz="1700" dirty="0">
                <a:latin typeface="Arial"/>
                <a:cs typeface="Arial"/>
              </a:rPr>
              <a:t>de </a:t>
            </a:r>
            <a:r>
              <a:rPr sz="1700" spc="-5" dirty="0">
                <a:latin typeface="Arial"/>
                <a:cs typeface="Arial"/>
              </a:rPr>
              <a:t>la misiva </a:t>
            </a:r>
            <a:r>
              <a:rPr sz="1700" dirty="0">
                <a:latin typeface="Arial"/>
                <a:cs typeface="Arial"/>
              </a:rPr>
              <a:t>de </a:t>
            </a:r>
            <a:r>
              <a:rPr sz="1700" spc="-5" dirty="0">
                <a:latin typeface="Arial"/>
                <a:cs typeface="Arial"/>
              </a:rPr>
              <a:t>invitación, </a:t>
            </a:r>
            <a:r>
              <a:rPr sz="1700" dirty="0">
                <a:latin typeface="Arial"/>
                <a:cs typeface="Arial"/>
              </a:rPr>
              <a:t>dado que no se </a:t>
            </a:r>
            <a:r>
              <a:rPr sz="1700" spc="-5" dirty="0">
                <a:latin typeface="Arial"/>
                <a:cs typeface="Arial"/>
              </a:rPr>
              <a:t>determina </a:t>
            </a:r>
            <a:r>
              <a:rPr sz="1700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cantidad alguna </a:t>
            </a:r>
            <a:r>
              <a:rPr sz="1700" dirty="0">
                <a:latin typeface="Arial"/>
                <a:cs typeface="Arial"/>
              </a:rPr>
              <a:t>a pagar ni se </a:t>
            </a:r>
            <a:r>
              <a:rPr sz="1700" spc="-5" dirty="0">
                <a:latin typeface="Arial"/>
                <a:cs typeface="Arial"/>
              </a:rPr>
              <a:t>crean derechos </a:t>
            </a:r>
            <a:r>
              <a:rPr sz="1700" dirty="0">
                <a:latin typeface="Arial"/>
                <a:cs typeface="Arial"/>
              </a:rPr>
              <a:t>o </a:t>
            </a:r>
            <a:r>
              <a:rPr sz="1700" spc="-5" dirty="0">
                <a:latin typeface="Arial"/>
                <a:cs typeface="Arial"/>
              </a:rPr>
              <a:t>establecen consecuencias jurídicas para </a:t>
            </a:r>
            <a:r>
              <a:rPr sz="1700" dirty="0">
                <a:latin typeface="Arial"/>
                <a:cs typeface="Arial"/>
              </a:rPr>
              <a:t>el </a:t>
            </a:r>
            <a:r>
              <a:rPr sz="1700" spc="-5" dirty="0">
                <a:latin typeface="Arial"/>
                <a:cs typeface="Arial"/>
              </a:rPr>
              <a:t>interesado, como </a:t>
            </a:r>
            <a:r>
              <a:rPr sz="1700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tampoco contiene la pérdida </a:t>
            </a:r>
            <a:r>
              <a:rPr sz="1700" dirty="0">
                <a:latin typeface="Arial"/>
                <a:cs typeface="Arial"/>
              </a:rPr>
              <a:t>de </a:t>
            </a:r>
            <a:r>
              <a:rPr sz="1700" spc="-5" dirty="0">
                <a:latin typeface="Arial"/>
                <a:cs typeface="Arial"/>
              </a:rPr>
              <a:t>algún beneficio, la existencia </a:t>
            </a:r>
            <a:r>
              <a:rPr sz="1700" dirty="0">
                <a:latin typeface="Arial"/>
                <a:cs typeface="Arial"/>
              </a:rPr>
              <a:t>de un </a:t>
            </a:r>
            <a:r>
              <a:rPr sz="1700" spc="-5" dirty="0">
                <a:latin typeface="Arial"/>
                <a:cs typeface="Arial"/>
              </a:rPr>
              <a:t>apercibimiento </a:t>
            </a:r>
            <a:r>
              <a:rPr sz="1700" dirty="0">
                <a:latin typeface="Arial"/>
                <a:cs typeface="Arial"/>
              </a:rPr>
              <a:t>y </a:t>
            </a:r>
            <a:r>
              <a:rPr sz="1700" spc="-5" dirty="0">
                <a:latin typeface="Arial"/>
                <a:cs typeface="Arial"/>
              </a:rPr>
              <a:t>la correspondiente declaración </a:t>
            </a:r>
            <a:r>
              <a:rPr sz="1700" dirty="0">
                <a:latin typeface="Arial"/>
                <a:cs typeface="Arial"/>
              </a:rPr>
              <a:t> de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incumplimiento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que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lo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haga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efectivo,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por</a:t>
            </a:r>
            <a:r>
              <a:rPr sz="1700" spc="-5" dirty="0">
                <a:latin typeface="Arial"/>
                <a:cs typeface="Arial"/>
              </a:rPr>
              <a:t> lo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que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no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genera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perjuicio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alguno.</a:t>
            </a:r>
            <a:endParaRPr sz="17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7999"/>
                </a:lnTo>
                <a:lnTo>
                  <a:pt x="12192000" y="6857999"/>
                </a:lnTo>
                <a:lnTo>
                  <a:pt x="12192000" y="0"/>
                </a:lnTo>
                <a:close/>
              </a:path>
            </a:pathLst>
          </a:custGeom>
          <a:solidFill>
            <a:srgbClr val="EEECE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3545840" cy="2553970"/>
          </a:xfrm>
          <a:custGeom>
            <a:avLst/>
            <a:gdLst/>
            <a:ahLst/>
            <a:cxnLst/>
            <a:rect l="l" t="t" r="r" b="b"/>
            <a:pathLst>
              <a:path w="3545840" h="2553970">
                <a:moveTo>
                  <a:pt x="3545763" y="479399"/>
                </a:moveTo>
                <a:lnTo>
                  <a:pt x="3247821" y="181470"/>
                </a:lnTo>
                <a:lnTo>
                  <a:pt x="3429279" y="12"/>
                </a:lnTo>
                <a:lnTo>
                  <a:pt x="3066377" y="12"/>
                </a:lnTo>
                <a:lnTo>
                  <a:pt x="1711579" y="0"/>
                </a:lnTo>
                <a:lnTo>
                  <a:pt x="0" y="12"/>
                </a:lnTo>
                <a:lnTo>
                  <a:pt x="0" y="1677708"/>
                </a:lnTo>
                <a:lnTo>
                  <a:pt x="875779" y="2553500"/>
                </a:lnTo>
                <a:lnTo>
                  <a:pt x="2091029" y="1338262"/>
                </a:lnTo>
                <a:lnTo>
                  <a:pt x="2388971" y="1636191"/>
                </a:lnTo>
                <a:lnTo>
                  <a:pt x="3545763" y="479399"/>
                </a:lnTo>
                <a:close/>
              </a:path>
            </a:pathLst>
          </a:custGeom>
          <a:solidFill>
            <a:srgbClr val="FF8427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321572" y="0"/>
            <a:ext cx="2870835" cy="3603625"/>
          </a:xfrm>
          <a:custGeom>
            <a:avLst/>
            <a:gdLst/>
            <a:ahLst/>
            <a:cxnLst/>
            <a:rect l="l" t="t" r="r" b="b"/>
            <a:pathLst>
              <a:path w="2870834" h="3603625">
                <a:moveTo>
                  <a:pt x="2870428" y="0"/>
                </a:moveTo>
                <a:lnTo>
                  <a:pt x="733145" y="0"/>
                </a:lnTo>
                <a:lnTo>
                  <a:pt x="0" y="733158"/>
                </a:lnTo>
                <a:lnTo>
                  <a:pt x="1010627" y="1743798"/>
                </a:lnTo>
                <a:lnTo>
                  <a:pt x="695782" y="2058644"/>
                </a:lnTo>
                <a:lnTo>
                  <a:pt x="1534198" y="2897060"/>
                </a:lnTo>
                <a:lnTo>
                  <a:pt x="1849056" y="2582214"/>
                </a:lnTo>
                <a:lnTo>
                  <a:pt x="2870428" y="3603574"/>
                </a:lnTo>
                <a:lnTo>
                  <a:pt x="2870428" y="0"/>
                </a:lnTo>
                <a:close/>
              </a:path>
            </a:pathLst>
          </a:custGeom>
          <a:solidFill>
            <a:srgbClr val="E84C22">
              <a:alpha val="301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0" y="0"/>
            <a:ext cx="10898505" cy="6858000"/>
            <a:chOff x="0" y="0"/>
            <a:chExt cx="10898505" cy="6858000"/>
          </a:xfrm>
        </p:grpSpPr>
        <p:sp>
          <p:nvSpPr>
            <p:cNvPr id="6" name="object 6"/>
            <p:cNvSpPr/>
            <p:nvPr/>
          </p:nvSpPr>
          <p:spPr>
            <a:xfrm>
              <a:off x="0" y="4680851"/>
              <a:ext cx="2894330" cy="2177415"/>
            </a:xfrm>
            <a:custGeom>
              <a:avLst/>
              <a:gdLst/>
              <a:ahLst/>
              <a:cxnLst/>
              <a:rect l="l" t="t" r="r" b="b"/>
              <a:pathLst>
                <a:path w="2894330" h="2177415">
                  <a:moveTo>
                    <a:pt x="2893847" y="1728812"/>
                  </a:moveTo>
                  <a:lnTo>
                    <a:pt x="2639428" y="1474393"/>
                  </a:lnTo>
                  <a:lnTo>
                    <a:pt x="2890545" y="1223276"/>
                  </a:lnTo>
                  <a:lnTo>
                    <a:pt x="2234019" y="566750"/>
                  </a:lnTo>
                  <a:lnTo>
                    <a:pt x="1982901" y="817867"/>
                  </a:lnTo>
                  <a:lnTo>
                    <a:pt x="1165034" y="0"/>
                  </a:lnTo>
                  <a:lnTo>
                    <a:pt x="0" y="1165047"/>
                  </a:lnTo>
                  <a:lnTo>
                    <a:pt x="0" y="2177148"/>
                  </a:lnTo>
                  <a:lnTo>
                    <a:pt x="2445499" y="2177148"/>
                  </a:lnTo>
                  <a:lnTo>
                    <a:pt x="2893847" y="1728812"/>
                  </a:lnTo>
                  <a:close/>
                </a:path>
              </a:pathLst>
            </a:custGeom>
            <a:solidFill>
              <a:srgbClr val="E84C22">
                <a:alpha val="301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285133" y="0"/>
              <a:ext cx="7621905" cy="6851015"/>
            </a:xfrm>
            <a:custGeom>
              <a:avLst/>
              <a:gdLst/>
              <a:ahLst/>
              <a:cxnLst/>
              <a:rect l="l" t="t" r="r" b="b"/>
              <a:pathLst>
                <a:path w="7621905" h="6851015">
                  <a:moveTo>
                    <a:pt x="4192732" y="0"/>
                  </a:moveTo>
                  <a:lnTo>
                    <a:pt x="3429000" y="0"/>
                  </a:lnTo>
                  <a:lnTo>
                    <a:pt x="0" y="3429000"/>
                  </a:lnTo>
                  <a:lnTo>
                    <a:pt x="3421446" y="6850446"/>
                  </a:lnTo>
                  <a:lnTo>
                    <a:pt x="4200287" y="6850446"/>
                  </a:lnTo>
                  <a:lnTo>
                    <a:pt x="7621732" y="3429000"/>
                  </a:lnTo>
                  <a:lnTo>
                    <a:pt x="41927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293729" y="0"/>
              <a:ext cx="9605010" cy="6851015"/>
            </a:xfrm>
            <a:custGeom>
              <a:avLst/>
              <a:gdLst/>
              <a:ahLst/>
              <a:cxnLst/>
              <a:rect l="l" t="t" r="r" b="b"/>
              <a:pathLst>
                <a:path w="9605010" h="6851015">
                  <a:moveTo>
                    <a:pt x="6175540" y="0"/>
                  </a:moveTo>
                  <a:lnTo>
                    <a:pt x="6060765" y="0"/>
                  </a:lnTo>
                  <a:lnTo>
                    <a:pt x="9489765" y="3429000"/>
                  </a:lnTo>
                  <a:lnTo>
                    <a:pt x="6068319" y="6850446"/>
                  </a:lnTo>
                  <a:lnTo>
                    <a:pt x="6183094" y="6850446"/>
                  </a:lnTo>
                  <a:lnTo>
                    <a:pt x="9604540" y="3429000"/>
                  </a:lnTo>
                  <a:lnTo>
                    <a:pt x="6175540" y="0"/>
                  </a:lnTo>
                  <a:close/>
                </a:path>
                <a:path w="9605010" h="6851015">
                  <a:moveTo>
                    <a:pt x="3543776" y="0"/>
                  </a:moveTo>
                  <a:lnTo>
                    <a:pt x="3429001" y="0"/>
                  </a:lnTo>
                  <a:lnTo>
                    <a:pt x="0" y="3429000"/>
                  </a:lnTo>
                  <a:lnTo>
                    <a:pt x="3421446" y="6850446"/>
                  </a:lnTo>
                  <a:lnTo>
                    <a:pt x="3536221" y="6850446"/>
                  </a:lnTo>
                  <a:lnTo>
                    <a:pt x="114774" y="3429000"/>
                  </a:lnTo>
                  <a:lnTo>
                    <a:pt x="3543776" y="0"/>
                  </a:lnTo>
                  <a:close/>
                </a:path>
              </a:pathLst>
            </a:custGeom>
            <a:solidFill>
              <a:srgbClr val="FFFFFF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4124325" y="2645155"/>
            <a:ext cx="4052570" cy="1415415"/>
          </a:xfrm>
          <a:prstGeom prst="rect">
            <a:avLst/>
          </a:prstGeom>
        </p:spPr>
        <p:txBody>
          <a:bodyPr vert="horz" wrap="square" lIns="0" tIns="95885" rIns="0" bIns="0" rtlCol="0">
            <a:spAutoFit/>
          </a:bodyPr>
          <a:lstStyle/>
          <a:p>
            <a:pPr marL="44450" marR="5080" indent="-31750">
              <a:lnSpc>
                <a:spcPts val="5180"/>
              </a:lnSpc>
              <a:spcBef>
                <a:spcPts val="755"/>
              </a:spcBef>
            </a:pPr>
            <a:r>
              <a:rPr sz="4800" b="0" spc="-15" dirty="0">
                <a:solidFill>
                  <a:srgbClr val="080808"/>
                </a:solidFill>
                <a:latin typeface="Calibri Light"/>
                <a:cs typeface="Calibri Light"/>
              </a:rPr>
              <a:t>¡Gracias </a:t>
            </a:r>
            <a:r>
              <a:rPr sz="4800" b="0" spc="-10" dirty="0">
                <a:solidFill>
                  <a:srgbClr val="080808"/>
                </a:solidFill>
                <a:latin typeface="Calibri Light"/>
                <a:cs typeface="Calibri Light"/>
              </a:rPr>
              <a:t>Amigos </a:t>
            </a:r>
            <a:r>
              <a:rPr sz="4800" b="0" spc="-1075" dirty="0">
                <a:solidFill>
                  <a:srgbClr val="080808"/>
                </a:solidFill>
                <a:latin typeface="Calibri Light"/>
                <a:cs typeface="Calibri Light"/>
              </a:rPr>
              <a:t> </a:t>
            </a:r>
            <a:r>
              <a:rPr sz="4800" b="0" dirty="0">
                <a:solidFill>
                  <a:srgbClr val="080808"/>
                </a:solidFill>
                <a:latin typeface="Calibri Light"/>
                <a:cs typeface="Calibri Light"/>
              </a:rPr>
              <a:t>por</a:t>
            </a:r>
            <a:r>
              <a:rPr sz="4800" b="0" spc="-40" dirty="0">
                <a:solidFill>
                  <a:srgbClr val="080808"/>
                </a:solidFill>
                <a:latin typeface="Calibri Light"/>
                <a:cs typeface="Calibri Light"/>
              </a:rPr>
              <a:t> </a:t>
            </a:r>
            <a:r>
              <a:rPr sz="4800" b="0" spc="-5" dirty="0">
                <a:solidFill>
                  <a:srgbClr val="080808"/>
                </a:solidFill>
                <a:latin typeface="Calibri Light"/>
                <a:cs typeface="Calibri Light"/>
              </a:rPr>
              <a:t>su</a:t>
            </a:r>
            <a:r>
              <a:rPr sz="4800" b="0" spc="-20" dirty="0">
                <a:solidFill>
                  <a:srgbClr val="080808"/>
                </a:solidFill>
                <a:latin typeface="Calibri Light"/>
                <a:cs typeface="Calibri Light"/>
              </a:rPr>
              <a:t> </a:t>
            </a:r>
            <a:r>
              <a:rPr sz="4800" b="0" spc="-15" dirty="0">
                <a:solidFill>
                  <a:srgbClr val="080808"/>
                </a:solidFill>
                <a:latin typeface="Calibri Light"/>
                <a:cs typeface="Calibri Light"/>
              </a:rPr>
              <a:t>atención!</a:t>
            </a:r>
            <a:endParaRPr sz="4800">
              <a:latin typeface="Calibri Light"/>
              <a:cs typeface="Calibri Light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9051595" y="5044731"/>
            <a:ext cx="3140710" cy="1813560"/>
          </a:xfrm>
          <a:custGeom>
            <a:avLst/>
            <a:gdLst/>
            <a:ahLst/>
            <a:cxnLst/>
            <a:rect l="l" t="t" r="r" b="b"/>
            <a:pathLst>
              <a:path w="3140709" h="1813559">
                <a:moveTo>
                  <a:pt x="3140405" y="1327124"/>
                </a:moveTo>
                <a:lnTo>
                  <a:pt x="1813267" y="0"/>
                </a:lnTo>
                <a:lnTo>
                  <a:pt x="1480858" y="332409"/>
                </a:lnTo>
                <a:lnTo>
                  <a:pt x="1148448" y="0"/>
                </a:lnTo>
                <a:lnTo>
                  <a:pt x="469633" y="678815"/>
                </a:lnTo>
                <a:lnTo>
                  <a:pt x="802043" y="1011224"/>
                </a:lnTo>
                <a:lnTo>
                  <a:pt x="0" y="1813267"/>
                </a:lnTo>
                <a:lnTo>
                  <a:pt x="3140405" y="1813267"/>
                </a:lnTo>
                <a:lnTo>
                  <a:pt x="3140405" y="1327124"/>
                </a:lnTo>
                <a:close/>
              </a:path>
            </a:pathLst>
          </a:custGeom>
          <a:solidFill>
            <a:srgbClr val="FF8427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F5532942-90D7-40DE-8F6C-6D2A23039E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304800"/>
            <a:ext cx="1924266" cy="211556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</TotalTime>
  <Words>4888</Words>
  <Application>Microsoft Office PowerPoint</Application>
  <PresentationFormat>Panorámica</PresentationFormat>
  <Paragraphs>264</Paragraphs>
  <Slides>26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26</vt:i4>
      </vt:variant>
    </vt:vector>
  </HeadingPairs>
  <TitlesOfParts>
    <vt:vector size="33" baseType="lpstr">
      <vt:lpstr>Calibri</vt:lpstr>
      <vt:lpstr>Arial Narrow</vt:lpstr>
      <vt:lpstr>Trebuchet MS</vt:lpstr>
      <vt:lpstr>Arial</vt:lpstr>
      <vt:lpstr>Courier New</vt:lpstr>
      <vt:lpstr>Calibri Light</vt:lpstr>
      <vt:lpstr>Office Theme</vt:lpstr>
      <vt:lpstr>CARTAS INVITACION SAT-21</vt:lpstr>
      <vt:lpstr>Presentación de PowerPoint</vt:lpstr>
      <vt:lpstr>Presentación de PowerPoint</vt:lpstr>
      <vt:lpstr>APRENDE MUY BIEN LAS REGLAS DEL  JUEGO Y DESPUES CON ANALISIS Y  CREATIVIDAD JUEGA A GANAR.</vt:lpstr>
      <vt:lpstr>ANALIZAREMOS</vt:lpstr>
      <vt:lpstr>INTRODUCCION</vt:lpstr>
      <vt:lpstr>Cartas invitación ¿Son obligatorias?</vt:lpstr>
      <vt:lpstr>Cartas invitación ¿Son obligatorias?</vt:lpstr>
      <vt:lpstr>Desviación administrativa de la  autoridad fiscal</vt:lpstr>
      <vt:lpstr>Acto administrativo irregular</vt:lpstr>
      <vt:lpstr>Código Fiscal 2021, Art. 33, frac. I, i)</vt:lpstr>
      <vt:lpstr>Código Fiscal 2021, Art. 33, frac. I, i)</vt:lpstr>
      <vt:lpstr>Código Fiscal 2021, Art. 33, frac. IV</vt:lpstr>
      <vt:lpstr>Código Fiscal 2021, Art. 33, frac. IV</vt:lpstr>
      <vt:lpstr>Resolución Miscelánea Fiscal 2021</vt:lpstr>
      <vt:lpstr>Ficha de trámite 128/CFF</vt:lpstr>
      <vt:lpstr>Ficha de trámite 128/CFF</vt:lpstr>
      <vt:lpstr>Ficha de trámite 128/CFF</vt:lpstr>
      <vt:lpstr>Carta Invitación SAT (Ejemplo)</vt:lpstr>
      <vt:lpstr>Carta Invitación IMSS (Ejemplo)</vt:lpstr>
      <vt:lpstr>Solicitud de integraciones especiales</vt:lpstr>
      <vt:lpstr>Presentación de PowerPoint</vt:lpstr>
      <vt:lpstr>Ley Federal de los Derechos del  Contribuyente</vt:lpstr>
      <vt:lpstr>Medios de defensa</vt:lpstr>
      <vt:lpstr>Presentación de PowerPoint</vt:lpstr>
      <vt:lpstr>¡Gracias Amigos  por su atención!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CARTAS INVITACION SAT-21</dc:title>
  <cp:lastModifiedBy>facturacion facturacion</cp:lastModifiedBy>
  <cp:revision>2</cp:revision>
  <dcterms:created xsi:type="dcterms:W3CDTF">2021-02-06T09:49:18Z</dcterms:created>
  <dcterms:modified xsi:type="dcterms:W3CDTF">2021-02-18T16:47:30Z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2021-02-17T00:00:00Z</vt:filetime>
  </property>
  <property fmtid="{D5CDD505-2E9C-101B-9397-08002B2CF9AE}" pid="3" name="LastSaved">
    <vt:filetime>2021-02-06T00:00:00Z</vt:filetime>
  </property>
</Properties>
</file>