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7772400" cy="10058400"/>
  <p:notesSz cx="7772400" cy="10058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46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0303"/>
                </a:solidFill>
                <a:latin typeface="Courier New"/>
                <a:cs typeface="Courier New"/>
              </a:defRPr>
            </a:lvl1pPr>
          </a:lstStyle>
          <a:p>
            <a:pPr marL="38100">
              <a:lnSpc>
                <a:spcPts val="123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rgbClr val="01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4270C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0303"/>
                </a:solidFill>
                <a:latin typeface="Courier New"/>
                <a:cs typeface="Courier New"/>
              </a:defRPr>
            </a:lvl1pPr>
          </a:lstStyle>
          <a:p>
            <a:pPr marL="38100">
              <a:lnSpc>
                <a:spcPts val="123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rgbClr val="01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0303"/>
                </a:solidFill>
                <a:latin typeface="Courier New"/>
                <a:cs typeface="Courier New"/>
              </a:defRPr>
            </a:lvl1pPr>
          </a:lstStyle>
          <a:p>
            <a:pPr marL="38100">
              <a:lnSpc>
                <a:spcPts val="123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rgbClr val="01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0303"/>
                </a:solidFill>
                <a:latin typeface="Courier New"/>
                <a:cs typeface="Courier New"/>
              </a:defRPr>
            </a:lvl1pPr>
          </a:lstStyle>
          <a:p>
            <a:pPr marL="38100">
              <a:lnSpc>
                <a:spcPts val="123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0303"/>
                </a:solidFill>
                <a:latin typeface="Courier New"/>
                <a:cs typeface="Courier New"/>
              </a:defRPr>
            </a:lvl1pPr>
          </a:lstStyle>
          <a:p>
            <a:pPr marL="38100">
              <a:lnSpc>
                <a:spcPts val="123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9780" y="4282064"/>
            <a:ext cx="5532839" cy="23025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1" i="0">
                <a:solidFill>
                  <a:srgbClr val="01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0784" y="4448130"/>
            <a:ext cx="5990831" cy="2077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rgbClr val="4270C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775466" y="9508121"/>
            <a:ext cx="245110" cy="184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030303"/>
                </a:solidFill>
                <a:latin typeface="Courier New"/>
                <a:cs typeface="Courier New"/>
              </a:defRPr>
            </a:lvl1pPr>
          </a:lstStyle>
          <a:p>
            <a:pPr marL="38100">
              <a:lnSpc>
                <a:spcPts val="123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o@caficon.online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800" y="201427"/>
            <a:ext cx="7351096" cy="12450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3889" y="1569531"/>
            <a:ext cx="1453123" cy="145260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20103" y="1518194"/>
            <a:ext cx="252031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600" spc="210" dirty="0">
                <a:solidFill>
                  <a:srgbClr val="0E60AF"/>
                </a:solidFill>
              </a:rPr>
              <a:t>ICAEFI</a:t>
            </a:r>
            <a:endParaRPr sz="5600" dirty="0"/>
          </a:p>
        </p:txBody>
      </p:sp>
      <p:sp>
        <p:nvSpPr>
          <p:cNvPr id="5" name="object 5"/>
          <p:cNvSpPr txBox="1"/>
          <p:nvPr/>
        </p:nvSpPr>
        <p:spPr>
          <a:xfrm>
            <a:off x="3274409" y="2469981"/>
            <a:ext cx="2211705" cy="4826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950" spc="60" dirty="0">
                <a:solidFill>
                  <a:srgbClr val="23211F"/>
                </a:solidFill>
                <a:latin typeface="Arial"/>
                <a:cs typeface="Arial"/>
              </a:rPr>
              <a:t>INSTITUTO</a:t>
            </a:r>
            <a:r>
              <a:rPr sz="950" spc="204" dirty="0">
                <a:solidFill>
                  <a:srgbClr val="23211F"/>
                </a:solidFill>
                <a:latin typeface="Arial"/>
                <a:cs typeface="Arial"/>
              </a:rPr>
              <a:t> </a:t>
            </a:r>
            <a:r>
              <a:rPr sz="950" spc="75" dirty="0">
                <a:solidFill>
                  <a:srgbClr val="23211F"/>
                </a:solidFill>
                <a:latin typeface="Arial"/>
                <a:cs typeface="Arial"/>
              </a:rPr>
              <a:t>DE</a:t>
            </a:r>
            <a:r>
              <a:rPr sz="950" spc="200" dirty="0">
                <a:solidFill>
                  <a:srgbClr val="23211F"/>
                </a:solidFill>
                <a:latin typeface="Arial"/>
                <a:cs typeface="Arial"/>
              </a:rPr>
              <a:t> </a:t>
            </a:r>
            <a:r>
              <a:rPr sz="950" spc="70" dirty="0">
                <a:solidFill>
                  <a:srgbClr val="23211F"/>
                </a:solidFill>
                <a:latin typeface="Arial"/>
                <a:cs typeface="Arial"/>
              </a:rPr>
              <a:t>CAPACITACION</a:t>
            </a:r>
            <a:r>
              <a:rPr sz="950" spc="265" dirty="0">
                <a:solidFill>
                  <a:srgbClr val="23211F"/>
                </a:solidFill>
                <a:latin typeface="Arial"/>
                <a:cs typeface="Arial"/>
              </a:rPr>
              <a:t> </a:t>
            </a:r>
            <a:r>
              <a:rPr sz="1000" spc="65" dirty="0">
                <a:solidFill>
                  <a:srgbClr val="23211F"/>
                </a:solidFill>
                <a:latin typeface="Times New Roman"/>
                <a:cs typeface="Times New Roman"/>
              </a:rPr>
              <a:t>y</a:t>
            </a:r>
            <a:endParaRPr sz="1000" dirty="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  <a:spcBef>
                <a:spcPts val="520"/>
              </a:spcBef>
            </a:pPr>
            <a:r>
              <a:rPr sz="1200" spc="35" dirty="0">
                <a:solidFill>
                  <a:srgbClr val="23211F"/>
                </a:solidFill>
                <a:latin typeface="Arial"/>
                <a:cs typeface="Arial"/>
              </a:rPr>
              <a:t>EsTuo10s</a:t>
            </a:r>
            <a:r>
              <a:rPr sz="1200" spc="110" dirty="0">
                <a:solidFill>
                  <a:srgbClr val="23211F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23211F"/>
                </a:solidFill>
                <a:latin typeface="Arial"/>
                <a:cs typeface="Arial"/>
              </a:rPr>
              <a:t>F1scALES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0" marR="730885" algn="r">
              <a:lnSpc>
                <a:spcPts val="1955"/>
              </a:lnSpc>
              <a:spcBef>
                <a:spcPts val="100"/>
              </a:spcBef>
            </a:pPr>
            <a:r>
              <a:rPr spc="-15" dirty="0"/>
              <a:t>,</a:t>
            </a:r>
          </a:p>
          <a:p>
            <a:pPr marL="958850" marR="5080" algn="r">
              <a:lnSpc>
                <a:spcPts val="3815"/>
              </a:lnSpc>
            </a:pPr>
            <a:r>
              <a:rPr sz="3500" b="1" spc="70" dirty="0">
                <a:latin typeface="Arial"/>
                <a:cs typeface="Arial"/>
              </a:rPr>
              <a:t>SUBCONTRATACION</a:t>
            </a:r>
            <a:endParaRPr sz="3500">
              <a:latin typeface="Arial"/>
              <a:cs typeface="Arial"/>
            </a:endParaRPr>
          </a:p>
          <a:p>
            <a:pPr marL="958850" marR="26670" algn="r">
              <a:lnSpc>
                <a:spcPct val="100000"/>
              </a:lnSpc>
              <a:spcBef>
                <a:spcPts val="270"/>
              </a:spcBef>
            </a:pPr>
            <a:r>
              <a:rPr sz="3500" b="1" spc="20" dirty="0">
                <a:latin typeface="Arial"/>
                <a:cs typeface="Arial"/>
              </a:rPr>
              <a:t>LABORAL</a:t>
            </a:r>
            <a:r>
              <a:rPr sz="3500" b="1" spc="290" dirty="0">
                <a:latin typeface="Arial"/>
                <a:cs typeface="Arial"/>
              </a:rPr>
              <a:t> </a:t>
            </a:r>
            <a:r>
              <a:rPr sz="3500" b="1" spc="15" dirty="0">
                <a:latin typeface="Arial"/>
                <a:cs typeface="Arial"/>
              </a:rPr>
              <a:t>2021</a:t>
            </a:r>
            <a:endParaRPr sz="3500">
              <a:latin typeface="Arial"/>
              <a:cs typeface="Arial"/>
            </a:endParaRPr>
          </a:p>
          <a:p>
            <a:pPr marL="958850" marR="14604" algn="r">
              <a:lnSpc>
                <a:spcPct val="100000"/>
              </a:lnSpc>
              <a:spcBef>
                <a:spcPts val="1125"/>
              </a:spcBef>
            </a:pPr>
            <a:r>
              <a:rPr spc="10" dirty="0">
                <a:solidFill>
                  <a:srgbClr val="3F3F3F"/>
                </a:solidFill>
                <a:latin typeface="Arial"/>
                <a:cs typeface="Arial"/>
              </a:rPr>
              <a:t>ASPECTOS</a:t>
            </a:r>
            <a:r>
              <a:rPr spc="17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pc="5" dirty="0">
                <a:solidFill>
                  <a:srgbClr val="3F3F3F"/>
                </a:solidFill>
                <a:latin typeface="Arial"/>
                <a:cs typeface="Arial"/>
              </a:rPr>
              <a:t>LABORALES,</a:t>
            </a:r>
            <a:r>
              <a:rPr spc="19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pc="5" dirty="0">
                <a:solidFill>
                  <a:srgbClr val="3F3F3F"/>
                </a:solidFill>
                <a:latin typeface="Arial"/>
                <a:cs typeface="Arial"/>
              </a:rPr>
              <a:t>FISCALES</a:t>
            </a:r>
            <a:r>
              <a:rPr spc="18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pc="-15" dirty="0">
                <a:solidFill>
                  <a:srgbClr val="3F3F3F"/>
                </a:solidFill>
                <a:latin typeface="Arial"/>
                <a:cs typeface="Arial"/>
              </a:rPr>
              <a:t>Y</a:t>
            </a:r>
            <a:r>
              <a:rPr spc="4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pc="20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</a:p>
          <a:p>
            <a:pPr marL="958850" marR="24130" algn="r">
              <a:lnSpc>
                <a:spcPct val="100000"/>
              </a:lnSpc>
              <a:spcBef>
                <a:spcPts val="110"/>
              </a:spcBef>
            </a:pPr>
            <a:r>
              <a:rPr spc="10" dirty="0">
                <a:solidFill>
                  <a:srgbClr val="3F3F3F"/>
                </a:solidFill>
                <a:latin typeface="Arial"/>
                <a:cs typeface="Arial"/>
              </a:rPr>
              <a:t>SEGURIDAD</a:t>
            </a:r>
            <a:r>
              <a:rPr spc="12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pc="5" dirty="0">
                <a:solidFill>
                  <a:srgbClr val="3F3F3F"/>
                </a:solidFill>
                <a:latin typeface="Arial"/>
                <a:cs typeface="Arial"/>
              </a:rPr>
              <a:t>SOCIAL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02449" y="7424700"/>
            <a:ext cx="2767330" cy="5175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600" spc="95" dirty="0">
                <a:solidFill>
                  <a:srgbClr val="575757"/>
                </a:solidFill>
                <a:latin typeface="Arial"/>
                <a:cs typeface="Arial"/>
              </a:rPr>
              <a:t>Mario</a:t>
            </a:r>
            <a:r>
              <a:rPr sz="1600" spc="-25" dirty="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sz="1600" spc="35" dirty="0">
                <a:solidFill>
                  <a:srgbClr val="575757"/>
                </a:solidFill>
                <a:latin typeface="Arial"/>
                <a:cs typeface="Arial"/>
              </a:rPr>
              <a:t>Orlando</a:t>
            </a:r>
            <a:r>
              <a:rPr sz="1600" spc="75" dirty="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575757"/>
                </a:solidFill>
                <a:latin typeface="Arial"/>
                <a:cs typeface="Arial"/>
              </a:rPr>
              <a:t>Beltran</a:t>
            </a:r>
            <a:r>
              <a:rPr sz="1600" spc="5" dirty="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sz="1600" spc="-30" dirty="0">
                <a:solidFill>
                  <a:srgbClr val="575757"/>
                </a:solidFill>
                <a:latin typeface="Arial"/>
                <a:cs typeface="Arial"/>
              </a:rPr>
              <a:t>Lopez</a:t>
            </a:r>
            <a:endParaRPr sz="16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90"/>
              </a:spcBef>
            </a:pPr>
            <a:r>
              <a:rPr sz="1000" spc="25" dirty="0">
                <a:solidFill>
                  <a:srgbClr val="575757"/>
                </a:solidFill>
                <a:latin typeface="Arial"/>
                <a:cs typeface="Arial"/>
              </a:rPr>
              <a:t>Expositor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40EDB11-8802-4567-B931-F7FD0022A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3" y="1580889"/>
            <a:ext cx="1453123" cy="1556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5294" y="9443682"/>
            <a:ext cx="2322830" cy="159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0"/>
              </a:lnSpc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82307" y="9447727"/>
            <a:ext cx="2050414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900" spc="-3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8AC54"/>
                </a:solidFill>
                <a:latin typeface="Arial"/>
                <a:cs typeface="Arial"/>
              </a:rPr>
              <a:t>compilado</a:t>
            </a:r>
            <a:r>
              <a:rPr sz="900" spc="4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08AC54"/>
                </a:solidFill>
                <a:latin typeface="Arial"/>
                <a:cs typeface="Arial"/>
              </a:rPr>
              <a:t>por:</a:t>
            </a:r>
            <a:r>
              <a:rPr sz="900" spc="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2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Beltran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8001" y="9513415"/>
            <a:ext cx="2883535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85"/>
              </a:lnSpc>
              <a:tabLst>
                <a:tab pos="311785" algn="l"/>
              </a:tabLst>
            </a:pPr>
            <a:r>
              <a:rPr sz="1050" spc="45" dirty="0">
                <a:solidFill>
                  <a:srgbClr val="030303"/>
                </a:solidFill>
                <a:latin typeface="Courier New"/>
                <a:cs typeface="Courier New"/>
              </a:rPr>
              <a:t>1	</a:t>
            </a:r>
            <a:r>
              <a:rPr sz="1050" spc="320" dirty="0">
                <a:solidFill>
                  <a:srgbClr val="7C7C7C"/>
                </a:solidFill>
                <a:latin typeface="Courier New"/>
                <a:cs typeface="Courier New"/>
              </a:rPr>
              <a:t>-------'-------'-----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9835" y="9560639"/>
            <a:ext cx="10922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305" dirty="0">
                <a:solidFill>
                  <a:srgbClr val="7C7C7C"/>
                </a:solidFill>
                <a:latin typeface="Arial"/>
                <a:cs typeface="Arial"/>
              </a:rPr>
              <a:t>)</a:t>
            </a:r>
            <a:r>
              <a:rPr sz="900" u="heavy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100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70922" y="418621"/>
            <a:ext cx="5843270" cy="863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3675" algn="r">
              <a:lnSpc>
                <a:spcPct val="100000"/>
              </a:lnSpc>
              <a:spcBef>
                <a:spcPts val="100"/>
              </a:spcBef>
            </a:pPr>
            <a:r>
              <a:rPr sz="950" spc="-20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50" spc="-25" dirty="0">
                <a:solidFill>
                  <a:srgbClr val="036EBF"/>
                </a:solidFill>
                <a:latin typeface="Arial"/>
                <a:cs typeface="Arial"/>
              </a:rPr>
              <a:t> LABORAL</a:t>
            </a:r>
            <a:r>
              <a:rPr sz="950" spc="1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1000" spc="80" dirty="0">
                <a:solidFill>
                  <a:srgbClr val="036EBF"/>
                </a:solidFill>
                <a:latin typeface="Times New Roman"/>
                <a:cs typeface="Times New Roman"/>
              </a:rPr>
              <a:t>2021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300" spc="10" dirty="0">
                <a:solidFill>
                  <a:srgbClr val="030303"/>
                </a:solidFill>
                <a:latin typeface="Arial"/>
                <a:cs typeface="Arial"/>
              </a:rPr>
              <a:t>INDICE</a:t>
            </a:r>
            <a:endParaRPr sz="1300" dirty="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1145"/>
              </a:spcBef>
            </a:pP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9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950" spc="-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</a:t>
            </a:r>
            <a:r>
              <a:rPr sz="950" spc="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............................................................................................3.......</a:t>
            </a:r>
            <a:endParaRPr sz="950" dirty="0">
              <a:latin typeface="Arial"/>
              <a:cs typeface="Arial"/>
            </a:endParaRPr>
          </a:p>
          <a:p>
            <a:pPr marL="152400">
              <a:lnSpc>
                <a:spcPct val="100000"/>
              </a:lnSpc>
              <a:spcBef>
                <a:spcPts val="785"/>
              </a:spcBef>
              <a:tabLst>
                <a:tab pos="433705" algn="l"/>
              </a:tabLst>
            </a:pP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1.	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PROHIBICION</a:t>
            </a:r>
            <a:r>
              <a:rPr sz="9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SUBCONTRATACION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LABORAL</a:t>
            </a:r>
            <a:r>
              <a:rPr sz="9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20" dirty="0">
                <a:solidFill>
                  <a:srgbClr val="1A1A1A"/>
                </a:solidFill>
                <a:latin typeface="Arial"/>
                <a:cs typeface="Arial"/>
              </a:rPr>
              <a:t>..........................................................</a:t>
            </a:r>
            <a:r>
              <a:rPr sz="950" spc="-5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4</a:t>
            </a:r>
            <a:endParaRPr sz="950" dirty="0">
              <a:latin typeface="Arial"/>
              <a:cs typeface="Arial"/>
            </a:endParaRPr>
          </a:p>
          <a:p>
            <a:pPr marL="152400" marR="94615" indent="2540">
              <a:lnSpc>
                <a:spcPts val="1300"/>
              </a:lnSpc>
              <a:spcBef>
                <a:spcPts val="45"/>
              </a:spcBef>
              <a:buAutoNum type="arabicPeriod" startAt="2"/>
              <a:tabLst>
                <a:tab pos="434340" algn="l"/>
                <a:tab pos="434975" algn="l"/>
              </a:tabLst>
            </a:pP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SUBCONTRATACION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ODE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EJECUCION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ESPECIALIZADAS...........................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................................................................................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.........5.....</a:t>
            </a:r>
            <a:endParaRPr sz="950" dirty="0">
              <a:latin typeface="Arial"/>
              <a:cs typeface="Arial"/>
            </a:endParaRPr>
          </a:p>
          <a:p>
            <a:pPr marL="433070" indent="-280035">
              <a:lnSpc>
                <a:spcPct val="100000"/>
              </a:lnSpc>
              <a:spcBef>
                <a:spcPts val="60"/>
              </a:spcBef>
              <a:buAutoNum type="arabicPeriod" startAt="2"/>
              <a:tabLst>
                <a:tab pos="433070" algn="l"/>
                <a:tab pos="433705" algn="l"/>
              </a:tabLst>
            </a:pP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FORMALIDADES</a:t>
            </a:r>
            <a:r>
              <a:rPr sz="9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SUBCONTRATACION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ESPECIALIZADOS</a:t>
            </a:r>
            <a:r>
              <a:rPr sz="950" spc="-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ODE</a:t>
            </a:r>
            <a:endParaRPr sz="950" dirty="0">
              <a:latin typeface="Arial"/>
              <a:cs typeface="Arial"/>
            </a:endParaRPr>
          </a:p>
          <a:p>
            <a:pPr marR="57785" algn="ctr">
              <a:lnSpc>
                <a:spcPct val="100000"/>
              </a:lnSpc>
              <a:spcBef>
                <a:spcPts val="130"/>
              </a:spcBef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EJECUCIO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OBRA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ESPECIALIZADA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20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9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9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20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9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20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2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20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20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2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35" dirty="0">
                <a:solidFill>
                  <a:srgbClr val="030303"/>
                </a:solidFill>
                <a:latin typeface="Arial"/>
                <a:cs typeface="Arial"/>
              </a:rPr>
              <a:t>6</a:t>
            </a:r>
            <a:endParaRPr sz="950" dirty="0">
              <a:latin typeface="Arial"/>
              <a:cs typeface="Arial"/>
            </a:endParaRPr>
          </a:p>
          <a:p>
            <a:pPr marL="433705" indent="-279400">
              <a:lnSpc>
                <a:spcPct val="100000"/>
              </a:lnSpc>
              <a:spcBef>
                <a:spcPts val="185"/>
              </a:spcBef>
              <a:buAutoNum type="arabicPeriod" startAt="4"/>
              <a:tabLst>
                <a:tab pos="433070" algn="l"/>
                <a:tab pos="433705" algn="l"/>
              </a:tabLst>
            </a:pP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SECRET</a:t>
            </a:r>
            <a:r>
              <a:rPr sz="950" b="1" spc="25" dirty="0">
                <a:solidFill>
                  <a:srgbClr val="030303"/>
                </a:solidFill>
                <a:latin typeface="Arial"/>
                <a:cs typeface="Arial"/>
              </a:rPr>
              <a:t>ARIA</a:t>
            </a:r>
            <a:r>
              <a:rPr sz="950" b="1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9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SOCIAL......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25" dirty="0">
                <a:solidFill>
                  <a:srgbClr val="030303"/>
                </a:solidFill>
                <a:latin typeface="Arial"/>
                <a:cs typeface="Arial"/>
              </a:rPr>
              <a:t>7</a:t>
            </a:r>
            <a:endParaRPr sz="950" dirty="0">
              <a:latin typeface="Arial"/>
              <a:cs typeface="Arial"/>
            </a:endParaRPr>
          </a:p>
          <a:p>
            <a:pPr marL="153035" marR="213360" indent="3175">
              <a:lnSpc>
                <a:spcPct val="109400"/>
              </a:lnSpc>
              <a:spcBef>
                <a:spcPts val="25"/>
              </a:spcBef>
              <a:buAutoNum type="arabicPeriod" startAt="4"/>
              <a:tabLst>
                <a:tab pos="433070" algn="l"/>
                <a:tab pos="434340" algn="l"/>
              </a:tabLst>
            </a:pP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DEROGACIO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R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GLA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PARTIC</a:t>
            </a:r>
            <a:r>
              <a:rPr sz="950" spc="90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LARE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PAR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BCONTRAT</a:t>
            </a:r>
            <a:r>
              <a:rPr sz="950" spc="-1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ACION  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LABORAL 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9 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5" dirty="0">
                <a:solidFill>
                  <a:srgbClr val="030303"/>
                </a:solidFill>
                <a:latin typeface="Times New Roman"/>
                <a:cs typeface="Times New Roman"/>
              </a:rPr>
              <a:t>6.	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REGLAS</a:t>
            </a:r>
            <a:r>
              <a:rPr sz="950" spc="1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ADICIONALES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950" b="1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SUSTITUCION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PATRONAL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00" spc="30" dirty="0">
                <a:solidFill>
                  <a:srgbClr val="030303"/>
                </a:solidFill>
                <a:latin typeface="Times New Roman"/>
                <a:cs typeface="Times New Roman"/>
              </a:rPr>
              <a:t>11</a:t>
            </a:r>
            <a:endParaRPr sz="900" dirty="0">
              <a:latin typeface="Times New Roman"/>
              <a:cs typeface="Times New Roman"/>
            </a:endParaRPr>
          </a:p>
          <a:p>
            <a:pPr marL="152400" marR="223520" indent="635">
              <a:lnSpc>
                <a:spcPts val="1300"/>
              </a:lnSpc>
              <a:spcBef>
                <a:spcPts val="25"/>
              </a:spcBef>
              <a:buAutoNum type="arabicPeriod" startAt="7"/>
              <a:tabLst>
                <a:tab pos="433705" algn="l"/>
                <a:tab pos="434340" algn="l"/>
              </a:tabLst>
            </a:pP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NUEVA MECANICA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REPARTO DE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PARTICIPACION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TRABAJADORES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UTILIDADES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EMPRESAS</a:t>
            </a:r>
            <a:r>
              <a:rPr sz="9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30303"/>
                </a:solidFill>
                <a:latin typeface="Times New Roman"/>
                <a:cs typeface="Times New Roman"/>
              </a:rPr>
              <a:t>12</a:t>
            </a:r>
            <a:endParaRPr sz="900" dirty="0">
              <a:latin typeface="Times New Roman"/>
              <a:cs typeface="Times New Roman"/>
            </a:endParaRPr>
          </a:p>
          <a:p>
            <a:pPr marL="433705" indent="-280035">
              <a:lnSpc>
                <a:spcPct val="100000"/>
              </a:lnSpc>
              <a:spcBef>
                <a:spcPts val="110"/>
              </a:spcBef>
              <a:buAutoNum type="arabicPeriod" startAt="7"/>
              <a:tabLst>
                <a:tab pos="433705" algn="l"/>
                <a:tab pos="434340" algn="l"/>
              </a:tabLst>
            </a:pP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CONSECUENCIAS</a:t>
            </a:r>
            <a:r>
              <a:rPr sz="9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PERMITIR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INSPECCION</a:t>
            </a:r>
            <a:r>
              <a:rPr sz="9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VIGILANCIA</a:t>
            </a:r>
            <a:r>
              <a:rPr sz="950" spc="-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35" dirty="0">
                <a:solidFill>
                  <a:srgbClr val="030303"/>
                </a:solidFill>
                <a:latin typeface="Arial"/>
                <a:cs typeface="Arial"/>
              </a:rPr>
              <a:t>13</a:t>
            </a:r>
            <a:endParaRPr sz="950" dirty="0">
              <a:latin typeface="Arial"/>
              <a:cs typeface="Arial"/>
            </a:endParaRPr>
          </a:p>
          <a:p>
            <a:pPr marL="156210" marR="136525" indent="-2540">
              <a:lnSpc>
                <a:spcPts val="1300"/>
              </a:lnSpc>
              <a:spcBef>
                <a:spcPts val="40"/>
              </a:spcBef>
              <a:buSzPct val="110526"/>
              <a:buFont typeface="Times New Roman"/>
              <a:buAutoNum type="arabicPeriod" startAt="7"/>
              <a:tabLst>
                <a:tab pos="434340" algn="l"/>
                <a:tab pos="434975" algn="l"/>
              </a:tabLst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SANCION POR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UTILIZAR ESQUEMAS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SUBCONTRATACION 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LABORAL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PORNO </a:t>
            </a:r>
            <a:r>
              <a:rPr sz="9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CONTAR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9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STPS</a:t>
            </a:r>
            <a:r>
              <a:rPr sz="950" spc="-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.......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.....................................................................1..4...</a:t>
            </a:r>
            <a:endParaRPr sz="950" dirty="0">
              <a:latin typeface="Arial"/>
              <a:cs typeface="Arial"/>
            </a:endParaRPr>
          </a:p>
          <a:p>
            <a:pPr marR="81280" algn="ctr">
              <a:lnSpc>
                <a:spcPct val="100000"/>
              </a:lnSpc>
              <a:spcBef>
                <a:spcPts val="685"/>
              </a:spcBef>
            </a:pP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 SEGURO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SOCIAL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................................................................................................1..5....</a:t>
            </a:r>
            <a:endParaRPr sz="950" dirty="0">
              <a:latin typeface="Arial"/>
              <a:cs typeface="Arial"/>
            </a:endParaRPr>
          </a:p>
          <a:p>
            <a:pPr marL="152400" marR="208279" indent="-635">
              <a:lnSpc>
                <a:spcPct val="114900"/>
              </a:lnSpc>
              <a:spcBef>
                <a:spcPts val="565"/>
              </a:spcBef>
              <a:tabLst>
                <a:tab pos="430530" algn="l"/>
              </a:tabLst>
            </a:pP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1.	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INFORMACION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CUATRIMENTRAL</a:t>
            </a:r>
            <a:r>
              <a:rPr sz="9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CONTRATOS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CELEBRADOS</a:t>
            </a:r>
            <a:r>
              <a:rPr sz="9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9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ESPECIALIZADOS</a:t>
            </a:r>
            <a:r>
              <a:rPr sz="950" spc="-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EJECUCION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ESPECIALIZADAS</a:t>
            </a:r>
            <a:r>
              <a:rPr sz="950" spc="-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16 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2.	CLASIFICACION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RIESGOS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950" spc="-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030303"/>
                </a:solidFill>
                <a:latin typeface="Times New Roman"/>
                <a:cs typeface="Times New Roman"/>
              </a:rPr>
              <a:t>20</a:t>
            </a:r>
            <a:endParaRPr sz="900" dirty="0">
              <a:latin typeface="Times New Roman"/>
              <a:cs typeface="Times New Roman"/>
            </a:endParaRPr>
          </a:p>
          <a:p>
            <a:pPr marL="151130" marR="210820" indent="2540">
              <a:lnSpc>
                <a:spcPts val="1300"/>
              </a:lnSpc>
              <a:spcBef>
                <a:spcPts val="45"/>
              </a:spcBef>
              <a:buAutoNum type="arabicPeriod" startAt="3"/>
              <a:tabLst>
                <a:tab pos="431800" algn="l"/>
                <a:tab pos="432434" algn="l"/>
              </a:tabLst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INFRACCIO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PO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R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PRESENT</a:t>
            </a:r>
            <a:r>
              <a:rPr sz="950" spc="-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AR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PRESENT</a:t>
            </a:r>
            <a:r>
              <a:rPr sz="950" spc="-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R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F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ER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PLAZ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LA  INFORMACIO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TRIMESTRAL</a:t>
            </a:r>
            <a:r>
              <a:rPr sz="9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ART.15-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 LS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2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2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..............</a:t>
            </a:r>
            <a:r>
              <a:rPr sz="950" spc="-204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2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282828"/>
                </a:solidFill>
                <a:latin typeface="Arial"/>
                <a:cs typeface="Arial"/>
              </a:rPr>
              <a:t>..</a:t>
            </a:r>
            <a:r>
              <a:rPr sz="950" spc="-6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</a:t>
            </a:r>
            <a:r>
              <a:rPr sz="950" spc="-14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14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6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9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00" spc="40" dirty="0">
                <a:solidFill>
                  <a:srgbClr val="030303"/>
                </a:solidFill>
                <a:latin typeface="Times New Roman"/>
                <a:cs typeface="Times New Roman"/>
              </a:rPr>
              <a:t>22</a:t>
            </a:r>
            <a:endParaRPr sz="900" dirty="0">
              <a:latin typeface="Times New Roman"/>
              <a:cs typeface="Times New Roman"/>
            </a:endParaRPr>
          </a:p>
          <a:p>
            <a:pPr marL="431800" indent="-278130">
              <a:lnSpc>
                <a:spcPct val="100000"/>
              </a:lnSpc>
              <a:spcBef>
                <a:spcPts val="60"/>
              </a:spcBef>
              <a:buAutoNum type="arabicPeriod" startAt="3"/>
              <a:tabLst>
                <a:tab pos="431800" algn="l"/>
                <a:tab pos="432434" algn="l"/>
              </a:tabLst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INFRACCIO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PORN</a:t>
            </a:r>
            <a:r>
              <a:rPr sz="950" spc="7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PRESENT</a:t>
            </a:r>
            <a:r>
              <a:rPr sz="950" spc="-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AR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PRESENT</a:t>
            </a:r>
            <a:r>
              <a:rPr sz="950" spc="-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R</a:t>
            </a:r>
            <a:r>
              <a:rPr sz="9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F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ER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PLAZ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950" dirty="0">
              <a:latin typeface="Arial"/>
              <a:cs typeface="Arial"/>
            </a:endParaRPr>
          </a:p>
          <a:p>
            <a:pPr marR="64769" algn="ctr">
              <a:lnSpc>
                <a:spcPct val="100000"/>
              </a:lnSpc>
              <a:spcBef>
                <a:spcPts val="135"/>
              </a:spcBef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INFORMACIO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TRIMESTRAL</a:t>
            </a:r>
            <a:r>
              <a:rPr sz="9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ART.15-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 LS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9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2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..............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................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..............</a:t>
            </a:r>
            <a:r>
              <a:rPr sz="950" spc="-204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b="1" spc="-3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23</a:t>
            </a:r>
            <a:endParaRPr sz="950" dirty="0">
              <a:latin typeface="Arial"/>
              <a:cs typeface="Arial"/>
            </a:endParaRPr>
          </a:p>
          <a:p>
            <a:pPr marR="204470" algn="r">
              <a:lnSpc>
                <a:spcPct val="100000"/>
              </a:lnSpc>
              <a:spcBef>
                <a:spcPts val="780"/>
              </a:spcBef>
            </a:pP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INSTITUTO</a:t>
            </a:r>
            <a:r>
              <a:rPr sz="9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FONDO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NACIONAL</a:t>
            </a:r>
            <a:r>
              <a:rPr sz="9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VIVIENDA</a:t>
            </a:r>
            <a:r>
              <a:rPr sz="950" spc="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9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24</a:t>
            </a:r>
            <a:endParaRPr sz="950" dirty="0">
              <a:latin typeface="Arial"/>
              <a:cs typeface="Arial"/>
            </a:endParaRPr>
          </a:p>
          <a:p>
            <a:pPr marL="433705" indent="-281305">
              <a:lnSpc>
                <a:spcPct val="100000"/>
              </a:lnSpc>
              <a:spcBef>
                <a:spcPts val="785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RESPONSABILIDAD</a:t>
            </a:r>
            <a:r>
              <a:rPr sz="9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SOLIDARIA</a:t>
            </a:r>
            <a:r>
              <a:rPr sz="9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CASO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SUSTITUCION</a:t>
            </a:r>
            <a:r>
              <a:rPr sz="9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PATRONAL............</a:t>
            </a:r>
            <a:r>
              <a:rPr sz="950" spc="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......25</a:t>
            </a:r>
            <a:endParaRPr sz="950" dirty="0">
              <a:latin typeface="Arial"/>
              <a:cs typeface="Arial"/>
            </a:endParaRPr>
          </a:p>
          <a:p>
            <a:pPr marL="152400" marR="208915" indent="2540">
              <a:lnSpc>
                <a:spcPct val="110700"/>
              </a:lnSpc>
              <a:spcBef>
                <a:spcPts val="10"/>
              </a:spcBef>
              <a:buAutoNum type="arabicPeriod"/>
              <a:tabLst>
                <a:tab pos="433705" algn="l"/>
                <a:tab pos="434340" algn="l"/>
              </a:tabLst>
            </a:pP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PREST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ACION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EJECUCION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ESPECIALIZADAS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FORMAN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PARTE DEL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OBJETO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SOCIAL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NI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LA ACTIVIDAD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 ECONOMICA</a:t>
            </a:r>
            <a:r>
              <a:rPr sz="9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PREPONDERANTE</a:t>
            </a:r>
            <a:r>
              <a:rPr sz="95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BENEFICIARIA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...........26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CODIGO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FISCAL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FEDERACION</a:t>
            </a:r>
            <a:r>
              <a:rPr sz="950" spc="-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..............................................................................................</a:t>
            </a:r>
            <a:r>
              <a:rPr sz="9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850" spc="25" dirty="0">
                <a:solidFill>
                  <a:srgbClr val="030303"/>
                </a:solidFill>
                <a:latin typeface="Arial"/>
                <a:cs typeface="Arial"/>
              </a:rPr>
              <a:t>28</a:t>
            </a:r>
            <a:endParaRPr sz="850" dirty="0">
              <a:latin typeface="Arial"/>
              <a:cs typeface="Arial"/>
            </a:endParaRPr>
          </a:p>
          <a:p>
            <a:pPr marL="153670" marR="193040" indent="-1905">
              <a:lnSpc>
                <a:spcPct val="114900"/>
              </a:lnSpc>
              <a:spcBef>
                <a:spcPts val="565"/>
              </a:spcBef>
              <a:tabLst>
                <a:tab pos="431165" algn="l"/>
              </a:tabLst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1.	NO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PROCEDENCIA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DEDUCCION 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ACREDITAMIENTO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CASO DE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 SUBCONTRATACION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PERSONAL. 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...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. </a:t>
            </a:r>
            <a:r>
              <a:rPr sz="950" spc="-60" dirty="0">
                <a:solidFill>
                  <a:srgbClr val="030303"/>
                </a:solidFill>
                <a:latin typeface="Arial"/>
                <a:cs typeface="Arial"/>
              </a:rPr>
              <a:t>29 </a:t>
            </a:r>
            <a:r>
              <a:rPr sz="9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2.	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RESPONSABILIDAD</a:t>
            </a:r>
            <a:r>
              <a:rPr sz="9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SOLiDARiA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9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CONTRATANTES</a:t>
            </a:r>
            <a:r>
              <a:rPr sz="950" spc="-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</a:t>
            </a:r>
            <a:r>
              <a:rPr sz="950" spc="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.......31</a:t>
            </a:r>
            <a:endParaRPr sz="950" dirty="0">
              <a:latin typeface="Arial"/>
              <a:cs typeface="Arial"/>
            </a:endParaRPr>
          </a:p>
          <a:p>
            <a:pPr marL="153035" marR="210820" indent="635">
              <a:lnSpc>
                <a:spcPct val="111700"/>
              </a:lnSpc>
              <a:buAutoNum type="arabicPeriod" startAt="3"/>
              <a:tabLst>
                <a:tab pos="433070" algn="l"/>
                <a:tab pos="433705" algn="l"/>
              </a:tabLst>
            </a:pP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FUNDAMENTACION 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MOTIVACION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IMPOSICION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MULTAS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CASO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DEDUCCION</a:t>
            </a:r>
            <a:r>
              <a:rPr sz="950" spc="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Y/0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 ACREDITAMIENTO</a:t>
            </a:r>
            <a:r>
              <a:rPr sz="9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INDEBIDO..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.......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........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.......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35" dirty="0">
                <a:solidFill>
                  <a:srgbClr val="030303"/>
                </a:solidFill>
                <a:latin typeface="Arial"/>
                <a:cs typeface="Arial"/>
              </a:rPr>
              <a:t>32</a:t>
            </a:r>
            <a:endParaRPr sz="950" dirty="0">
              <a:latin typeface="Arial"/>
              <a:cs typeface="Arial"/>
            </a:endParaRPr>
          </a:p>
          <a:p>
            <a:pPr marL="153035" marR="217804" indent="1270">
              <a:lnSpc>
                <a:spcPct val="109600"/>
              </a:lnSpc>
              <a:spcBef>
                <a:spcPts val="45"/>
              </a:spcBef>
              <a:buAutoNum type="arabicPeriod" startAt="3"/>
              <a:tabLst>
                <a:tab pos="431800" algn="l"/>
                <a:tab pos="432434" algn="l"/>
              </a:tabLst>
            </a:pP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IMPOSICION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INFRACCIONES  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PORNO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ENTREGAR INFORMACION PREVISTA EN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LISR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LIVA....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.......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..</a:t>
            </a:r>
            <a:r>
              <a:rPr sz="9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50" dirty="0">
                <a:solidFill>
                  <a:srgbClr val="030303"/>
                </a:solidFill>
                <a:latin typeface="Arial"/>
                <a:cs typeface="Arial"/>
              </a:rPr>
              <a:t>33</a:t>
            </a:r>
            <a:endParaRPr sz="950" dirty="0">
              <a:latin typeface="Arial"/>
              <a:cs typeface="Arial"/>
            </a:endParaRPr>
          </a:p>
          <a:p>
            <a:pPr marL="153035" marR="219075" indent="3175">
              <a:lnSpc>
                <a:spcPct val="111700"/>
              </a:lnSpc>
              <a:spcBef>
                <a:spcPts val="25"/>
              </a:spcBef>
              <a:buAutoNum type="arabicPeriod" startAt="3"/>
              <a:tabLst>
                <a:tab pos="431800" algn="l"/>
                <a:tab pos="432434" algn="l"/>
              </a:tabLst>
            </a:pP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IMPOSICION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INFRACCIONES  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PORNO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ENTREGAR INFORMACION PREVISTA EN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LISR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LIVA......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b="1" spc="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..................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........</a:t>
            </a:r>
            <a:r>
              <a:rPr sz="950" spc="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950" spc="-55" dirty="0">
                <a:solidFill>
                  <a:srgbClr val="030303"/>
                </a:solidFill>
                <a:latin typeface="Arial"/>
                <a:cs typeface="Arial"/>
              </a:rPr>
              <a:t>35</a:t>
            </a:r>
            <a:endParaRPr sz="950" dirty="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785"/>
              </a:spcBef>
            </a:pP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IMPUESTO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SOBRE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9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RENTA</a:t>
            </a:r>
            <a:r>
              <a:rPr sz="950" dirty="0">
                <a:solidFill>
                  <a:srgbClr val="1A1A1A"/>
                </a:solidFill>
                <a:latin typeface="Arial"/>
                <a:cs typeface="Arial"/>
              </a:rPr>
              <a:t>...........................................................................................</a:t>
            </a:r>
            <a:r>
              <a:rPr sz="950" dirty="0">
                <a:solidFill>
                  <a:srgbClr val="030303"/>
                </a:solidFill>
                <a:latin typeface="Arial"/>
                <a:cs typeface="Arial"/>
              </a:rPr>
              <a:t>37</a:t>
            </a:r>
            <a:endParaRPr sz="950" dirty="0">
              <a:latin typeface="Arial"/>
              <a:cs typeface="Arial"/>
            </a:endParaRPr>
          </a:p>
          <a:p>
            <a:pPr marL="152400" marR="224790" indent="-635">
              <a:lnSpc>
                <a:spcPct val="111700"/>
              </a:lnSpc>
              <a:spcBef>
                <a:spcPts val="625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REQUISITOS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DEDUCIBILIDAD EN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CASO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PREST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ACION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ESPECIALIZADOS</a:t>
            </a:r>
            <a:r>
              <a:rPr sz="9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9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EJECUCION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9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ESPECIALIZADAS</a:t>
            </a:r>
            <a:r>
              <a:rPr sz="950" spc="-1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1A1A1A"/>
                </a:solidFill>
                <a:latin typeface="Arial"/>
                <a:cs typeface="Arial"/>
              </a:rPr>
              <a:t>.......................................</a:t>
            </a:r>
            <a:r>
              <a:rPr sz="950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030303"/>
                </a:solidFill>
                <a:latin typeface="Times New Roman"/>
                <a:cs typeface="Times New Roman"/>
              </a:rPr>
              <a:t>38</a:t>
            </a:r>
            <a:endParaRPr sz="900" dirty="0">
              <a:latin typeface="Times New Roman"/>
              <a:cs typeface="Times New Roman"/>
            </a:endParaRPr>
          </a:p>
          <a:p>
            <a:pPr marL="433705" indent="-278765">
              <a:lnSpc>
                <a:spcPct val="100000"/>
              </a:lnSpc>
              <a:spcBef>
                <a:spcPts val="155"/>
              </a:spcBef>
              <a:buAutoNum type="arabicPeriod"/>
              <a:tabLst>
                <a:tab pos="433705" algn="l"/>
                <a:tab pos="434340" algn="l"/>
              </a:tabLst>
            </a:pP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30303"/>
                </a:solidFill>
                <a:latin typeface="Arial"/>
                <a:cs typeface="Arial"/>
              </a:rPr>
              <a:t>DEDUCIBILIDAD</a:t>
            </a: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70" dirty="0">
                <a:solidFill>
                  <a:srgbClr val="030303"/>
                </a:solidFill>
                <a:latin typeface="Arial"/>
                <a:cs typeface="Arial"/>
              </a:rPr>
              <a:t>PORNO</a:t>
            </a:r>
            <a:r>
              <a:rPr sz="9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CUMPLIR </a:t>
            </a:r>
            <a:r>
              <a:rPr sz="950" spc="15" dirty="0">
                <a:solidFill>
                  <a:srgbClr val="030303"/>
                </a:solidFill>
                <a:latin typeface="Arial"/>
                <a:cs typeface="Arial"/>
              </a:rPr>
              <a:t>REQUISITOS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9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15-D</a:t>
            </a:r>
            <a:r>
              <a:rPr sz="9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CFF.......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r>
              <a:rPr sz="950" spc="-3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850" spc="30" dirty="0">
                <a:solidFill>
                  <a:srgbClr val="030303"/>
                </a:solidFill>
                <a:latin typeface="Arial"/>
                <a:cs typeface="Arial"/>
              </a:rPr>
              <a:t>40</a:t>
            </a:r>
            <a:endParaRPr sz="850" dirty="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780"/>
              </a:spcBef>
            </a:pPr>
            <a:r>
              <a:rPr sz="950" spc="3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9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IMPUESTO</a:t>
            </a:r>
            <a:r>
              <a:rPr sz="9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950" spc="1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030303"/>
                </a:solidFill>
                <a:latin typeface="Arial"/>
                <a:cs typeface="Arial"/>
              </a:rPr>
              <a:t>VALOR</a:t>
            </a:r>
            <a:r>
              <a:rPr sz="95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60" dirty="0">
                <a:solidFill>
                  <a:srgbClr val="030303"/>
                </a:solidFill>
                <a:latin typeface="Arial"/>
                <a:cs typeface="Arial"/>
              </a:rPr>
              <a:t>AGREGAD0</a:t>
            </a:r>
            <a:r>
              <a:rPr sz="950" spc="-1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................................................................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950" spc="-5" dirty="0">
                <a:solidFill>
                  <a:srgbClr val="030303"/>
                </a:solidFill>
                <a:latin typeface="Arial"/>
                <a:cs typeface="Arial"/>
              </a:rPr>
              <a:t>...............41</a:t>
            </a:r>
            <a:endParaRPr sz="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5294" y="9443682"/>
            <a:ext cx="2322830" cy="159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0"/>
              </a:lnSpc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82307" y="9447727"/>
            <a:ext cx="2050414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900" spc="-3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8AC54"/>
                </a:solidFill>
                <a:latin typeface="Arial"/>
                <a:cs typeface="Arial"/>
              </a:rPr>
              <a:t>compilado</a:t>
            </a:r>
            <a:r>
              <a:rPr sz="900" spc="4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08AC54"/>
                </a:solidFill>
                <a:latin typeface="Arial"/>
                <a:cs typeface="Arial"/>
              </a:rPr>
              <a:t>por:</a:t>
            </a:r>
            <a:r>
              <a:rPr sz="900" spc="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2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Beltran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8001" y="9513415"/>
            <a:ext cx="2883535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85"/>
              </a:lnSpc>
              <a:tabLst>
                <a:tab pos="311785" algn="l"/>
              </a:tabLst>
            </a:pPr>
            <a:r>
              <a:rPr sz="1050" spc="45" dirty="0">
                <a:solidFill>
                  <a:srgbClr val="030303"/>
                </a:solidFill>
                <a:latin typeface="Courier New"/>
                <a:cs typeface="Courier New"/>
              </a:rPr>
              <a:t>2	</a:t>
            </a:r>
            <a:r>
              <a:rPr sz="1050" spc="320" dirty="0">
                <a:solidFill>
                  <a:srgbClr val="7C7C7C"/>
                </a:solidFill>
                <a:latin typeface="Courier New"/>
                <a:cs typeface="Courier New"/>
              </a:rPr>
              <a:t>-------'-------'-----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9835" y="9560639"/>
            <a:ext cx="10922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305" dirty="0">
                <a:solidFill>
                  <a:srgbClr val="7C7C7C"/>
                </a:solidFill>
                <a:latin typeface="Arial"/>
                <a:cs typeface="Arial"/>
              </a:rPr>
              <a:t>)</a:t>
            </a:r>
            <a:r>
              <a:rPr sz="900" u="heavy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100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71310" y="418621"/>
            <a:ext cx="5654040" cy="1355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7745">
              <a:lnSpc>
                <a:spcPct val="100000"/>
              </a:lnSpc>
              <a:spcBef>
                <a:spcPts val="100"/>
              </a:spcBef>
            </a:pPr>
            <a:r>
              <a:rPr sz="950" spc="-20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50" spc="-25" dirty="0">
                <a:solidFill>
                  <a:srgbClr val="036EBF"/>
                </a:solidFill>
                <a:latin typeface="Arial"/>
                <a:cs typeface="Arial"/>
              </a:rPr>
              <a:t> LABORAL</a:t>
            </a:r>
            <a:r>
              <a:rPr sz="950" spc="1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1000" spc="80" dirty="0">
                <a:solidFill>
                  <a:srgbClr val="036EBF"/>
                </a:solidFill>
                <a:latin typeface="Times New Roman"/>
                <a:cs typeface="Times New Roman"/>
              </a:rPr>
              <a:t>2021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53035" marR="31115" indent="-1905">
              <a:lnSpc>
                <a:spcPct val="113799"/>
              </a:lnSpc>
              <a:spcBef>
                <a:spcPts val="865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950" spc="20" dirty="0">
                <a:solidFill>
                  <a:srgbClr val="010101"/>
                </a:solidFill>
                <a:latin typeface="Arial"/>
                <a:cs typeface="Arial"/>
              </a:rPr>
              <a:t>ELIMINACION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950" spc="3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OBLIGACION DE </a:t>
            </a:r>
            <a:r>
              <a:rPr sz="950" spc="20" dirty="0">
                <a:solidFill>
                  <a:srgbClr val="010101"/>
                </a:solidFill>
                <a:latin typeface="Arial"/>
                <a:cs typeface="Arial"/>
              </a:rPr>
              <a:t>EFECTUAR RETENCION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950" spc="40" dirty="0">
                <a:solidFill>
                  <a:srgbClr val="010101"/>
                </a:solidFill>
                <a:latin typeface="Arial"/>
                <a:cs typeface="Arial"/>
              </a:rPr>
              <a:t>IVA </a:t>
            </a:r>
            <a:r>
              <a:rPr sz="950" spc="50" dirty="0">
                <a:solidFill>
                  <a:srgbClr val="010101"/>
                </a:solidFill>
                <a:latin typeface="Arial"/>
                <a:cs typeface="Arial"/>
              </a:rPr>
              <a:t>AL </a:t>
            </a:r>
            <a:r>
              <a:rPr sz="950" spc="45" dirty="0">
                <a:solidFill>
                  <a:srgbClr val="010101"/>
                </a:solidFill>
                <a:latin typeface="Arial"/>
                <a:cs typeface="Arial"/>
              </a:rPr>
              <a:t>6% </a:t>
            </a:r>
            <a:r>
              <a:rPr sz="950" spc="20" dirty="0">
                <a:solidFill>
                  <a:srgbClr val="010101"/>
                </a:solidFill>
                <a:latin typeface="Arial"/>
                <a:cs typeface="Arial"/>
              </a:rPr>
              <a:t>POR </a:t>
            </a:r>
            <a:r>
              <a:rPr sz="9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10101"/>
                </a:solidFill>
                <a:latin typeface="Arial"/>
                <a:cs typeface="Arial"/>
              </a:rPr>
              <a:t>SUMINISTRO</a:t>
            </a:r>
            <a:r>
              <a:rPr sz="9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950" spc="-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PERSONAL</a:t>
            </a:r>
            <a:r>
              <a:rPr sz="950" spc="-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.......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............................................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......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....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...................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....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262626"/>
                </a:solidFill>
                <a:latin typeface="Arial"/>
                <a:cs typeface="Arial"/>
              </a:rPr>
              <a:t>.</a:t>
            </a:r>
            <a:r>
              <a:rPr sz="950" spc="5" dirty="0">
                <a:solidFill>
                  <a:srgbClr val="010101"/>
                </a:solidFill>
                <a:latin typeface="Arial"/>
                <a:cs typeface="Arial"/>
              </a:rPr>
              <a:t>.........</a:t>
            </a:r>
            <a:r>
              <a:rPr sz="900" spc="5" dirty="0">
                <a:solidFill>
                  <a:srgbClr val="010101"/>
                </a:solidFill>
                <a:latin typeface="Times New Roman"/>
                <a:cs typeface="Times New Roman"/>
              </a:rPr>
              <a:t>42</a:t>
            </a:r>
            <a:endParaRPr sz="900">
              <a:latin typeface="Times New Roman"/>
              <a:cs typeface="Times New Roman"/>
            </a:endParaRPr>
          </a:p>
          <a:p>
            <a:pPr marL="433070" indent="-278765">
              <a:lnSpc>
                <a:spcPct val="100000"/>
              </a:lnSpc>
              <a:spcBef>
                <a:spcPts val="155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950" spc="25" dirty="0">
                <a:solidFill>
                  <a:srgbClr val="010101"/>
                </a:solidFill>
                <a:latin typeface="Arial"/>
                <a:cs typeface="Arial"/>
              </a:rPr>
              <a:t>NO</a:t>
            </a:r>
            <a:r>
              <a:rPr sz="9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ACREDITAMIENTO</a:t>
            </a:r>
            <a:r>
              <a:rPr sz="950" spc="-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70" dirty="0">
                <a:solidFill>
                  <a:srgbClr val="010101"/>
                </a:solidFill>
                <a:latin typeface="Arial"/>
                <a:cs typeface="Arial"/>
              </a:rPr>
              <a:t>PORNO</a:t>
            </a:r>
            <a:r>
              <a:rPr sz="9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10101"/>
                </a:solidFill>
                <a:latin typeface="Arial"/>
                <a:cs typeface="Arial"/>
              </a:rPr>
              <a:t>CUMPLIR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10101"/>
                </a:solidFill>
                <a:latin typeface="Arial"/>
                <a:cs typeface="Arial"/>
              </a:rPr>
              <a:t>REQUISITOS</a:t>
            </a:r>
            <a:r>
              <a:rPr sz="950" spc="45" dirty="0">
                <a:solidFill>
                  <a:srgbClr val="010101"/>
                </a:solidFill>
                <a:latin typeface="Arial"/>
                <a:cs typeface="Arial"/>
              </a:rPr>
              <a:t> DEL</a:t>
            </a:r>
            <a:r>
              <a:rPr sz="9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9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20" dirty="0">
                <a:solidFill>
                  <a:srgbClr val="010101"/>
                </a:solidFill>
                <a:latin typeface="Arial"/>
                <a:cs typeface="Arial"/>
              </a:rPr>
              <a:t>15-D</a:t>
            </a:r>
            <a:r>
              <a:rPr sz="9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10101"/>
                </a:solidFill>
                <a:latin typeface="Arial"/>
                <a:cs typeface="Arial"/>
              </a:rPr>
              <a:t>CFF</a:t>
            </a:r>
            <a:r>
              <a:rPr sz="950" spc="-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-20" dirty="0">
                <a:solidFill>
                  <a:srgbClr val="010101"/>
                </a:solidFill>
                <a:latin typeface="Arial"/>
                <a:cs typeface="Arial"/>
              </a:rPr>
              <a:t>....</a:t>
            </a:r>
            <a:r>
              <a:rPr sz="950" spc="-20" dirty="0">
                <a:solidFill>
                  <a:srgbClr val="262626"/>
                </a:solidFill>
                <a:latin typeface="Arial"/>
                <a:cs typeface="Arial"/>
              </a:rPr>
              <a:t>.</a:t>
            </a:r>
            <a:r>
              <a:rPr sz="950" spc="-10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sz="950" spc="-40" dirty="0">
                <a:solidFill>
                  <a:srgbClr val="010101"/>
                </a:solidFill>
                <a:latin typeface="Arial"/>
                <a:cs typeface="Arial"/>
              </a:rPr>
              <a:t>43</a:t>
            </a:r>
            <a:endParaRPr sz="950">
              <a:latin typeface="Arial"/>
              <a:cs typeface="Arial"/>
            </a:endParaRPr>
          </a:p>
          <a:p>
            <a:pPr marL="433070" indent="-280035">
              <a:lnSpc>
                <a:spcPct val="100000"/>
              </a:lnSpc>
              <a:spcBef>
                <a:spcPts val="185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950" spc="15" dirty="0">
                <a:solidFill>
                  <a:srgbClr val="010101"/>
                </a:solidFill>
                <a:latin typeface="Arial"/>
                <a:cs typeface="Arial"/>
              </a:rPr>
              <a:t>VERIFICACION</a:t>
            </a:r>
            <a:r>
              <a:rPr sz="95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950" spc="-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010101"/>
                </a:solidFill>
                <a:latin typeface="Arial"/>
                <a:cs typeface="Arial"/>
              </a:rPr>
              <a:t>REQUISITOS</a:t>
            </a:r>
            <a:r>
              <a:rPr sz="9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010101"/>
                </a:solidFill>
                <a:latin typeface="Arial"/>
                <a:cs typeface="Arial"/>
              </a:rPr>
              <a:t>CUMPLIMIENTO</a:t>
            </a:r>
            <a:r>
              <a:rPr sz="950" spc="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950" spc="-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010101"/>
                </a:solidFill>
                <a:latin typeface="Arial"/>
                <a:cs typeface="Arial"/>
              </a:rPr>
              <a:t>OBLIGACIONES</a:t>
            </a:r>
            <a:r>
              <a:rPr sz="950" spc="-1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010101"/>
                </a:solidFill>
                <a:latin typeface="Arial"/>
                <a:cs typeface="Arial"/>
              </a:rPr>
              <a:t>.....................</a:t>
            </a:r>
            <a:r>
              <a:rPr sz="950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111111"/>
                </a:solidFill>
                <a:latin typeface="Times New Roman"/>
                <a:cs typeface="Times New Roman"/>
              </a:rPr>
              <a:t>44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950" spc="25" dirty="0">
                <a:solidFill>
                  <a:srgbClr val="010101"/>
                </a:solidFill>
                <a:latin typeface="Arial"/>
                <a:cs typeface="Arial"/>
              </a:rPr>
              <a:t>TRANSITORIOS</a:t>
            </a:r>
            <a:r>
              <a:rPr sz="950" spc="-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010101"/>
                </a:solidFill>
                <a:latin typeface="Arial"/>
                <a:cs typeface="Arial"/>
              </a:rPr>
              <a:t>...............................................................</a:t>
            </a:r>
            <a:r>
              <a:rPr sz="950" dirty="0">
                <a:solidFill>
                  <a:srgbClr val="262626"/>
                </a:solidFill>
                <a:latin typeface="Arial"/>
                <a:cs typeface="Arial"/>
              </a:rPr>
              <a:t>.........</a:t>
            </a:r>
            <a:r>
              <a:rPr sz="950" dirty="0">
                <a:solidFill>
                  <a:srgbClr val="010101"/>
                </a:solidFill>
                <a:latin typeface="Arial"/>
                <a:cs typeface="Arial"/>
              </a:rPr>
              <a:t>....................................................</a:t>
            </a:r>
            <a:r>
              <a:rPr sz="950" dirty="0">
                <a:solidFill>
                  <a:srgbClr val="262626"/>
                </a:solidFill>
                <a:latin typeface="Arial"/>
                <a:cs typeface="Arial"/>
              </a:rPr>
              <a:t>.</a:t>
            </a:r>
            <a:r>
              <a:rPr sz="950" dirty="0">
                <a:solidFill>
                  <a:srgbClr val="010101"/>
                </a:solidFill>
                <a:latin typeface="Arial"/>
                <a:cs typeface="Arial"/>
              </a:rPr>
              <a:t>......</a:t>
            </a:r>
            <a:r>
              <a:rPr sz="950" spc="-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10101"/>
                </a:solidFill>
                <a:latin typeface="Times New Roman"/>
                <a:cs typeface="Times New Roman"/>
              </a:rPr>
              <a:t>46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2146" y="3461160"/>
            <a:ext cx="4262755" cy="1551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2069">
              <a:lnSpc>
                <a:spcPct val="108800"/>
              </a:lnSpc>
              <a:spcBef>
                <a:spcPts val="100"/>
              </a:spcBef>
            </a:pPr>
            <a:r>
              <a:rPr spc="60" dirty="0">
                <a:solidFill>
                  <a:srgbClr val="2D5291"/>
                </a:solidFill>
              </a:rPr>
              <a:t>LEY</a:t>
            </a:r>
            <a:r>
              <a:rPr spc="175" dirty="0">
                <a:solidFill>
                  <a:srgbClr val="2D5291"/>
                </a:solidFill>
              </a:rPr>
              <a:t> </a:t>
            </a:r>
            <a:r>
              <a:rPr spc="60" dirty="0">
                <a:solidFill>
                  <a:srgbClr val="2D5291"/>
                </a:solidFill>
              </a:rPr>
              <a:t>FEDERAL </a:t>
            </a:r>
            <a:r>
              <a:rPr spc="-1260" dirty="0">
                <a:solidFill>
                  <a:srgbClr val="2D5291"/>
                </a:solidFill>
              </a:rPr>
              <a:t> </a:t>
            </a:r>
            <a:r>
              <a:rPr spc="185" dirty="0">
                <a:solidFill>
                  <a:srgbClr val="2D5291"/>
                </a:solidFill>
              </a:rPr>
              <a:t>DELTRABAJO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5294" y="9430529"/>
            <a:ext cx="232283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82536" y="9676936"/>
            <a:ext cx="55244" cy="0"/>
          </a:xfrm>
          <a:custGeom>
            <a:avLst/>
            <a:gdLst/>
            <a:ahLst/>
            <a:cxnLst/>
            <a:rect l="l" t="t" r="r" b="b"/>
            <a:pathLst>
              <a:path w="55245">
                <a:moveTo>
                  <a:pt x="0" y="0"/>
                </a:moveTo>
                <a:lnTo>
                  <a:pt x="54950" y="0"/>
                </a:lnTo>
              </a:path>
            </a:pathLst>
          </a:custGeom>
          <a:ln w="12715">
            <a:solidFill>
              <a:srgbClr val="7B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82535" y="9549800"/>
            <a:ext cx="203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45" dirty="0">
                <a:solidFill>
                  <a:srgbClr val="7B7C7C"/>
                </a:solidFill>
                <a:latin typeface="Arial"/>
                <a:cs typeface="Arial"/>
              </a:rPr>
              <a:t>)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6157" y="9436886"/>
            <a:ext cx="25387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125" spc="434" baseline="-14814" dirty="0">
                <a:solidFill>
                  <a:srgbClr val="7B7C7C"/>
                </a:solidFill>
                <a:latin typeface="Times New Roman"/>
                <a:cs typeface="Times New Roman"/>
              </a:rPr>
              <a:t>1----</a:t>
            </a:r>
            <a:r>
              <a:rPr sz="750" u="sng" spc="290" dirty="0">
                <a:solidFill>
                  <a:srgbClr val="08AC54"/>
                </a:solidFill>
                <a:uFill>
                  <a:solidFill>
                    <a:srgbClr val="7A7B7B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50" u="sng" spc="385" dirty="0">
                <a:solidFill>
                  <a:srgbClr val="08AC54"/>
                </a:solidFill>
                <a:uFill>
                  <a:solidFill>
                    <a:srgbClr val="7A7B7B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spc="15" dirty="0">
                <a:solidFill>
                  <a:srgbClr val="08AC54"/>
                </a:solidFill>
                <a:uFill>
                  <a:solidFill>
                    <a:srgbClr val="7A7B7B"/>
                  </a:solidFill>
                </a:uFill>
                <a:latin typeface="Arial"/>
                <a:cs typeface="Arial"/>
              </a:rPr>
              <a:t>Materia</a:t>
            </a:r>
            <a:r>
              <a:rPr sz="1125" spc="22" baseline="-14814" dirty="0">
                <a:solidFill>
                  <a:srgbClr val="7B7C7C"/>
                </a:solidFill>
                <a:latin typeface="Times New Roman"/>
                <a:cs typeface="Times New Roman"/>
              </a:rPr>
              <a:t>,</a:t>
            </a:r>
            <a:r>
              <a:rPr sz="900" spc="15" dirty="0">
                <a:solidFill>
                  <a:srgbClr val="08AC54"/>
                </a:solidFill>
                <a:latin typeface="Arial"/>
                <a:cs typeface="Arial"/>
              </a:rPr>
              <a:t>l</a:t>
            </a:r>
            <a:r>
              <a:rPr sz="900" spc="-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spc="30" dirty="0">
                <a:solidFill>
                  <a:srgbClr val="08AC54"/>
                </a:solidFill>
                <a:latin typeface="Arial"/>
                <a:cs typeface="Arial"/>
              </a:rPr>
              <a:t>compilado</a:t>
            </a:r>
            <a:r>
              <a:rPr sz="1125" spc="44" baseline="-14814" dirty="0">
                <a:solidFill>
                  <a:srgbClr val="7B7C7C"/>
                </a:solidFill>
                <a:latin typeface="Times New Roman"/>
                <a:cs typeface="Times New Roman"/>
              </a:rPr>
              <a:t>,</a:t>
            </a:r>
            <a:r>
              <a:rPr sz="900" spc="30" dirty="0">
                <a:solidFill>
                  <a:srgbClr val="08AC54"/>
                </a:solidFill>
                <a:latin typeface="Arial"/>
                <a:cs typeface="Arial"/>
              </a:rPr>
              <a:t>por:</a:t>
            </a:r>
            <a:r>
              <a:rPr sz="900" spc="2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900" spc="4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8AC54"/>
                </a:solidFill>
                <a:latin typeface="Arial"/>
                <a:cs typeface="Arial"/>
              </a:rPr>
              <a:t>Beltran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5424" y="9464352"/>
            <a:ext cx="711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45" dirty="0">
                <a:solidFill>
                  <a:srgbClr val="0A0A0A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36402" y="9610189"/>
            <a:ext cx="592455" cy="0"/>
          </a:xfrm>
          <a:custGeom>
            <a:avLst/>
            <a:gdLst/>
            <a:ahLst/>
            <a:cxnLst/>
            <a:rect l="l" t="t" r="r" b="b"/>
            <a:pathLst>
              <a:path w="592454">
                <a:moveTo>
                  <a:pt x="0" y="0"/>
                </a:moveTo>
                <a:lnTo>
                  <a:pt x="592430" y="0"/>
                </a:lnTo>
              </a:path>
            </a:pathLst>
          </a:custGeom>
          <a:ln w="3815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78202" y="9610189"/>
            <a:ext cx="280670" cy="0"/>
          </a:xfrm>
          <a:custGeom>
            <a:avLst/>
            <a:gdLst/>
            <a:ahLst/>
            <a:cxnLst/>
            <a:rect l="l" t="t" r="r" b="b"/>
            <a:pathLst>
              <a:path w="280670">
                <a:moveTo>
                  <a:pt x="0" y="0"/>
                </a:moveTo>
                <a:lnTo>
                  <a:pt x="280635" y="0"/>
                </a:lnTo>
              </a:path>
            </a:pathLst>
          </a:custGeom>
          <a:ln w="3815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373277"/>
            <a:ext cx="5641975" cy="3369310"/>
            <a:chOff x="1074579" y="1373277"/>
            <a:chExt cx="5641975" cy="3369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373277"/>
              <a:ext cx="5638486" cy="427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1788307"/>
              <a:ext cx="5599430" cy="2954655"/>
            </a:xfrm>
            <a:custGeom>
              <a:avLst/>
              <a:gdLst/>
              <a:ahLst/>
              <a:cxnLst/>
              <a:rect l="l" t="t" r="r" b="b"/>
              <a:pathLst>
                <a:path w="5599430" h="2954654">
                  <a:moveTo>
                    <a:pt x="0" y="2954039"/>
                  </a:moveTo>
                  <a:lnTo>
                    <a:pt x="0" y="0"/>
                  </a:lnTo>
                </a:path>
                <a:path w="5599430" h="2954654">
                  <a:moveTo>
                    <a:pt x="5598802" y="2954039"/>
                  </a:moveTo>
                  <a:lnTo>
                    <a:pt x="5598802" y="0"/>
                  </a:lnTo>
                </a:path>
              </a:pathLst>
            </a:custGeom>
            <a:ln w="18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4579" y="4724037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5902" y="859337"/>
            <a:ext cx="502412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1.	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PROHIBICION</a:t>
            </a:r>
            <a:r>
              <a:rPr sz="1350" b="1" spc="15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40" dirty="0">
                <a:solidFill>
                  <a:srgbClr val="2D5291"/>
                </a:solidFill>
                <a:latin typeface="Arial"/>
                <a:cs typeface="Arial"/>
              </a:rPr>
              <a:t>LA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2D5291"/>
                </a:solidFill>
                <a:latin typeface="Arial"/>
                <a:cs typeface="Arial"/>
              </a:rPr>
              <a:t>SUBCONTRATACION</a:t>
            </a:r>
            <a:r>
              <a:rPr sz="1350" b="1" spc="-3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LABORAL</a:t>
            </a:r>
            <a:endParaRPr sz="13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3109" y="1937601"/>
            <a:ext cx="547687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29615" algn="l"/>
                <a:tab pos="1150620" algn="l"/>
                <a:tab pos="1763395" algn="l"/>
                <a:tab pos="2545715" algn="l"/>
                <a:tab pos="2802255" algn="l"/>
                <a:tab pos="3538220" algn="l"/>
                <a:tab pos="3971290" algn="l"/>
                <a:tab pos="5019040" algn="l"/>
                <a:tab pos="5344795" algn="l"/>
              </a:tabLst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12.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-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Queda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prohibid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12.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-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lntermediari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3802" y="2114600"/>
            <a:ext cx="108775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635">
              <a:lnSpc>
                <a:spcPts val="1370"/>
              </a:lnSpc>
              <a:spcBef>
                <a:spcPts val="155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subcontrataci6n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entendiendose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69651" y="2114600"/>
            <a:ext cx="146367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266065">
              <a:lnSpc>
                <a:spcPts val="1370"/>
              </a:lnSpc>
              <a:spcBef>
                <a:spcPts val="155"/>
              </a:spcBef>
              <a:tabLst>
                <a:tab pos="494030" algn="l"/>
                <a:tab pos="828675" algn="l"/>
                <a:tab pos="120142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personal,  est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una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2764" y="2114600"/>
            <a:ext cx="2677160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905" algn="just">
              <a:lnSpc>
                <a:spcPts val="1370"/>
              </a:lnSpc>
              <a:spcBef>
                <a:spcPts val="155"/>
              </a:spcBef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persona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contrata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interviene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contrataci6n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otra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u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otras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presten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un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2613" y="2462493"/>
            <a:ext cx="2676525" cy="5549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R="5080" algn="just">
              <a:lnSpc>
                <a:spcPct val="101000"/>
              </a:lnSpc>
              <a:spcBef>
                <a:spcPts val="8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fisica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pone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disposici6n trabajadores propios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beneficio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otra.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2613" y="3054522"/>
            <a:ext cx="4453890" cy="2226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777364" indent="1905" algn="just">
              <a:lnSpc>
                <a:spcPct val="100299"/>
              </a:lnSpc>
              <a:spcBef>
                <a:spcPts val="95"/>
              </a:spcBef>
              <a:tabLst>
                <a:tab pos="1143635" algn="l"/>
                <a:tab pos="2587625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agencias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empleo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intermediarios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intervienen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proceso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contrataci6n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personal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podran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participar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reclutamiento,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selecci6n,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entrenamient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y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capacitaci6n,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otros.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Estas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consideraran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caracter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tiene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quien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beneficia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Arial"/>
              <a:cs typeface="Arial"/>
            </a:endParaRPr>
          </a:p>
          <a:p>
            <a:pPr marL="1223010">
              <a:lnSpc>
                <a:spcPct val="100000"/>
              </a:lnSpc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1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0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4836" y="9443244"/>
            <a:ext cx="232664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850" b="1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850" b="1" u="heavy" spc="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850" b="1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1816" y="9556157"/>
            <a:ext cx="107314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90" dirty="0">
                <a:solidFill>
                  <a:srgbClr val="7C7C7C"/>
                </a:solidFill>
                <a:latin typeface="Arial"/>
                <a:cs typeface="Arial"/>
              </a:rPr>
              <a:t>)</a:t>
            </a:r>
            <a:r>
              <a:rPr sz="850" u="heavy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r>
              <a:rPr sz="850" u="heavy" spc="-70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83217" y="9443244"/>
            <a:ext cx="204914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850" b="1" spc="-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08AC54"/>
                </a:solidFill>
                <a:latin typeface="Arial"/>
                <a:cs typeface="Arial"/>
              </a:rPr>
              <a:t>compilado</a:t>
            </a:r>
            <a:r>
              <a:rPr sz="850" b="1" spc="6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por:</a:t>
            </a:r>
            <a:r>
              <a:rPr sz="850" b="1" spc="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Beltran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7618" y="9503770"/>
            <a:ext cx="284861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830" algn="l"/>
              </a:tabLst>
            </a:pPr>
            <a:r>
              <a:rPr sz="950" spc="50" dirty="0">
                <a:solidFill>
                  <a:srgbClr val="030303"/>
                </a:solidFill>
                <a:latin typeface="Arial"/>
                <a:cs typeface="Arial"/>
              </a:rPr>
              <a:t>4	</a:t>
            </a:r>
            <a:r>
              <a:rPr sz="950" spc="605" dirty="0">
                <a:solidFill>
                  <a:srgbClr val="7C7C7C"/>
                </a:solidFill>
                <a:latin typeface="Arial"/>
                <a:cs typeface="Arial"/>
              </a:rPr>
              <a:t>--------'-------'-----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580793"/>
            <a:ext cx="5641975" cy="4773295"/>
            <a:chOff x="1074579" y="1580793"/>
            <a:chExt cx="5641975" cy="4773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580793"/>
              <a:ext cx="5638486" cy="427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1995822"/>
              <a:ext cx="5599430" cy="4358005"/>
            </a:xfrm>
            <a:custGeom>
              <a:avLst/>
              <a:gdLst/>
              <a:ahLst/>
              <a:cxnLst/>
              <a:rect l="l" t="t" r="r" b="b"/>
              <a:pathLst>
                <a:path w="5599430" h="4358005">
                  <a:moveTo>
                    <a:pt x="0" y="4357819"/>
                  </a:moveTo>
                  <a:lnTo>
                    <a:pt x="0" y="0"/>
                  </a:lnTo>
                </a:path>
                <a:path w="5599430" h="4358005">
                  <a:moveTo>
                    <a:pt x="5598802" y="4357819"/>
                  </a:moveTo>
                  <a:lnTo>
                    <a:pt x="5598802" y="0"/>
                  </a:lnTo>
                </a:path>
              </a:pathLst>
            </a:custGeom>
            <a:ln w="18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4579" y="6332279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6016" y="845605"/>
            <a:ext cx="5421630" cy="46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>
              <a:lnSpc>
                <a:spcPct val="106800"/>
              </a:lnSpc>
              <a:spcBef>
                <a:spcPts val="100"/>
              </a:spcBef>
              <a:tabLst>
                <a:tab pos="471805" algn="l"/>
              </a:tabLst>
            </a:pP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2.		</a:t>
            </a:r>
            <a:r>
              <a:rPr sz="1350" b="1" spc="30" dirty="0">
                <a:solidFill>
                  <a:srgbClr val="2D5293"/>
                </a:solidFill>
                <a:latin typeface="Arial"/>
                <a:cs typeface="Arial"/>
              </a:rPr>
              <a:t>SUBCONTRATACION </a:t>
            </a: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DE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SERVICIOS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2D5293"/>
                </a:solidFill>
                <a:latin typeface="Arial"/>
                <a:cs typeface="Arial"/>
              </a:rPr>
              <a:t>ESPECIALIZADOS 0 </a:t>
            </a:r>
            <a:r>
              <a:rPr sz="1350" b="1" spc="-36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DE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EJECUCION</a:t>
            </a:r>
            <a:r>
              <a:rPr sz="1350" b="1" spc="170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DE</a:t>
            </a: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OBRAS</a:t>
            </a:r>
            <a:r>
              <a:rPr sz="1350" b="1" spc="8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2D5293"/>
                </a:solidFill>
                <a:latin typeface="Arial"/>
                <a:cs typeface="Arial"/>
              </a:rPr>
              <a:t>ESPECIALIZADAS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0409" y="2145116"/>
            <a:ext cx="268986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970" marR="5080" indent="-1905">
              <a:lnSpc>
                <a:spcPts val="1370"/>
              </a:lnSpc>
              <a:spcBef>
                <a:spcPts val="155"/>
              </a:spcBef>
              <a:tabLst>
                <a:tab pos="840105" algn="l"/>
                <a:tab pos="1358265" algn="l"/>
                <a:tab pos="1500505" algn="l"/>
                <a:tab pos="1797685" algn="l"/>
                <a:tab pos="2083435" algn="l"/>
                <a:tab pos="2558415" algn="l"/>
              </a:tabLst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13.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-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permit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subcontrataci6n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2366" y="2145116"/>
            <a:ext cx="268541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155"/>
              </a:spcBef>
              <a:tabLst>
                <a:tab pos="1195705" algn="l"/>
                <a:tab pos="1657985" algn="l"/>
                <a:tab pos="2479040" algn="l"/>
              </a:tabLst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13.-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r>
              <a:rPr sz="1150" spc="3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seran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considerados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intermediarios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sino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patrones,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1102" y="2496062"/>
            <a:ext cx="268478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155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ejecuci6n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formen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50502" y="2496062"/>
            <a:ext cx="268859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-635">
              <a:lnSpc>
                <a:spcPts val="1370"/>
              </a:lnSpc>
              <a:spcBef>
                <a:spcPts val="155"/>
              </a:spcBef>
              <a:tabLst>
                <a:tab pos="832485" algn="l"/>
                <a:tab pos="1416685" algn="l"/>
                <a:tab pos="242951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establecidas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contraten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ejecutarlo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1687" y="2847006"/>
            <a:ext cx="267462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8805" algn="l"/>
                <a:tab pos="1155065" algn="l"/>
                <a:tab pos="1443990" algn="l"/>
                <a:tab pos="1784350" algn="l"/>
                <a:tab pos="2072639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social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ni	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actividad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0502" y="2847006"/>
            <a:ext cx="26854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9790" algn="l"/>
                <a:tab pos="1506220" algn="l"/>
                <a:tab pos="2367915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elemento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propio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suficientes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1102" y="3024005"/>
            <a:ext cx="26898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3294" algn="l"/>
                <a:tab pos="2171065" algn="l"/>
                <a:tab pos="2554605" algn="l"/>
              </a:tabLst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economIc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preponderant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0059" y="3197952"/>
            <a:ext cx="2691130" cy="3784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>
              <a:lnSpc>
                <a:spcPct val="101000"/>
              </a:lnSpc>
              <a:spcBef>
                <a:spcPts val="8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beneficiaria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estos,</a:t>
            </a:r>
            <a:r>
              <a:rPr sz="115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siempre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3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contratista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registrado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padr6n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0064" y="3024005"/>
            <a:ext cx="269557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100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cumplir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deriven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relaciones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trabajadores.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caso</a:t>
            </a:r>
            <a:r>
              <a:rPr sz="11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contrario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solidariamente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52513" y="3548896"/>
            <a:ext cx="26752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2515" algn="l"/>
                <a:tab pos="1471930" algn="l"/>
                <a:tab pos="1816735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responsables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	beneficiarios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51088" y="3722843"/>
            <a:ext cx="26854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directos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servicios,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9913" y="3548896"/>
            <a:ext cx="2694940" cy="5829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335" marR="10160" indent="-1270">
              <a:lnSpc>
                <a:spcPts val="1370"/>
              </a:lnSpc>
              <a:spcBef>
                <a:spcPts val="15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publico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Ley.</a:t>
            </a:r>
            <a:endParaRPr sz="11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210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complementarias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1687" y="4116511"/>
            <a:ext cx="20897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0995" algn="l"/>
                <a:tab pos="1414780" algn="l"/>
              </a:tabLst>
            </a:pP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compartidas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prestadas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50522" y="3919678"/>
            <a:ext cx="2688590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200"/>
              </a:lnSpc>
              <a:spcBef>
                <a:spcPts val="100"/>
              </a:spcBef>
              <a:tabLst>
                <a:tab pos="1083310" algn="l"/>
                <a:tab pos="2014220" algn="l"/>
                <a:tab pos="2480945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contraidas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 trabajadores.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1102" y="4314871"/>
            <a:ext cx="2089150" cy="3784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5"/>
              </a:spcBef>
              <a:tabLst>
                <a:tab pos="885825" algn="l"/>
                <a:tab pos="1259840" algn="l"/>
                <a:tab pos="1631950" algn="l"/>
              </a:tabLst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empresa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mismo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empresarial,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42448" y="4491870"/>
            <a:ext cx="56070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tambien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23131" y="4093624"/>
            <a:ext cx="414020" cy="5994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41910" algn="just">
              <a:lnSpc>
                <a:spcPct val="107100"/>
              </a:lnSpc>
              <a:spcBef>
                <a:spcPts val="18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entre  grupo  seran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0664" y="4665816"/>
            <a:ext cx="14928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125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considerados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coma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11815" y="4665816"/>
            <a:ext cx="103314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71692" y="4839763"/>
            <a:ext cx="5640705" cy="3884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805" marR="2877185" indent="1905" algn="just">
              <a:lnSpc>
                <a:spcPct val="100400"/>
              </a:lnSpc>
              <a:spcBef>
                <a:spcPts val="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siempre y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cuando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formen parte 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social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ni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actividad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economIca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preponderante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empresa que las reciba.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entendera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 grupo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empresarial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establecido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articulo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2,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fracci6n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X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Mercado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Valores.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208915" algn="ctr">
              <a:lnSpc>
                <a:spcPct val="100000"/>
              </a:lnSpc>
              <a:spcBef>
                <a:spcPts val="785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1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10"/>
              </a:spcBef>
            </a:pP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Mercado</a:t>
            </a:r>
            <a:r>
              <a:rPr sz="1150" b="1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Valores</a:t>
            </a:r>
            <a:endParaRPr sz="11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810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2.-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efectos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entendera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par: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" marR="5080" indent="1270" algn="just">
              <a:lnSpc>
                <a:spcPct val="100099"/>
              </a:lnSpc>
              <a:spcBef>
                <a:spcPts val="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X.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Grupo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empresarial</a:t>
            </a:r>
            <a:r>
              <a:rPr sz="1150" spc="15" dirty="0">
                <a:solidFill>
                  <a:srgbClr val="282828"/>
                </a:solidFill>
                <a:latin typeface="Arial"/>
                <a:cs typeface="Arial"/>
              </a:rPr>
              <a:t>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conjunto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organizadas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bajo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esquemas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participaci6n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directa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indirecta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capital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una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misma sociedad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mantiene el control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dichas personas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morales.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Asimismo, 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consideraran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coma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grupo empresarial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grupos financieros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constituidos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conforme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Regular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Agrupaciones</a:t>
            </a:r>
            <a:r>
              <a:rPr sz="1150" spc="1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Financieras.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41859" y="9540477"/>
            <a:ext cx="831215" cy="0"/>
          </a:xfrm>
          <a:custGeom>
            <a:avLst/>
            <a:gdLst/>
            <a:ahLst/>
            <a:cxnLst/>
            <a:rect l="l" t="t" r="r" b="b"/>
            <a:pathLst>
              <a:path w="831214">
                <a:moveTo>
                  <a:pt x="0" y="0"/>
                </a:moveTo>
                <a:lnTo>
                  <a:pt x="276879" y="0"/>
                </a:lnTo>
              </a:path>
              <a:path w="831214">
                <a:moveTo>
                  <a:pt x="304535" y="0"/>
                </a:moveTo>
                <a:lnTo>
                  <a:pt x="636791" y="0"/>
                </a:lnTo>
              </a:path>
              <a:path w="831214">
                <a:moveTo>
                  <a:pt x="664447" y="0"/>
                </a:moveTo>
                <a:lnTo>
                  <a:pt x="831207" y="0"/>
                </a:lnTo>
              </a:path>
            </a:pathLst>
          </a:custGeom>
          <a:ln w="7212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788651" y="9405003"/>
            <a:ext cx="135255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00" spc="-140" dirty="0">
                <a:solidFill>
                  <a:srgbClr val="030303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1816" y="9405003"/>
            <a:ext cx="251460" cy="3079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5"/>
              </a:spcBef>
              <a:tabLst>
                <a:tab pos="238125" algn="l"/>
              </a:tabLst>
            </a:pPr>
            <a:r>
              <a:rPr sz="900" u="sng" dirty="0">
                <a:solidFill>
                  <a:srgbClr val="030303"/>
                </a:solidFill>
                <a:uFill>
                  <a:solidFill>
                    <a:srgbClr val="7A7B7B"/>
                  </a:solidFill>
                </a:uFill>
                <a:latin typeface="Arial"/>
                <a:cs typeface="Arial"/>
              </a:rPr>
              <a:t> 	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50" spc="-290" dirty="0">
                <a:solidFill>
                  <a:srgbClr val="7B7C7C"/>
                </a:solidFill>
                <a:latin typeface="Arial"/>
                <a:cs typeface="Arial"/>
              </a:rPr>
              <a:t>)</a:t>
            </a:r>
            <a:r>
              <a:rPr sz="850" u="heavy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r>
              <a:rPr sz="850" u="heavy" spc="-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83217" y="9405003"/>
            <a:ext cx="2049145" cy="19494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850" b="1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08AC54"/>
                </a:solidFill>
                <a:latin typeface="Arial"/>
                <a:cs typeface="Arial"/>
              </a:rPr>
              <a:t>com</a:t>
            </a:r>
            <a:r>
              <a:rPr sz="850" b="1" spc="-375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42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ilad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</a:t>
            </a:r>
            <a:r>
              <a:rPr sz="850" b="1" spc="8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spc="-390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04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or:</a:t>
            </a:r>
            <a:r>
              <a:rPr sz="850" b="1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40" dirty="0">
                <a:solidFill>
                  <a:srgbClr val="08AC54"/>
                </a:solidFill>
                <a:latin typeface="Arial"/>
                <a:cs typeface="Arial"/>
              </a:rPr>
              <a:t>B</a:t>
            </a:r>
            <a:r>
              <a:rPr sz="850" spc="-335" dirty="0">
                <a:solidFill>
                  <a:srgbClr val="08AC54"/>
                </a:solidFill>
                <a:latin typeface="Arial"/>
                <a:cs typeface="Arial"/>
              </a:rPr>
              <a:t>e</a:t>
            </a:r>
            <a:r>
              <a:rPr sz="1350" spc="-209" baseline="21604" dirty="0">
                <a:solidFill>
                  <a:srgbClr val="7B7C7C"/>
                </a:solidFill>
                <a:latin typeface="Arial"/>
                <a:cs typeface="Arial"/>
              </a:rPr>
              <a:t>_</a:t>
            </a:r>
            <a:r>
              <a:rPr sz="850" spc="20" dirty="0">
                <a:solidFill>
                  <a:srgbClr val="08AC54"/>
                </a:solidFill>
                <a:latin typeface="Arial"/>
                <a:cs typeface="Arial"/>
              </a:rPr>
              <a:t>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54836" y="9453482"/>
            <a:ext cx="2326640" cy="14668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5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850" b="1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850" b="1" u="heavy" spc="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850" b="1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812720"/>
            <a:ext cx="5641975" cy="3894454"/>
            <a:chOff x="1074579" y="1812720"/>
            <a:chExt cx="5641975" cy="38944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812720"/>
              <a:ext cx="5638486" cy="427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2227751"/>
              <a:ext cx="0" cy="3479165"/>
            </a:xfrm>
            <a:custGeom>
              <a:avLst/>
              <a:gdLst/>
              <a:ahLst/>
              <a:cxnLst/>
              <a:rect l="l" t="t" r="r" b="b"/>
              <a:pathLst>
                <a:path h="3479165">
                  <a:moveTo>
                    <a:pt x="0" y="3478931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2297" y="2239958"/>
              <a:ext cx="0" cy="3467100"/>
            </a:xfrm>
            <a:custGeom>
              <a:avLst/>
              <a:gdLst/>
              <a:ahLst/>
              <a:cxnLst/>
              <a:rect l="l" t="t" r="r" b="b"/>
              <a:pathLst>
                <a:path h="3467100">
                  <a:moveTo>
                    <a:pt x="0" y="3466724"/>
                  </a:moveTo>
                  <a:lnTo>
                    <a:pt x="0" y="0"/>
                  </a:lnTo>
                </a:path>
              </a:pathLst>
            </a:custGeom>
            <a:ln w="12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1698" y="2227751"/>
              <a:ext cx="0" cy="3479165"/>
            </a:xfrm>
            <a:custGeom>
              <a:avLst/>
              <a:gdLst/>
              <a:ahLst/>
              <a:cxnLst/>
              <a:rect l="l" t="t" r="r" b="b"/>
              <a:pathLst>
                <a:path h="3479165">
                  <a:moveTo>
                    <a:pt x="0" y="3478931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5688372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21032" y="431336"/>
            <a:ext cx="340677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984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Arial"/>
              <a:cs typeface="Arial"/>
            </a:endParaRPr>
          </a:p>
          <a:p>
            <a:pPr marL="187960" marR="26670" indent="-175895">
              <a:lnSpc>
                <a:spcPct val="106800"/>
              </a:lnSpc>
              <a:spcBef>
                <a:spcPts val="5"/>
              </a:spcBef>
              <a:tabLst>
                <a:tab pos="546100" algn="l"/>
                <a:tab pos="1013460" algn="l"/>
                <a:tab pos="1998980" algn="l"/>
                <a:tab pos="2270760" algn="l"/>
                <a:tab pos="2414905" algn="l"/>
                <a:tab pos="2740025" algn="l"/>
              </a:tabLst>
            </a:pPr>
            <a:r>
              <a:rPr sz="1350" b="1" spc="30" dirty="0">
                <a:solidFill>
                  <a:srgbClr val="2D5291"/>
                </a:solidFill>
                <a:latin typeface="Arial"/>
                <a:cs typeface="Arial"/>
              </a:rPr>
              <a:t>SUBCONTRATACIO</a:t>
            </a:r>
            <a:r>
              <a:rPr sz="1350" b="1" spc="40" dirty="0">
                <a:solidFill>
                  <a:srgbClr val="2D5291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		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SERVICIOS  </a:t>
            </a:r>
            <a:r>
              <a:rPr sz="1350" b="1" spc="30" dirty="0">
                <a:solidFill>
                  <a:srgbClr val="2D5291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EJECUCIO</a:t>
            </a: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2D5291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OBRAS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6837" y="845605"/>
            <a:ext cx="2049145" cy="685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0534" marR="5080" indent="-458470">
              <a:lnSpc>
                <a:spcPct val="106800"/>
              </a:lnSpc>
              <a:spcBef>
                <a:spcPts val="100"/>
              </a:spcBef>
              <a:tabLst>
                <a:tab pos="470534" algn="l"/>
              </a:tabLst>
            </a:pP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3.	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FORMALIDADES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ESPECIALIZADOS  ESPECIALIZADAS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0409" y="2196995"/>
            <a:ext cx="268859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 algn="just">
              <a:lnSpc>
                <a:spcPct val="100099"/>
              </a:lnSpc>
              <a:spcBef>
                <a:spcPts val="1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14.-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subcontrataci6n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ejecuci6n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</a:t>
            </a:r>
            <a:r>
              <a:rPr sz="115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9104" y="2724939"/>
            <a:ext cx="268668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4604" marR="5080" indent="-2540">
              <a:lnSpc>
                <a:spcPts val="1370"/>
              </a:lnSpc>
              <a:spcBef>
                <a:spcPts val="155"/>
              </a:spcBef>
              <a:tabLst>
                <a:tab pos="989965" algn="l"/>
                <a:tab pos="1763395" algn="l"/>
                <a:tab pos="2455545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formalizars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mediante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por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escrito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sefiale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0206" y="3075883"/>
            <a:ext cx="26879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proporcionar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1249" y="3252882"/>
            <a:ext cx="8445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365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ejecutar,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1249" y="3426828"/>
            <a:ext cx="81280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aproximado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9913" y="3600775"/>
            <a:ext cx="81280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participaran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76095" y="3252882"/>
            <a:ext cx="1760855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54610" algn="just">
              <a:lnSpc>
                <a:spcPts val="1370"/>
              </a:lnSpc>
              <a:spcBef>
                <a:spcPts val="15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asi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como 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  numero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  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trabajadores 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1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cumplimiento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1687" y="3715213"/>
            <a:ext cx="2685415" cy="50165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dicho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contrato.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355600" algn="l"/>
                <a:tab pos="1078230" algn="l"/>
                <a:tab pos="1609090" algn="l"/>
                <a:tab pos="1866900" algn="l"/>
                <a:tab pos="242062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person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fisic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0059" y="4192804"/>
            <a:ext cx="2694940" cy="1431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 algn="just">
              <a:lnSpc>
                <a:spcPct val="100200"/>
              </a:lnSpc>
              <a:spcBef>
                <a:spcPts val="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subcontrate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con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una contratista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que incumpla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deriven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relaciones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responsable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solidaria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relaci6n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 utilizados para dichas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contrataciones.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50522" y="2200046"/>
            <a:ext cx="2689860" cy="8997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just">
              <a:lnSpc>
                <a:spcPct val="99700"/>
              </a:lnSpc>
              <a:spcBef>
                <a:spcPts val="105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14.-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utilicen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intermediaries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contrataci6n 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seran responsables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deriven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 Ley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prestados.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51342" y="3252882"/>
            <a:ext cx="267843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-635">
              <a:lnSpc>
                <a:spcPts val="1370"/>
              </a:lnSpc>
              <a:spcBef>
                <a:spcPts val="155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1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22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tendran</a:t>
            </a:r>
            <a:r>
              <a:rPr sz="11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derechos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siguientes: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50064" y="3777773"/>
            <a:ext cx="2689860" cy="1080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just">
              <a:lnSpc>
                <a:spcPct val="100099"/>
              </a:lnSpc>
              <a:spcBef>
                <a:spcPts val="100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Prestara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sus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mismas  condiciones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tendran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mismos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derechos</a:t>
            </a: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100099"/>
              </a:lnSpc>
              <a:spcBef>
                <a:spcPts val="1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correspondan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similares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empresa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o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establecimiento;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50064" y="5004554"/>
            <a:ext cx="268859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II.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intermediaries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podran recibir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ninguna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retribuci6n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comisi6n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cargo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salaries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73048" y="6000679"/>
            <a:ext cx="324739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1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041954" y="9541542"/>
            <a:ext cx="832485" cy="0"/>
          </a:xfrm>
          <a:custGeom>
            <a:avLst/>
            <a:gdLst/>
            <a:ahLst/>
            <a:cxnLst/>
            <a:rect l="l" t="t" r="r" b="b"/>
            <a:pathLst>
              <a:path w="832485">
                <a:moveTo>
                  <a:pt x="0" y="0"/>
                </a:moveTo>
                <a:lnTo>
                  <a:pt x="278824" y="0"/>
                </a:lnTo>
              </a:path>
              <a:path w="832485">
                <a:moveTo>
                  <a:pt x="306674" y="0"/>
                </a:moveTo>
                <a:lnTo>
                  <a:pt x="641264" y="0"/>
                </a:lnTo>
              </a:path>
              <a:path w="832485">
                <a:moveTo>
                  <a:pt x="669114" y="0"/>
                </a:moveTo>
                <a:lnTo>
                  <a:pt x="831985" y="0"/>
                </a:lnTo>
              </a:path>
            </a:pathLst>
          </a:custGeom>
          <a:ln w="7612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788651" y="9405003"/>
            <a:ext cx="135255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00" spc="-140" dirty="0">
                <a:solidFill>
                  <a:srgbClr val="030303"/>
                </a:solidFill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71816" y="9405003"/>
            <a:ext cx="251460" cy="3079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5"/>
              </a:spcBef>
              <a:tabLst>
                <a:tab pos="238125" algn="l"/>
              </a:tabLst>
            </a:pPr>
            <a:r>
              <a:rPr sz="900" u="sng" dirty="0">
                <a:solidFill>
                  <a:srgbClr val="030303"/>
                </a:solidFill>
                <a:uFill>
                  <a:solidFill>
                    <a:srgbClr val="7A7B7B"/>
                  </a:solidFill>
                </a:uFill>
                <a:latin typeface="Arial"/>
                <a:cs typeface="Arial"/>
              </a:rPr>
              <a:t> 	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50" spc="-290" dirty="0">
                <a:solidFill>
                  <a:srgbClr val="7B7C7C"/>
                </a:solidFill>
                <a:latin typeface="Arial"/>
                <a:cs typeface="Arial"/>
              </a:rPr>
              <a:t>)</a:t>
            </a:r>
            <a:r>
              <a:rPr sz="850" u="heavy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r>
              <a:rPr sz="850" u="heavy" spc="-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83217" y="9405003"/>
            <a:ext cx="2049145" cy="19494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850" b="1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08AC54"/>
                </a:solidFill>
                <a:latin typeface="Arial"/>
                <a:cs typeface="Arial"/>
              </a:rPr>
              <a:t>com</a:t>
            </a:r>
            <a:r>
              <a:rPr sz="850" b="1" spc="-375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42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ilad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</a:t>
            </a:r>
            <a:r>
              <a:rPr sz="850" b="1" spc="8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spc="-390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04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or:</a:t>
            </a:r>
            <a:r>
              <a:rPr sz="850" b="1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40" dirty="0">
                <a:solidFill>
                  <a:srgbClr val="08AC54"/>
                </a:solidFill>
                <a:latin typeface="Arial"/>
                <a:cs typeface="Arial"/>
              </a:rPr>
              <a:t>B</a:t>
            </a:r>
            <a:r>
              <a:rPr sz="850" spc="-335" dirty="0">
                <a:solidFill>
                  <a:srgbClr val="08AC54"/>
                </a:solidFill>
                <a:latin typeface="Arial"/>
                <a:cs typeface="Arial"/>
              </a:rPr>
              <a:t>e</a:t>
            </a:r>
            <a:r>
              <a:rPr sz="1350" spc="-209" baseline="21604" dirty="0">
                <a:solidFill>
                  <a:srgbClr val="7B7C7C"/>
                </a:solidFill>
                <a:latin typeface="Arial"/>
                <a:cs typeface="Arial"/>
              </a:rPr>
              <a:t>_</a:t>
            </a:r>
            <a:r>
              <a:rPr sz="850" spc="20" dirty="0">
                <a:solidFill>
                  <a:srgbClr val="08AC54"/>
                </a:solidFill>
                <a:latin typeface="Arial"/>
                <a:cs typeface="Arial"/>
              </a:rPr>
              <a:t>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54836" y="9453482"/>
            <a:ext cx="2326640" cy="14668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5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850" b="1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850" b="1" u="heavy" spc="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850" b="1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3737" y="1605206"/>
            <a:ext cx="2799715" cy="7226934"/>
            <a:chOff x="1083737" y="1605206"/>
            <a:chExt cx="2799715" cy="7226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9001" y="1605206"/>
              <a:ext cx="2784135" cy="3906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1995822"/>
              <a:ext cx="0" cy="6836409"/>
            </a:xfrm>
            <a:custGeom>
              <a:avLst/>
              <a:gdLst/>
              <a:ahLst/>
              <a:cxnLst/>
              <a:rect l="l" t="t" r="r" b="b"/>
              <a:pathLst>
                <a:path h="6836409">
                  <a:moveTo>
                    <a:pt x="0" y="6835794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74579" y="1612579"/>
            <a:ext cx="5641975" cy="7219315"/>
            <a:chOff x="1074579" y="1612579"/>
            <a:chExt cx="5641975" cy="7219315"/>
          </a:xfrm>
        </p:grpSpPr>
        <p:sp>
          <p:nvSpPr>
            <p:cNvPr id="6" name="object 6"/>
            <p:cNvSpPr/>
            <p:nvPr/>
          </p:nvSpPr>
          <p:spPr>
            <a:xfrm>
              <a:off x="6691698" y="1995822"/>
              <a:ext cx="0" cy="6836409"/>
            </a:xfrm>
            <a:custGeom>
              <a:avLst/>
              <a:gdLst/>
              <a:ahLst/>
              <a:cxnLst/>
              <a:rect l="l" t="t" r="r" b="b"/>
              <a:pathLst>
                <a:path h="6836409">
                  <a:moveTo>
                    <a:pt x="0" y="6835794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8816359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01566" y="1612582"/>
              <a:ext cx="2172970" cy="386715"/>
            </a:xfrm>
            <a:custGeom>
              <a:avLst/>
              <a:gdLst/>
              <a:ahLst/>
              <a:cxnLst/>
              <a:rect l="l" t="t" r="r" b="b"/>
              <a:pathLst>
                <a:path w="2172970" h="386714">
                  <a:moveTo>
                    <a:pt x="2172474" y="0"/>
                  </a:moveTo>
                  <a:lnTo>
                    <a:pt x="0" y="0"/>
                  </a:lnTo>
                  <a:lnTo>
                    <a:pt x="0" y="209423"/>
                  </a:lnTo>
                  <a:lnTo>
                    <a:pt x="378142" y="209423"/>
                  </a:lnTo>
                  <a:lnTo>
                    <a:pt x="378142" y="386422"/>
                  </a:lnTo>
                  <a:lnTo>
                    <a:pt x="1824012" y="386422"/>
                  </a:lnTo>
                  <a:lnTo>
                    <a:pt x="1824012" y="209423"/>
                  </a:lnTo>
                  <a:lnTo>
                    <a:pt x="2172474" y="209423"/>
                  </a:lnTo>
                  <a:lnTo>
                    <a:pt x="2172474" y="0"/>
                  </a:lnTo>
                  <a:close/>
                </a:path>
              </a:pathLst>
            </a:custGeom>
            <a:solidFill>
              <a:srgbClr val="036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57047" y="431336"/>
            <a:ext cx="5471160" cy="155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359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Arial"/>
              <a:cs typeface="Arial"/>
            </a:endParaRPr>
          </a:p>
          <a:p>
            <a:pPr marL="469900" marR="19050" indent="-457834">
              <a:lnSpc>
                <a:spcPct val="106800"/>
              </a:lnSpc>
              <a:spcBef>
                <a:spcPts val="5"/>
              </a:spcBef>
              <a:tabLst>
                <a:tab pos="469900" algn="l"/>
                <a:tab pos="1539240" algn="l"/>
                <a:tab pos="2160905" algn="l"/>
                <a:tab pos="2537460" algn="l"/>
                <a:tab pos="3830954" algn="l"/>
                <a:tab pos="4325620" algn="l"/>
                <a:tab pos="5327650" algn="l"/>
              </a:tabLst>
            </a:pP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4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REGISTR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ANTE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L</a:t>
            </a:r>
            <a:r>
              <a:rPr sz="1350" b="1" spc="30" dirty="0">
                <a:solidFill>
                  <a:srgbClr val="2D5293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SECRETARi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DE</a:t>
            </a: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L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TRABAJ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5" dirty="0">
                <a:solidFill>
                  <a:srgbClr val="2D5293"/>
                </a:solidFill>
                <a:latin typeface="Arial"/>
                <a:cs typeface="Arial"/>
              </a:rPr>
              <a:t>Y 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PREVISION</a:t>
            </a:r>
            <a:r>
              <a:rPr sz="1350" b="1" spc="150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SOCIAL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Arial"/>
              <a:cs typeface="Arial"/>
            </a:endParaRPr>
          </a:p>
          <a:p>
            <a:pPr marL="2587625" algn="ctr">
              <a:lnSpc>
                <a:spcPct val="100000"/>
              </a:lnSpc>
              <a:spcBef>
                <a:spcPts val="5"/>
              </a:spcBef>
            </a:pP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LEY</a:t>
            </a:r>
            <a:r>
              <a:rPr sz="1150" b="1" spc="3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BF7"/>
                </a:solidFill>
                <a:latin typeface="Arial"/>
                <a:cs typeface="Arial"/>
              </a:rPr>
              <a:t>FEDERAL</a:t>
            </a:r>
            <a:r>
              <a:rPr sz="1150" b="1" spc="105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BF7"/>
                </a:solidFill>
                <a:latin typeface="Arial"/>
                <a:cs typeface="Arial"/>
              </a:rPr>
              <a:t>TRABAJO</a:t>
            </a:r>
            <a:endParaRPr sz="1150">
              <a:latin typeface="Arial"/>
              <a:cs typeface="Arial"/>
            </a:endParaRPr>
          </a:p>
          <a:p>
            <a:pPr marL="2647315" algn="ctr">
              <a:lnSpc>
                <a:spcPct val="100000"/>
              </a:lnSpc>
              <a:spcBef>
                <a:spcPts val="10"/>
              </a:spcBef>
            </a:pP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30</a:t>
            </a:r>
            <a:r>
              <a:rPr sz="1150" b="1" spc="5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Marzo</a:t>
            </a:r>
            <a:r>
              <a:rPr sz="1150" b="1" spc="4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50502" y="1977273"/>
            <a:ext cx="269113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just">
              <a:lnSpc>
                <a:spcPct val="100099"/>
              </a:lnSpc>
              <a:spcBef>
                <a:spcPts val="100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15.-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forma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exclusiva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principal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otra,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9924" y="1977273"/>
            <a:ext cx="2693670" cy="725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15.-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fisicas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proporcionen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subcontratacion,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contar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Secretaria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51088" y="2502166"/>
            <a:ext cx="7378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dispongan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suficientes  dispuesto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71700" y="2502166"/>
            <a:ext cx="187007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9375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elementos    propios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3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conformidad   con 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7506" y="2853110"/>
            <a:ext cx="15303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910" algn="l"/>
                <a:tab pos="978535" algn="l"/>
                <a:tab pos="1359535" algn="l"/>
              </a:tabLst>
            </a:pP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Articul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13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1088" y="3030109"/>
            <a:ext cx="233997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observaran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normas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siguientes: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1470" y="3414621"/>
            <a:ext cx="46482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845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6322" y="3414621"/>
            <a:ext cx="61150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51381" y="3588568"/>
            <a:ext cx="233616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  <a:tab pos="2152015" algn="l"/>
              </a:tabLst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solidariamente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responsable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51088" y="3731998"/>
            <a:ext cx="227266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675" algn="l"/>
                <a:tab pos="2014220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contraidas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53739" y="3414621"/>
            <a:ext cx="128587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ts val="1375"/>
              </a:lnSpc>
              <a:spcBef>
                <a:spcPts val="100"/>
              </a:spcBef>
              <a:tabLst>
                <a:tab pos="966469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</a:t>
            </a:r>
            <a:endParaRPr sz="1150">
              <a:latin typeface="Arial"/>
              <a:cs typeface="Arial"/>
            </a:endParaRPr>
          </a:p>
          <a:p>
            <a:pPr marL="1078230" marR="5080" algn="r">
              <a:lnSpc>
                <a:spcPts val="1130"/>
              </a:lnSpc>
              <a:spcBef>
                <a:spcPts val="24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 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50522" y="3905945"/>
            <a:ext cx="10382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trabajadores;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0059" y="2679163"/>
            <a:ext cx="2691765" cy="1556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just">
              <a:lnSpc>
                <a:spcPct val="100400"/>
              </a:lnSpc>
              <a:spcBef>
                <a:spcPts val="95"/>
              </a:spcBef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Social.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Para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obtener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acreditar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estar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corriente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 fiscales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seguridad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social.</a:t>
            </a:r>
            <a:endParaRPr sz="1150">
              <a:latin typeface="Arial"/>
              <a:cs typeface="Arial"/>
            </a:endParaRPr>
          </a:p>
          <a:p>
            <a:pPr marL="13335" marR="10160" indent="182880" algn="just">
              <a:lnSpc>
                <a:spcPct val="108800"/>
              </a:lnSpc>
              <a:spcBef>
                <a:spcPts val="130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hace mencion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articulo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ser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renovado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cada tres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anos.</a:t>
            </a:r>
            <a:endParaRPr sz="1150">
              <a:latin typeface="Arial"/>
              <a:cs typeface="Arial"/>
            </a:endParaRPr>
          </a:p>
          <a:p>
            <a:pPr marL="197485" algn="just">
              <a:lnSpc>
                <a:spcPct val="100000"/>
              </a:lnSpc>
              <a:spcBef>
                <a:spcPts val="4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Secretaria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9104" y="4211113"/>
            <a:ext cx="2694940" cy="425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 marR="5080" indent="-635" algn="just">
              <a:lnSpc>
                <a:spcPct val="100200"/>
              </a:lnSpc>
              <a:spcBef>
                <a:spcPts val="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Social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pronunciarse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respecto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solicitud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dentro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veinte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posteriores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recepcion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misma,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hacerlo,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solicitantes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podran requerirla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resolucion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correspondiente,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dentro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 tres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presentacion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requerimiento.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Transcurrido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sin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notifique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resolucion,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tendra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efectuado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el registro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legales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lugar.</a:t>
            </a:r>
            <a:endParaRPr sz="1150">
              <a:latin typeface="Arial"/>
              <a:cs typeface="Arial"/>
            </a:endParaRPr>
          </a:p>
          <a:p>
            <a:pPr marL="12700" marR="8890" indent="185420" algn="just">
              <a:lnSpc>
                <a:spcPct val="100600"/>
              </a:lnSpc>
              <a:spcBef>
                <a:spcPts val="489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Secretaria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Trabajo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Social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negara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cancelara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cualquier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tiempo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registro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aquellas personas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fisicas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cumplan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requisites</a:t>
            </a:r>
            <a:r>
              <a:rPr sz="11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previstos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Ley.</a:t>
            </a:r>
            <a:endParaRPr sz="1150">
              <a:latin typeface="Arial"/>
              <a:cs typeface="Arial"/>
            </a:endParaRPr>
          </a:p>
          <a:p>
            <a:pPr marL="13335" marR="7620" indent="184785" algn="just">
              <a:lnSpc>
                <a:spcPct val="100099"/>
              </a:lnSpc>
              <a:spcBef>
                <a:spcPts val="490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fisicas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obtengan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quedaran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inscritas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padron,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debera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 publico 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disponible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un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portal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Internet.</a:t>
            </a:r>
            <a:endParaRPr sz="1150">
              <a:latin typeface="Arial"/>
              <a:cs typeface="Arial"/>
            </a:endParaRPr>
          </a:p>
          <a:p>
            <a:pPr marL="198120" algn="just">
              <a:lnSpc>
                <a:spcPct val="100000"/>
              </a:lnSpc>
              <a:spcBef>
                <a:spcPts val="4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Secretaria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9786" y="8440762"/>
            <a:ext cx="268922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335" marR="5080" indent="-1270">
              <a:lnSpc>
                <a:spcPts val="1370"/>
              </a:lnSpc>
              <a:spcBef>
                <a:spcPts val="15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Social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expedira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caracter</a:t>
            </a:r>
            <a:r>
              <a:rPr sz="1150" spc="1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general</a:t>
            </a:r>
            <a:r>
              <a:rPr sz="1150" spc="1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determinen</a:t>
            </a:r>
            <a:r>
              <a:rPr sz="1150" spc="2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50502" y="4259941"/>
            <a:ext cx="268922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3175">
              <a:lnSpc>
                <a:spcPts val="1370"/>
              </a:lnSpc>
              <a:spcBef>
                <a:spcPts val="155"/>
              </a:spcBef>
              <a:tabLst>
                <a:tab pos="775970" algn="l"/>
              </a:tabLst>
            </a:pPr>
            <a:r>
              <a:rPr sz="1100" b="1" spc="-220" dirty="0">
                <a:solidFill>
                  <a:srgbClr val="030303"/>
                </a:solidFill>
                <a:latin typeface="Arial"/>
                <a:cs typeface="Arial"/>
              </a:rPr>
              <a:t>11.</a:t>
            </a:r>
            <a:r>
              <a:rPr sz="1100" b="1" spc="-2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empleados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ejecucion	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2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25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0064" y="4610886"/>
            <a:ext cx="2695575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ts val="1370"/>
              </a:lnSpc>
              <a:spcBef>
                <a:spcPts val="15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tendran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derecho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disfrutar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condiciones 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proporcionadas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disfruten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50502" y="5135777"/>
            <a:ext cx="26892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4380" algn="l"/>
                <a:tab pos="1460500" algn="l"/>
                <a:tab pos="2225675" algn="l"/>
                <a:tab pos="2557145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similares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50502" y="5309724"/>
            <a:ext cx="267144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</a:t>
            </a:r>
            <a:r>
              <a:rPr sz="1150" spc="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beneficiaria.</a:t>
            </a:r>
            <a:r>
              <a:rPr sz="115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determinar</a:t>
            </a:r>
            <a:endParaRPr sz="11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52659" y="5486722"/>
            <a:ext cx="111760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1155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proporcion,</a:t>
            </a:r>
            <a:endParaRPr sz="11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50064" y="5663720"/>
            <a:ext cx="233426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-635">
              <a:lnSpc>
                <a:spcPts val="1370"/>
              </a:lnSpc>
              <a:spcBef>
                <a:spcPts val="155"/>
              </a:spcBef>
              <a:tabLst>
                <a:tab pos="1135380" algn="l"/>
                <a:tab pos="1503045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consideracion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	diferencias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existan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salaries</a:t>
            </a:r>
            <a:r>
              <a:rPr sz="11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minimos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9340" y="5486722"/>
            <a:ext cx="13601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383540" algn="l"/>
                <a:tab pos="1165225" algn="l"/>
              </a:tabLst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tomara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endParaRPr sz="1150">
              <a:latin typeface="Arial"/>
              <a:cs typeface="Arial"/>
            </a:endParaRPr>
          </a:p>
          <a:p>
            <a:pPr marL="1092200" marR="7620" algn="r">
              <a:lnSpc>
                <a:spcPts val="1370"/>
              </a:lnSpc>
              <a:spcBef>
                <a:spcPts val="7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que  que</a:t>
            </a:r>
            <a:endParaRPr sz="11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50502" y="6014666"/>
            <a:ext cx="2689225" cy="8997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just">
              <a:lnSpc>
                <a:spcPct val="99700"/>
              </a:lnSpc>
              <a:spcBef>
                <a:spcPts val="10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rijan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area geografica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aplicacion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encuentren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instaladas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las demas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circunstancias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puedan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influir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condiciones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54836" y="9443244"/>
            <a:ext cx="232664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850" b="1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850" b="1" u="heavy" spc="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850" b="1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8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71816" y="9556157"/>
            <a:ext cx="107314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90" dirty="0">
                <a:solidFill>
                  <a:srgbClr val="7C7C7C"/>
                </a:solidFill>
                <a:latin typeface="Arial"/>
                <a:cs typeface="Arial"/>
              </a:rPr>
              <a:t>)</a:t>
            </a:r>
            <a:r>
              <a:rPr sz="850" u="heavy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r>
              <a:rPr sz="850" u="heavy" spc="-70" dirty="0">
                <a:solidFill>
                  <a:srgbClr val="7C7C7C"/>
                </a:solidFill>
                <a:uFill>
                  <a:solidFill>
                    <a:srgbClr val="7C7C7C"/>
                  </a:solidFill>
                </a:u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83217" y="9443244"/>
            <a:ext cx="204914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850" b="1" spc="-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08AC54"/>
                </a:solidFill>
                <a:latin typeface="Arial"/>
                <a:cs typeface="Arial"/>
              </a:rPr>
              <a:t>compilado</a:t>
            </a:r>
            <a:r>
              <a:rPr sz="850" b="1" spc="6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por:</a:t>
            </a:r>
            <a:r>
              <a:rPr sz="850" b="1" spc="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1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Beltran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42707" y="9497412"/>
            <a:ext cx="285369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655" algn="l"/>
              </a:tabLst>
            </a:pPr>
            <a:r>
              <a:rPr sz="1000" b="1" spc="45" dirty="0">
                <a:solidFill>
                  <a:srgbClr val="030303"/>
                </a:solidFill>
                <a:latin typeface="Courier New"/>
                <a:cs typeface="Courier New"/>
              </a:rPr>
              <a:t>7	</a:t>
            </a:r>
            <a:r>
              <a:rPr sz="1000" spc="305" dirty="0">
                <a:solidFill>
                  <a:srgbClr val="7C7C7C"/>
                </a:solidFill>
                <a:latin typeface="Courier New"/>
                <a:cs typeface="Courier New"/>
              </a:rPr>
              <a:t>--------'-------'-----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3747770"/>
          </a:xfrm>
          <a:custGeom>
            <a:avLst/>
            <a:gdLst/>
            <a:ahLst/>
            <a:cxnLst/>
            <a:rect l="l" t="t" r="r" b="b"/>
            <a:pathLst>
              <a:path h="3747770">
                <a:moveTo>
                  <a:pt x="0" y="3747480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3747770"/>
          </a:xfrm>
          <a:custGeom>
            <a:avLst/>
            <a:gdLst/>
            <a:ahLst/>
            <a:cxnLst/>
            <a:rect l="l" t="t" r="r" b="b"/>
            <a:pathLst>
              <a:path h="3747770">
                <a:moveTo>
                  <a:pt x="0" y="3747480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3747770"/>
            <a:chOff x="1074579" y="872799"/>
            <a:chExt cx="5641975" cy="3747770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3747770"/>
            </a:xfrm>
            <a:custGeom>
              <a:avLst/>
              <a:gdLst/>
              <a:ahLst/>
              <a:cxnLst/>
              <a:rect l="l" t="t" r="r" b="b"/>
              <a:pathLst>
                <a:path h="3747770">
                  <a:moveTo>
                    <a:pt x="0" y="3747480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3723640"/>
            </a:xfrm>
            <a:custGeom>
              <a:avLst/>
              <a:gdLst/>
              <a:ahLst/>
              <a:cxnLst/>
              <a:rect l="l" t="t" r="r" b="b"/>
              <a:pathLst>
                <a:path w="5641975" h="3723640">
                  <a:moveTo>
                    <a:pt x="0" y="0"/>
                  </a:moveTo>
                  <a:lnTo>
                    <a:pt x="5641541" y="0"/>
                  </a:lnTo>
                </a:path>
                <a:path w="5641975" h="3723640">
                  <a:moveTo>
                    <a:pt x="0" y="3723066"/>
                  </a:moveTo>
                  <a:lnTo>
                    <a:pt x="5641541" y="3723066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2054" y="881716"/>
            <a:ext cx="2784475" cy="36645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61594" marR="53975" indent="-1905" algn="just">
              <a:lnSpc>
                <a:spcPct val="101000"/>
              </a:lnSpc>
              <a:spcBef>
                <a:spcPts val="85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procedimientos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relatives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refiere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articulo.</a:t>
            </a:r>
            <a:endParaRPr sz="1150">
              <a:latin typeface="Arial"/>
              <a:cs typeface="Arial"/>
            </a:endParaRPr>
          </a:p>
          <a:p>
            <a:pPr marL="60325" marR="50800" indent="183515" algn="just">
              <a:lnSpc>
                <a:spcPct val="100600"/>
              </a:lnSpc>
              <a:spcBef>
                <a:spcPts val="464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Art.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Segundo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Transitorio: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30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naturales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siguientes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entrada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vigor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Decreto,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Secretaria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150" spc="3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Social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debera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expedir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caracter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general.</a:t>
            </a:r>
            <a:endParaRPr sz="1150">
              <a:latin typeface="Arial"/>
              <a:cs typeface="Arial"/>
            </a:endParaRPr>
          </a:p>
          <a:p>
            <a:pPr marL="60325" marR="49530" indent="635" algn="just">
              <a:lnSpc>
                <a:spcPct val="100400"/>
              </a:lnSpc>
              <a:spcBef>
                <a:spcPts val="464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Art. Tercero Transitorio.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fecha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entrada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vigor del presente Decreto,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fisicas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presten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subcontratacion,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obtener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Secretaria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Social,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90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dias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naturales,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contados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partir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publicacion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caracter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general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15,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sexto,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2591" y="5011675"/>
            <a:ext cx="324675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20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50" b="1" spc="6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50" b="1" spc="-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5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30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50" b="1" spc="-2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5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50" b="1" spc="4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8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41859" y="9540477"/>
            <a:ext cx="831215" cy="0"/>
          </a:xfrm>
          <a:custGeom>
            <a:avLst/>
            <a:gdLst/>
            <a:ahLst/>
            <a:cxnLst/>
            <a:rect l="l" t="t" r="r" b="b"/>
            <a:pathLst>
              <a:path w="831214">
                <a:moveTo>
                  <a:pt x="0" y="0"/>
                </a:moveTo>
                <a:lnTo>
                  <a:pt x="276879" y="0"/>
                </a:lnTo>
              </a:path>
              <a:path w="831214">
                <a:moveTo>
                  <a:pt x="304535" y="0"/>
                </a:moveTo>
                <a:lnTo>
                  <a:pt x="636791" y="0"/>
                </a:lnTo>
              </a:path>
              <a:path w="831214">
                <a:moveTo>
                  <a:pt x="664447" y="0"/>
                </a:moveTo>
                <a:lnTo>
                  <a:pt x="831207" y="0"/>
                </a:lnTo>
              </a:path>
            </a:pathLst>
          </a:custGeom>
          <a:ln w="7212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8294" y="9405003"/>
            <a:ext cx="13462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00" b="1" spc="-145" dirty="0">
                <a:solidFill>
                  <a:srgbClr val="030303"/>
                </a:solidFill>
                <a:latin typeface="Arial"/>
                <a:cs typeface="Arial"/>
              </a:rPr>
              <a:t>8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1816" y="9405003"/>
            <a:ext cx="249554" cy="3079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5"/>
              </a:spcBef>
              <a:tabLst>
                <a:tab pos="236220" algn="l"/>
              </a:tabLst>
            </a:pPr>
            <a:r>
              <a:rPr sz="900" b="1" u="sng" dirty="0">
                <a:solidFill>
                  <a:srgbClr val="030303"/>
                </a:solidFill>
                <a:uFill>
                  <a:solidFill>
                    <a:srgbClr val="7A7B7B"/>
                  </a:solidFill>
                </a:uFill>
                <a:latin typeface="Arial"/>
                <a:cs typeface="Arial"/>
              </a:rPr>
              <a:t> 	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50" spc="-290" dirty="0">
                <a:solidFill>
                  <a:srgbClr val="7B7C7C"/>
                </a:solidFill>
                <a:latin typeface="Arial"/>
                <a:cs typeface="Arial"/>
              </a:rPr>
              <a:t>)</a:t>
            </a:r>
            <a:r>
              <a:rPr sz="850" u="heavy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r>
              <a:rPr sz="850" u="heavy" spc="-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83217" y="9405003"/>
            <a:ext cx="2049145" cy="19494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850" b="1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08AC54"/>
                </a:solidFill>
                <a:latin typeface="Arial"/>
                <a:cs typeface="Arial"/>
              </a:rPr>
              <a:t>com</a:t>
            </a:r>
            <a:r>
              <a:rPr sz="850" b="1" spc="-375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42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ilad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</a:t>
            </a:r>
            <a:r>
              <a:rPr sz="850" b="1" spc="8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spc="-390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04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or:</a:t>
            </a:r>
            <a:r>
              <a:rPr sz="850" b="1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40" dirty="0">
                <a:solidFill>
                  <a:srgbClr val="08AC54"/>
                </a:solidFill>
                <a:latin typeface="Arial"/>
                <a:cs typeface="Arial"/>
              </a:rPr>
              <a:t>B</a:t>
            </a:r>
            <a:r>
              <a:rPr sz="850" spc="-335" dirty="0">
                <a:solidFill>
                  <a:srgbClr val="08AC54"/>
                </a:solidFill>
                <a:latin typeface="Arial"/>
                <a:cs typeface="Arial"/>
              </a:rPr>
              <a:t>e</a:t>
            </a:r>
            <a:r>
              <a:rPr sz="1350" spc="-209" baseline="21604" dirty="0">
                <a:solidFill>
                  <a:srgbClr val="7B7C7C"/>
                </a:solidFill>
                <a:latin typeface="Arial"/>
                <a:cs typeface="Arial"/>
              </a:rPr>
              <a:t>_</a:t>
            </a:r>
            <a:r>
              <a:rPr sz="850" spc="20" dirty="0">
                <a:solidFill>
                  <a:srgbClr val="08AC54"/>
                </a:solidFill>
                <a:latin typeface="Arial"/>
                <a:cs typeface="Arial"/>
              </a:rPr>
              <a:t>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4836" y="9453482"/>
            <a:ext cx="2326640" cy="14668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5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850" b="1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850" b="1" u="heavy" spc="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850" b="1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001" y="1605206"/>
            <a:ext cx="2784135" cy="3906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70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70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70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70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70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01566" y="1612582"/>
            <a:ext cx="2172970" cy="386715"/>
          </a:xfrm>
          <a:custGeom>
            <a:avLst/>
            <a:gdLst/>
            <a:ahLst/>
            <a:cxnLst/>
            <a:rect l="l" t="t" r="r" b="b"/>
            <a:pathLst>
              <a:path w="2172970" h="386714">
                <a:moveTo>
                  <a:pt x="2172474" y="0"/>
                </a:moveTo>
                <a:lnTo>
                  <a:pt x="0" y="0"/>
                </a:lnTo>
                <a:lnTo>
                  <a:pt x="0" y="209423"/>
                </a:lnTo>
                <a:lnTo>
                  <a:pt x="378142" y="209423"/>
                </a:lnTo>
                <a:lnTo>
                  <a:pt x="378142" y="386422"/>
                </a:lnTo>
                <a:lnTo>
                  <a:pt x="1824012" y="386422"/>
                </a:lnTo>
                <a:lnTo>
                  <a:pt x="1824012" y="209423"/>
                </a:lnTo>
                <a:lnTo>
                  <a:pt x="2172474" y="209423"/>
                </a:lnTo>
                <a:lnTo>
                  <a:pt x="2172474" y="0"/>
                </a:lnTo>
                <a:close/>
              </a:path>
            </a:pathLst>
          </a:custGeom>
          <a:solidFill>
            <a:srgbClr val="036E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5806" y="845605"/>
            <a:ext cx="5457190" cy="1140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805" marR="5080" indent="-459740">
              <a:lnSpc>
                <a:spcPct val="106800"/>
              </a:lnSpc>
              <a:spcBef>
                <a:spcPts val="100"/>
              </a:spcBef>
              <a:tabLst>
                <a:tab pos="471170" algn="l"/>
                <a:tab pos="1820545" algn="l"/>
                <a:tab pos="3060065" algn="l"/>
                <a:tab pos="4580255" algn="l"/>
                <a:tab pos="5208905" algn="l"/>
              </a:tabLst>
            </a:pP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5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DEROGACIO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  </a:t>
            </a:r>
            <a:r>
              <a:rPr sz="1350" b="1" spc="-130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REGLAS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PARTICULARE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S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PAR</a:t>
            </a: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2D5293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LA  </a:t>
            </a:r>
            <a:r>
              <a:rPr sz="1350" b="1" spc="30" dirty="0">
                <a:solidFill>
                  <a:srgbClr val="2D5293"/>
                </a:solidFill>
                <a:latin typeface="Arial"/>
                <a:cs typeface="Arial"/>
              </a:rPr>
              <a:t>SUBCONTRATACION</a:t>
            </a:r>
            <a:r>
              <a:rPr sz="1350" b="1" spc="-3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LABORAL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Arial"/>
              <a:cs typeface="Arial"/>
            </a:endParaRPr>
          </a:p>
          <a:p>
            <a:pPr marL="2603500" algn="ctr">
              <a:lnSpc>
                <a:spcPct val="100000"/>
              </a:lnSpc>
              <a:spcBef>
                <a:spcPts val="5"/>
              </a:spcBef>
            </a:pP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LEY</a:t>
            </a:r>
            <a:r>
              <a:rPr sz="1150" b="1" spc="3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BF7"/>
                </a:solidFill>
                <a:latin typeface="Arial"/>
                <a:cs typeface="Arial"/>
              </a:rPr>
              <a:t>FEDERAL</a:t>
            </a:r>
            <a:r>
              <a:rPr sz="1150" b="1" spc="105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BF7"/>
                </a:solidFill>
                <a:latin typeface="Arial"/>
                <a:cs typeface="Arial"/>
              </a:rPr>
              <a:t>TRABAJO</a:t>
            </a:r>
            <a:endParaRPr sz="1150">
              <a:latin typeface="Arial"/>
              <a:cs typeface="Arial"/>
            </a:endParaRPr>
          </a:p>
          <a:p>
            <a:pPr marL="2663190" algn="ctr">
              <a:lnSpc>
                <a:spcPct val="100000"/>
              </a:lnSpc>
              <a:spcBef>
                <a:spcPts val="10"/>
              </a:spcBef>
            </a:pP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30</a:t>
            </a:r>
            <a:r>
              <a:rPr sz="1150" b="1" spc="5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Marzo</a:t>
            </a:r>
            <a:r>
              <a:rPr sz="1150" b="1" spc="4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83737" y="1986664"/>
          <a:ext cx="5599430" cy="7023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44039">
                <a:tc>
                  <a:txBody>
                    <a:bodyPr/>
                    <a:lstStyle/>
                    <a:p>
                      <a:pPr marL="69850">
                        <a:lnSpc>
                          <a:spcPts val="1335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15-A.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deroga.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 algn="just">
                        <a:lnSpc>
                          <a:spcPts val="1335"/>
                        </a:lnSpc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15-A.</a:t>
                      </a:r>
                      <a:r>
                        <a:rPr sz="1150" b="1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trabajo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regimen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69850" marR="55880" indent="1270" algn="just">
                        <a:lnSpc>
                          <a:spcPct val="100099"/>
                        </a:lnSpc>
                        <a:spcBef>
                          <a:spcPts val="10"/>
                        </a:spcBef>
                      </a:pP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subcontratacion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aquel par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media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un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denominado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ejecut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obra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150" spc="-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-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prest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servicios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 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trabajadores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bajo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dependencia,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favor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un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contratante,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persona 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fisica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moral,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fija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las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tareas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contratista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supervisa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desarrollo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ejecucion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obras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contratadas.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 marR="57785" indent="-2540">
                        <a:lnSpc>
                          <a:spcPct val="101000"/>
                        </a:lnSpc>
                        <a:spcBef>
                          <a:spcPts val="605"/>
                        </a:spcBef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</a:t>
                      </a:r>
                      <a:r>
                        <a:rPr sz="1150" spc="-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-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trabajo,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cumplir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siguientes</a:t>
                      </a:r>
                      <a:r>
                        <a:rPr sz="11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condiciones: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 marR="55880" algn="just">
                        <a:lnSpc>
                          <a:spcPct val="99800"/>
                        </a:lnSpc>
                        <a:spcBef>
                          <a:spcPts val="630"/>
                        </a:spcBef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a)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podra abarcar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totalidad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actividades,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iguales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similares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totalidad,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desarrollen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centre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trabajo.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 marR="69215" indent="1905">
                        <a:lnSpc>
                          <a:spcPct val="101000"/>
                        </a:lnSpc>
                        <a:spcBef>
                          <a:spcPts val="615"/>
                        </a:spcBef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b)</a:t>
                      </a:r>
                      <a:r>
                        <a:rPr sz="1150" spc="25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</a:t>
                      </a:r>
                      <a:r>
                        <a:rPr sz="1150" spc="3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justificarse</a:t>
                      </a:r>
                      <a:r>
                        <a:rPr sz="1150" spc="3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</a:t>
                      </a:r>
                      <a:r>
                        <a:rPr sz="1150" spc="3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</a:t>
                      </a:r>
                      <a:r>
                        <a:rPr sz="1150" spc="2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caracter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5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 marR="55244" algn="just">
                        <a:lnSpc>
                          <a:spcPct val="99800"/>
                        </a:lnSpc>
                        <a:spcBef>
                          <a:spcPts val="630"/>
                        </a:spcBef>
                      </a:pP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c) No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podra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comprender tareas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iguales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-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similares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-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realizan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-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resto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-3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trabajadores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5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 marR="55880" indent="635" algn="just">
                        <a:lnSpc>
                          <a:spcPct val="100299"/>
                        </a:lnSpc>
                        <a:spcBef>
                          <a:spcPts val="625"/>
                        </a:spcBef>
                      </a:pP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cumplirse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todas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condiciones,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considerara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para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todos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efectos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incluyendo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materia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seguridad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social.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9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15-B.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deroga.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69850" marR="55880" indent="2540" algn="just">
                        <a:lnSpc>
                          <a:spcPct val="99800"/>
                        </a:lnSpc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15-B.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celebre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entre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persona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fisica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moral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solicita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serv1c1os</a:t>
                      </a:r>
                      <a:r>
                        <a:rPr sz="1150" spc="-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50" spc="3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un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contratista,</a:t>
                      </a:r>
                      <a:r>
                        <a:rPr sz="1150" spc="11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</a:t>
                      </a:r>
                      <a:r>
                        <a:rPr sz="1150" spc="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constar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escrito.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5041954" y="9541542"/>
            <a:ext cx="832485" cy="0"/>
          </a:xfrm>
          <a:custGeom>
            <a:avLst/>
            <a:gdLst/>
            <a:ahLst/>
            <a:cxnLst/>
            <a:rect l="l" t="t" r="r" b="b"/>
            <a:pathLst>
              <a:path w="832485">
                <a:moveTo>
                  <a:pt x="0" y="0"/>
                </a:moveTo>
                <a:lnTo>
                  <a:pt x="278824" y="0"/>
                </a:lnTo>
              </a:path>
              <a:path w="832485">
                <a:moveTo>
                  <a:pt x="306674" y="0"/>
                </a:moveTo>
                <a:lnTo>
                  <a:pt x="641264" y="0"/>
                </a:lnTo>
              </a:path>
              <a:path w="832485">
                <a:moveTo>
                  <a:pt x="669114" y="0"/>
                </a:moveTo>
                <a:lnTo>
                  <a:pt x="831985" y="0"/>
                </a:lnTo>
              </a:path>
            </a:pathLst>
          </a:custGeom>
          <a:ln w="7612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88294" y="9405003"/>
            <a:ext cx="13462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00" b="1" spc="-145" dirty="0">
                <a:solidFill>
                  <a:srgbClr val="030303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71816" y="9405003"/>
            <a:ext cx="249554" cy="3079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5"/>
              </a:spcBef>
              <a:tabLst>
                <a:tab pos="236220" algn="l"/>
              </a:tabLst>
            </a:pPr>
            <a:r>
              <a:rPr sz="900" b="1" u="sng" dirty="0">
                <a:solidFill>
                  <a:srgbClr val="030303"/>
                </a:solidFill>
                <a:uFill>
                  <a:solidFill>
                    <a:srgbClr val="7A7B7B"/>
                  </a:solidFill>
                </a:uFill>
                <a:latin typeface="Arial"/>
                <a:cs typeface="Arial"/>
              </a:rPr>
              <a:t> 	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50" spc="-290" dirty="0">
                <a:solidFill>
                  <a:srgbClr val="7B7C7C"/>
                </a:solidFill>
                <a:latin typeface="Arial"/>
                <a:cs typeface="Arial"/>
              </a:rPr>
              <a:t>)</a:t>
            </a:r>
            <a:r>
              <a:rPr sz="850" u="heavy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r>
              <a:rPr sz="850" u="heavy" spc="-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Arial"/>
                <a:cs typeface="Arial"/>
              </a:rPr>
              <a:t> </a:t>
            </a:r>
            <a:endParaRPr sz="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3217" y="9405003"/>
            <a:ext cx="2049145" cy="19494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850" b="1" spc="40" dirty="0">
                <a:solidFill>
                  <a:srgbClr val="08AC54"/>
                </a:solidFill>
                <a:latin typeface="Arial"/>
                <a:cs typeface="Arial"/>
              </a:rPr>
              <a:t>Material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08AC54"/>
                </a:solidFill>
                <a:latin typeface="Arial"/>
                <a:cs typeface="Arial"/>
              </a:rPr>
              <a:t>com</a:t>
            </a:r>
            <a:r>
              <a:rPr sz="850" b="1" spc="-375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42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-5" dirty="0">
                <a:solidFill>
                  <a:srgbClr val="08AC54"/>
                </a:solidFill>
                <a:latin typeface="Arial"/>
                <a:cs typeface="Arial"/>
              </a:rPr>
              <a:t>ilad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</a:t>
            </a:r>
            <a:r>
              <a:rPr sz="850" b="1" spc="80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b="1" spc="-390" dirty="0">
                <a:solidFill>
                  <a:srgbClr val="08AC54"/>
                </a:solidFill>
                <a:latin typeface="Arial"/>
                <a:cs typeface="Arial"/>
              </a:rPr>
              <a:t>p</a:t>
            </a:r>
            <a:r>
              <a:rPr sz="1350" spc="-52" baseline="21604" dirty="0">
                <a:solidFill>
                  <a:srgbClr val="7B7C7C"/>
                </a:solidFill>
                <a:latin typeface="Arial"/>
                <a:cs typeface="Arial"/>
              </a:rPr>
              <a:t>,</a:t>
            </a:r>
            <a:r>
              <a:rPr sz="1350" spc="-104" baseline="21604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08AC54"/>
                </a:solidFill>
                <a:latin typeface="Arial"/>
                <a:cs typeface="Arial"/>
              </a:rPr>
              <a:t>or:</a:t>
            </a:r>
            <a:r>
              <a:rPr sz="850" b="1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55" dirty="0">
                <a:solidFill>
                  <a:srgbClr val="08AC54"/>
                </a:solidFill>
                <a:latin typeface="Arial"/>
                <a:cs typeface="Arial"/>
              </a:rPr>
              <a:t>Mario</a:t>
            </a:r>
            <a:r>
              <a:rPr sz="850" spc="25" dirty="0">
                <a:solidFill>
                  <a:srgbClr val="08AC54"/>
                </a:solidFill>
                <a:latin typeface="Arial"/>
                <a:cs typeface="Arial"/>
              </a:rPr>
              <a:t> </a:t>
            </a:r>
            <a:r>
              <a:rPr sz="850" spc="40" dirty="0">
                <a:solidFill>
                  <a:srgbClr val="08AC54"/>
                </a:solidFill>
                <a:latin typeface="Arial"/>
                <a:cs typeface="Arial"/>
              </a:rPr>
              <a:t>B</a:t>
            </a:r>
            <a:r>
              <a:rPr sz="850" spc="-335" dirty="0">
                <a:solidFill>
                  <a:srgbClr val="08AC54"/>
                </a:solidFill>
                <a:latin typeface="Arial"/>
                <a:cs typeface="Arial"/>
              </a:rPr>
              <a:t>e</a:t>
            </a:r>
            <a:r>
              <a:rPr sz="1350" spc="-209" baseline="21604" dirty="0">
                <a:solidFill>
                  <a:srgbClr val="7B7C7C"/>
                </a:solidFill>
                <a:latin typeface="Arial"/>
                <a:cs typeface="Arial"/>
              </a:rPr>
              <a:t>_</a:t>
            </a:r>
            <a:r>
              <a:rPr sz="850" spc="20" dirty="0">
                <a:solidFill>
                  <a:srgbClr val="08AC54"/>
                </a:solidFill>
                <a:latin typeface="Arial"/>
                <a:cs typeface="Arial"/>
              </a:rPr>
              <a:t>ltran</a:t>
            </a:r>
            <a:endParaRPr sz="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4836" y="9453482"/>
            <a:ext cx="2326640" cy="14668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5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850" b="1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850" b="1" u="heavy" spc="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850" b="1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0661" y="9508121"/>
            <a:ext cx="24384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55" dirty="0">
                <a:solidFill>
                  <a:srgbClr val="030303"/>
                </a:solidFill>
                <a:latin typeface="Courier New"/>
                <a:cs typeface="Courier New"/>
              </a:rPr>
              <a:t>10</a:t>
            </a:r>
            <a:endParaRPr sz="1100">
              <a:latin typeface="Courier New"/>
              <a:cs typeface="Courier New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83737" y="878902"/>
          <a:ext cx="5599430" cy="6160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1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0" marR="55880" indent="1270" algn="just">
                        <a:lnSpc>
                          <a:spcPct val="100299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empresa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cerciorarse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momenta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celebrar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refiere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parrafo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anterior,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-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</a:t>
                      </a:r>
                      <a:r>
                        <a:rPr sz="11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cuenta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-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documentaci6n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elementos propios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suficientes</a:t>
                      </a:r>
                      <a:r>
                        <a:rPr sz="1150" spc="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para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1120" indent="-1270" algn="just">
                        <a:lnSpc>
                          <a:spcPts val="1370"/>
                        </a:lnSpc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cumplir  </a:t>
                      </a:r>
                      <a:r>
                        <a:rPr sz="1150" spc="2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  </a:t>
                      </a:r>
                      <a:r>
                        <a:rPr sz="1150" spc="2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 </a:t>
                      </a:r>
                      <a:r>
                        <a:rPr sz="1150" spc="2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  </a:t>
                      </a:r>
                      <a:r>
                        <a:rPr sz="1150" spc="3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0485" marR="56515" algn="just">
                        <a:lnSpc>
                          <a:spcPts val="1370"/>
                        </a:lnSpc>
                        <a:spcBef>
                          <a:spcPts val="70"/>
                        </a:spcBef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deriven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relaciones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sus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trabajadores.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496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15-C.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deroga.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 marR="57150" indent="2540" algn="just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15-C.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empresa contratante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cerciorarse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permanentemente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empresa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cumpie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con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disposiciones aplicables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materia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seguridad, 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salud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media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ambiente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el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trabajo,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respecto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trabajadores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ultima.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 marR="57150" indent="635" algn="just">
                        <a:lnSpc>
                          <a:spcPct val="99700"/>
                        </a:lnSpc>
                        <a:spcBef>
                          <a:spcPts val="645"/>
                        </a:spcBef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anterior, podra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 cumplido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traves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una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unidad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verificaci6n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debidamente acreditada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aprobada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terminos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disposiciones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legales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aplicables.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386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15-D.</a:t>
                      </a:r>
                      <a:r>
                        <a:rPr sz="1150" b="1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deroga.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52705" indent="1905" algn="just">
                        <a:lnSpc>
                          <a:spcPct val="100600"/>
                        </a:lnSpc>
                        <a:spcBef>
                          <a:spcPts val="610"/>
                        </a:spcBef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15-D.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permitira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regimen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subcontrataci6n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cuando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transfieran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manera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deliberada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trabajadores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subcontratista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fin 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disminuir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derechos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laborales;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0485" marR="59690">
                        <a:lnSpc>
                          <a:spcPts val="1370"/>
                        </a:lnSpc>
                        <a:spcBef>
                          <a:spcPts val="45"/>
                        </a:spcBef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</a:t>
                      </a:r>
                      <a:r>
                        <a:rPr sz="115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caso,</a:t>
                      </a:r>
                      <a:r>
                        <a:rPr sz="1150" spc="1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estara</a:t>
                      </a:r>
                      <a:r>
                        <a:rPr sz="1150" spc="1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</a:t>
                      </a:r>
                      <a:r>
                        <a:rPr sz="1150" spc="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dispuesto</a:t>
                      </a:r>
                      <a:r>
                        <a:rPr sz="1150" spc="11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1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1004-C</a:t>
                      </a:r>
                      <a:r>
                        <a:rPr sz="1150" spc="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00" spc="1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siguientes</a:t>
                      </a:r>
                      <a:r>
                        <a:rPr sz="1150" spc="1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1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1120">
                        <a:lnSpc>
                          <a:spcPts val="1355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3048" y="7074875"/>
            <a:ext cx="324739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1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684" y="1080314"/>
            <a:ext cx="5635433" cy="4272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76EBC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76EBC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76EBC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76EBC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76EBC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80661" y="9508121"/>
            <a:ext cx="24384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55" dirty="0">
                <a:solidFill>
                  <a:srgbClr val="030303"/>
                </a:solidFill>
                <a:latin typeface="Courier New"/>
                <a:cs typeface="Courier New"/>
              </a:rPr>
              <a:t>11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6150" y="859337"/>
            <a:ext cx="533019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6.	</a:t>
            </a:r>
            <a:r>
              <a:rPr sz="1350" b="1" spc="5" dirty="0">
                <a:solidFill>
                  <a:srgbClr val="2D5293"/>
                </a:solidFill>
                <a:latin typeface="Arial"/>
                <a:cs typeface="Arial"/>
              </a:rPr>
              <a:t>REGLAS</a:t>
            </a:r>
            <a:r>
              <a:rPr sz="1350" b="1" spc="15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ADICIONALES</a:t>
            </a:r>
            <a:r>
              <a:rPr sz="1350" b="1" spc="14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PARA</a:t>
            </a:r>
            <a:r>
              <a:rPr sz="1350" b="1" spc="3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SUSTITUCION</a:t>
            </a:r>
            <a:r>
              <a:rPr sz="1350" b="1" spc="190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3"/>
                </a:solidFill>
                <a:latin typeface="Arial"/>
                <a:cs typeface="Arial"/>
              </a:rPr>
              <a:t>PATRONAL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83737" y="1486186"/>
          <a:ext cx="5599430" cy="6624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47214">
                <a:tc>
                  <a:txBody>
                    <a:bodyPr/>
                    <a:lstStyle/>
                    <a:p>
                      <a:pPr marL="69850">
                        <a:lnSpc>
                          <a:spcPts val="1285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41.-</a:t>
                      </a:r>
                      <a:r>
                        <a:rPr sz="1150" b="1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 algn="just">
                        <a:lnSpc>
                          <a:spcPts val="1190"/>
                        </a:lnSpc>
                      </a:pPr>
                      <a:r>
                        <a:rPr sz="1150" b="1" spc="-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1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41.-</a:t>
                      </a:r>
                      <a:r>
                        <a:rPr sz="1150" b="1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5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substitucion</a:t>
                      </a:r>
                      <a:r>
                        <a:rPr sz="1050" spc="1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spc="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</a:t>
                      </a:r>
                      <a:r>
                        <a:rPr sz="1050" spc="11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70485" marR="52069" indent="635" algn="just">
                        <a:lnSpc>
                          <a:spcPts val="1270"/>
                        </a:lnSpc>
                        <a:spcBef>
                          <a:spcPts val="30"/>
                        </a:spcBef>
                        <a:tabLst>
                          <a:tab pos="1148080" algn="l"/>
                          <a:tab pos="1825625" algn="l"/>
                        </a:tabLst>
                      </a:pP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afectara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las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relaciones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trabajo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empresa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establecimiento.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substituido	sera	solidariamente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71755" marR="55880" indent="-1270" algn="just">
                        <a:lnSpc>
                          <a:spcPts val="1250"/>
                        </a:lnSpc>
                        <a:spcBef>
                          <a:spcPts val="25"/>
                        </a:spcBef>
                      </a:pP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responsable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nuevo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por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050" spc="-2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</a:t>
                      </a:r>
                      <a:r>
                        <a:rPr sz="10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derivadas</a:t>
                      </a:r>
                      <a:r>
                        <a:rPr sz="10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spc="-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050" spc="-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relaciones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71755" marR="53975" indent="-1270" algn="just">
                        <a:lnSpc>
                          <a:spcPts val="1250"/>
                        </a:lnSpc>
                        <a:spcBef>
                          <a:spcPts val="25"/>
                        </a:spcBef>
                      </a:pP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trabajo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Ley,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nacidas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antes 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fecha </a:t>
                      </a:r>
                      <a:r>
                        <a:rPr sz="1050" spc="2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20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2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substitucion</a:t>
                      </a:r>
                      <a:r>
                        <a:rPr sz="1050" spc="2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sz="1050" spc="225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hasta </a:t>
                      </a:r>
                      <a:r>
                        <a:rPr sz="1050" spc="2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por </a:t>
                      </a:r>
                      <a:r>
                        <a:rPr sz="1050" spc="2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71755" marR="56515" indent="-1270" algn="just">
                        <a:lnSpc>
                          <a:spcPts val="1250"/>
                        </a:lnSpc>
                        <a:spcBef>
                          <a:spcPts val="20"/>
                        </a:spcBef>
                      </a:pP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termino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seis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meses;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concluido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este,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subsistira </a:t>
                      </a:r>
                      <a:r>
                        <a:rPr sz="1050" spc="1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(micamente </a:t>
                      </a:r>
                      <a:r>
                        <a:rPr sz="1050" spc="1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responsabilidad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71755" algn="just">
                        <a:lnSpc>
                          <a:spcPts val="1255"/>
                        </a:lnSpc>
                      </a:pP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0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nuevo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9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9215" marR="57785" indent="1270" algn="just">
                        <a:lnSpc>
                          <a:spcPct val="10040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surta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efectos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sustituci6n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patronal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transmitirse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bienes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objeto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empresa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establecimiento</a:t>
                      </a:r>
                      <a:r>
                        <a:rPr sz="1150" spc="-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patron</a:t>
                      </a:r>
                      <a:r>
                        <a:rPr sz="1150" spc="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sustituto.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1120" marR="56515" indent="635" algn="just">
                        <a:lnSpc>
                          <a:spcPct val="100600"/>
                        </a:lnSpc>
                        <a:spcBef>
                          <a:spcPts val="565"/>
                        </a:spcBef>
                      </a:pP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termino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seis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meses </a:t>
                      </a:r>
                      <a:r>
                        <a:rPr sz="10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parrafo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anterior,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contara </a:t>
                      </a:r>
                      <a:r>
                        <a:rPr sz="10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partir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fecha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hubiese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dado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aviso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substitucion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10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sindicato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0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los </a:t>
                      </a:r>
                      <a:r>
                        <a:rPr sz="10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trabajadores.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7550">
                <a:tc>
                  <a:txBody>
                    <a:bodyPr/>
                    <a:lstStyle/>
                    <a:p>
                      <a:pPr marL="69215" marR="56515" algn="just">
                        <a:lnSpc>
                          <a:spcPct val="100200"/>
                        </a:lnSpc>
                        <a:spcBef>
                          <a:spcPts val="180"/>
                        </a:spcBef>
                      </a:pPr>
                      <a:r>
                        <a:rPr sz="1150" b="1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Art. </a:t>
                      </a:r>
                      <a:r>
                        <a:rPr sz="1150" b="1" u="heavy" spc="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Cuarto </a:t>
                      </a:r>
                      <a:r>
                        <a:rPr sz="1150" b="1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Transitorio.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Para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fines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lo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dispuesto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parrafo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tercero de</a:t>
                      </a:r>
                      <a:r>
                        <a:rPr sz="1150" spc="1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l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artfculo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41</a:t>
                      </a:r>
                      <a:r>
                        <a:rPr sz="1150" spc="3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Ley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Federa</a:t>
                      </a:r>
                      <a:r>
                        <a:rPr sz="1150" spc="1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l 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Trabajo,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tratandose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de empresas que 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operan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bajo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un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regimen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subcontrataci6n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sera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requisite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transmisi6n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las bienes </a:t>
                      </a:r>
                      <a:r>
                        <a:rPr sz="1150" u="heavy" spc="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objeto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empresa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establecimiento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durante e</a:t>
                      </a:r>
                      <a:r>
                        <a:rPr sz="1150" spc="1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l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plaza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90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dfas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naturales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contados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partir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entrada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vigor</a:t>
                      </a:r>
                      <a:r>
                        <a:rPr sz="1150" spc="1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l </a:t>
                      </a:r>
                      <a:r>
                        <a:rPr sz="1150" spc="3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presente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Decreto</a:t>
                      </a:r>
                      <a:r>
                        <a:rPr sz="1150" spc="1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siempre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persona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contratista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transfiera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-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persona </a:t>
                      </a:r>
                      <a:r>
                        <a:rPr sz="1150" u="heavy" spc="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beneficiaria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trabajadores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2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dicho</a:t>
                      </a:r>
                      <a:r>
                        <a:rPr sz="1150" spc="3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plaza</a:t>
                      </a:r>
                      <a:r>
                        <a:rPr sz="1150" spc="1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3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todo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caso</a:t>
                      </a:r>
                      <a:r>
                        <a:rPr sz="1150" spc="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deberan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reconocer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derechos </a:t>
                      </a:r>
                      <a:r>
                        <a:rPr sz="1150" spc="15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laborales, </a:t>
                      </a:r>
                      <a:r>
                        <a:rPr sz="1150" u="heavy" spc="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incluida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su </a:t>
                      </a:r>
                      <a:r>
                        <a:rPr sz="1150" u="heavy" spc="-2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antigOedad,</a:t>
                      </a:r>
                      <a:r>
                        <a:rPr sz="1150" u="heavy" spc="27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2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hubieran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generado 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par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efecto 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0" dirty="0">
                          <a:solidFill>
                            <a:srgbClr val="076EB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u="heavy" spc="2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15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relaci6n</a:t>
                      </a:r>
                      <a:r>
                        <a:rPr sz="1150" u="heavy" spc="6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150" u="heavy" spc="3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u="heavy" spc="10" dirty="0">
                          <a:solidFill>
                            <a:srgbClr val="076EBC"/>
                          </a:solidFill>
                          <a:uFill>
                            <a:solidFill>
                              <a:srgbClr val="076EBC"/>
                            </a:solidFill>
                          </a:uFill>
                          <a:latin typeface="Arial"/>
                          <a:cs typeface="Arial"/>
                        </a:rPr>
                        <a:t>trabajo.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373048" y="8149072"/>
            <a:ext cx="324358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1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0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812720"/>
            <a:ext cx="5641975" cy="3552190"/>
            <a:chOff x="1074579" y="1812720"/>
            <a:chExt cx="5641975" cy="3552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812720"/>
              <a:ext cx="5638486" cy="427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2227751"/>
              <a:ext cx="0" cy="3137535"/>
            </a:xfrm>
            <a:custGeom>
              <a:avLst/>
              <a:gdLst/>
              <a:ahLst/>
              <a:cxnLst/>
              <a:rect l="l" t="t" r="r" b="b"/>
              <a:pathLst>
                <a:path h="3137535">
                  <a:moveTo>
                    <a:pt x="0" y="3137141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2297" y="2947951"/>
              <a:ext cx="0" cy="2417445"/>
            </a:xfrm>
            <a:custGeom>
              <a:avLst/>
              <a:gdLst/>
              <a:ahLst/>
              <a:cxnLst/>
              <a:rect l="l" t="t" r="r" b="b"/>
              <a:pathLst>
                <a:path h="2417445">
                  <a:moveTo>
                    <a:pt x="0" y="2416941"/>
                  </a:moveTo>
                  <a:lnTo>
                    <a:pt x="0" y="0"/>
                  </a:lnTo>
                </a:path>
              </a:pathLst>
            </a:custGeom>
            <a:ln w="12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1698" y="2227751"/>
              <a:ext cx="0" cy="3137535"/>
            </a:xfrm>
            <a:custGeom>
              <a:avLst/>
              <a:gdLst/>
              <a:ahLst/>
              <a:cxnLst/>
              <a:rect l="l" t="t" r="r" b="b"/>
              <a:pathLst>
                <a:path h="3137535">
                  <a:moveTo>
                    <a:pt x="0" y="3137141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5352686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31829" y="9451570"/>
            <a:ext cx="260350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1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1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spc="-325" dirty="0">
                <a:solidFill>
                  <a:srgbClr val="08AC54"/>
                </a:solidFill>
                <a:latin typeface="Courier New"/>
                <a:cs typeface="Courier New"/>
              </a:rPr>
              <a:t>:</a:t>
            </a:r>
            <a:r>
              <a:rPr sz="1000" b="1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ri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Be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lt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950" spc="-325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82779" y="9524000"/>
            <a:ext cx="24130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0"/>
              </a:lnSpc>
            </a:pPr>
            <a:r>
              <a:rPr sz="950" spc="25" dirty="0">
                <a:solidFill>
                  <a:srgbClr val="010101"/>
                </a:solidFill>
                <a:latin typeface="Courier New"/>
                <a:cs typeface="Courier New"/>
              </a:rPr>
              <a:t>12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6150" y="845605"/>
            <a:ext cx="5452745" cy="685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 algn="just">
              <a:lnSpc>
                <a:spcPct val="106800"/>
              </a:lnSpc>
              <a:spcBef>
                <a:spcPts val="100"/>
              </a:spcBef>
            </a:pP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7.   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NUEVA MECANICA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REPARTO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 LA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PARTICIPACION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 LOS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TRABAJADORES</a:t>
            </a: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45" dirty="0">
                <a:solidFill>
                  <a:srgbClr val="2D5291"/>
                </a:solidFill>
                <a:latin typeface="Arial"/>
                <a:cs typeface="Arial"/>
              </a:rPr>
              <a:t>EN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LAS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UTILIDADES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DE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LAS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EMPRESAS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50522" y="2196995"/>
            <a:ext cx="2688590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just">
              <a:lnSpc>
                <a:spcPct val="100099"/>
              </a:lnSpc>
              <a:spcBef>
                <a:spcPts val="100"/>
              </a:spcBef>
            </a:pP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b="1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127.-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El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derecho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trabajadores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participar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reparto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utilidades</a:t>
            </a:r>
            <a:r>
              <a:rPr sz="115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-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ajustara</a:t>
            </a:r>
            <a:r>
              <a:rPr sz="1150" spc="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</a:t>
            </a:r>
            <a:endParaRPr sz="1150">
              <a:latin typeface="Arial"/>
              <a:cs typeface="Arial"/>
            </a:endParaRPr>
          </a:p>
          <a:p>
            <a:pPr marL="13970" algn="just">
              <a:lnSpc>
                <a:spcPct val="100000"/>
              </a:lnSpc>
              <a:spcBef>
                <a:spcPts val="10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normas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siguientes: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5964" y="2196995"/>
            <a:ext cx="2694305" cy="13214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5875" marR="5080" indent="635" algn="just">
              <a:lnSpc>
                <a:spcPct val="100600"/>
              </a:lnSpc>
              <a:spcBef>
                <a:spcPts val="90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127.-</a:t>
            </a:r>
            <a:r>
              <a:rPr sz="1150" b="1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El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derecho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trabajadores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participar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reparto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utilidades,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reconocido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en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Constituci6n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Politica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Estados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Unidos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Mexicanos</a:t>
            </a:r>
            <a:r>
              <a:rPr sz="1150" spc="25" dirty="0">
                <a:solidFill>
                  <a:srgbClr val="1C1C1C"/>
                </a:solidFill>
                <a:latin typeface="Arial"/>
                <a:cs typeface="Arial"/>
              </a:rPr>
              <a:t>,</a:t>
            </a:r>
            <a:r>
              <a:rPr sz="1150" spc="3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ajustara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normas</a:t>
            </a:r>
            <a:r>
              <a:rPr sz="115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siguientes: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I.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VII.</a:t>
            </a:r>
            <a:r>
              <a:rPr sz="1150" b="1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9767" y="3793032"/>
            <a:ext cx="2689860" cy="1257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just">
              <a:lnSpc>
                <a:spcPct val="100400"/>
              </a:lnSpc>
              <a:spcBef>
                <a:spcPts val="95"/>
              </a:spcBef>
            </a:pP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VIII.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El monto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participaci6n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utilidades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tendra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como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limite maxima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tres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meses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salario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promedio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participaci6n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recibida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ultimas tres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anos</a:t>
            </a:r>
            <a:r>
              <a:rPr sz="1150" spc="20" dirty="0">
                <a:solidFill>
                  <a:srgbClr val="1C1C1C"/>
                </a:solidFill>
                <a:latin typeface="Arial"/>
                <a:cs typeface="Arial"/>
              </a:rPr>
              <a:t>;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aplicara 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monto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resulte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mas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favorable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al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8417" y="3252882"/>
            <a:ext cx="68770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I.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0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VII.</a:t>
            </a:r>
            <a:r>
              <a:rPr sz="1150" b="1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73048" y="5765698"/>
            <a:ext cx="324739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1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3737" y="1605206"/>
            <a:ext cx="2799715" cy="3002915"/>
            <a:chOff x="1083737" y="1605206"/>
            <a:chExt cx="2799715" cy="30029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9001" y="1605206"/>
              <a:ext cx="2784135" cy="3906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1995822"/>
              <a:ext cx="0" cy="2612390"/>
            </a:xfrm>
            <a:custGeom>
              <a:avLst/>
              <a:gdLst/>
              <a:ahLst/>
              <a:cxnLst/>
              <a:rect l="l" t="t" r="r" b="b"/>
              <a:pathLst>
                <a:path h="2612390">
                  <a:moveTo>
                    <a:pt x="0" y="2612250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74579" y="1612579"/>
            <a:ext cx="5641975" cy="2995930"/>
            <a:chOff x="1074579" y="1612579"/>
            <a:chExt cx="5641975" cy="2995930"/>
          </a:xfrm>
        </p:grpSpPr>
        <p:sp>
          <p:nvSpPr>
            <p:cNvPr id="6" name="object 6"/>
            <p:cNvSpPr/>
            <p:nvPr/>
          </p:nvSpPr>
          <p:spPr>
            <a:xfrm>
              <a:off x="6691698" y="1995822"/>
              <a:ext cx="0" cy="2612390"/>
            </a:xfrm>
            <a:custGeom>
              <a:avLst/>
              <a:gdLst/>
              <a:ahLst/>
              <a:cxnLst/>
              <a:rect l="l" t="t" r="r" b="b"/>
              <a:pathLst>
                <a:path h="2612390">
                  <a:moveTo>
                    <a:pt x="0" y="2612250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4589762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01566" y="1612582"/>
              <a:ext cx="2172970" cy="386715"/>
            </a:xfrm>
            <a:custGeom>
              <a:avLst/>
              <a:gdLst/>
              <a:ahLst/>
              <a:cxnLst/>
              <a:rect l="l" t="t" r="r" b="b"/>
              <a:pathLst>
                <a:path w="2172970" h="386714">
                  <a:moveTo>
                    <a:pt x="2172474" y="0"/>
                  </a:moveTo>
                  <a:lnTo>
                    <a:pt x="0" y="0"/>
                  </a:lnTo>
                  <a:lnTo>
                    <a:pt x="0" y="209423"/>
                  </a:lnTo>
                  <a:lnTo>
                    <a:pt x="378142" y="209423"/>
                  </a:lnTo>
                  <a:lnTo>
                    <a:pt x="378142" y="386422"/>
                  </a:lnTo>
                  <a:lnTo>
                    <a:pt x="1824012" y="386422"/>
                  </a:lnTo>
                  <a:lnTo>
                    <a:pt x="1824012" y="209423"/>
                  </a:lnTo>
                  <a:lnTo>
                    <a:pt x="2172474" y="209423"/>
                  </a:lnTo>
                  <a:lnTo>
                    <a:pt x="2172474" y="0"/>
                  </a:lnTo>
                  <a:close/>
                </a:path>
              </a:pathLst>
            </a:custGeom>
            <a:solidFill>
              <a:srgbClr val="036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39670" y="431336"/>
            <a:ext cx="328866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24180" algn="l"/>
                <a:tab pos="857885" algn="l"/>
                <a:tab pos="1872614" algn="l"/>
                <a:tab pos="3145155" algn="l"/>
              </a:tabLst>
            </a:pPr>
            <a:r>
              <a:rPr sz="1350" b="1" spc="25" dirty="0">
                <a:solidFill>
                  <a:srgbClr val="2D5293"/>
                </a:solidFill>
                <a:latin typeface="Arial"/>
                <a:cs typeface="Arial"/>
              </a:rPr>
              <a:t>DE	NO	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PERMITIR	INSPECCION	Y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1829" y="9451570"/>
            <a:ext cx="260350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1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1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2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spc="-325" dirty="0">
                <a:solidFill>
                  <a:srgbClr val="08AC54"/>
                </a:solidFill>
                <a:latin typeface="Courier New"/>
                <a:cs typeface="Courier New"/>
              </a:rPr>
              <a:t>:</a:t>
            </a:r>
            <a:r>
              <a:rPr sz="1000" b="1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ri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Be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lt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950" spc="-325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25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2779" y="9524000"/>
            <a:ext cx="24130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0"/>
              </a:lnSpc>
            </a:pPr>
            <a:r>
              <a:rPr sz="950" spc="25" dirty="0">
                <a:solidFill>
                  <a:srgbClr val="010101"/>
                </a:solidFill>
                <a:latin typeface="Courier New"/>
                <a:cs typeface="Courier New"/>
              </a:rPr>
              <a:t>13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6322" y="845605"/>
            <a:ext cx="2019935" cy="46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>
              <a:lnSpc>
                <a:spcPct val="1068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350" b="1" spc="20" dirty="0">
                <a:solidFill>
                  <a:srgbClr val="2D5293"/>
                </a:solidFill>
                <a:latin typeface="Arial"/>
                <a:cs typeface="Arial"/>
              </a:rPr>
              <a:t>8.	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CONSECUENCIAS </a:t>
            </a:r>
            <a:r>
              <a:rPr sz="1350" b="1" spc="-365" dirty="0">
                <a:solidFill>
                  <a:srgbClr val="2D5293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3"/>
                </a:solidFill>
                <a:latin typeface="Arial"/>
                <a:cs typeface="Arial"/>
              </a:rPr>
              <a:t>VIGILANCIA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2054" y="1608018"/>
            <a:ext cx="5581015" cy="2675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9435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LEY</a:t>
            </a:r>
            <a:r>
              <a:rPr sz="1150" b="1" spc="3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BF7"/>
                </a:solidFill>
                <a:latin typeface="Arial"/>
                <a:cs typeface="Arial"/>
              </a:rPr>
              <a:t>FEDERAL</a:t>
            </a:r>
            <a:r>
              <a:rPr sz="1150" b="1" spc="105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BF7"/>
                </a:solidFill>
                <a:latin typeface="Arial"/>
                <a:cs typeface="Arial"/>
              </a:rPr>
              <a:t>TRABAJO</a:t>
            </a:r>
            <a:endParaRPr sz="1150">
              <a:latin typeface="Arial"/>
              <a:cs typeface="Arial"/>
            </a:endParaRPr>
          </a:p>
          <a:p>
            <a:pPr marL="3477260" algn="just">
              <a:lnSpc>
                <a:spcPct val="100000"/>
              </a:lnSpc>
              <a:spcBef>
                <a:spcPts val="15"/>
              </a:spcBef>
            </a:pP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30</a:t>
            </a:r>
            <a:r>
              <a:rPr sz="1150" b="1" spc="5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Marzo</a:t>
            </a:r>
            <a:r>
              <a:rPr sz="1150" b="1" spc="4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B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B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BF7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  <a:p>
            <a:pPr marL="60325" marR="47625" algn="just">
              <a:lnSpc>
                <a:spcPct val="98200"/>
              </a:lnSpc>
              <a:spcBef>
                <a:spcPts val="155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1004-A.-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Al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patron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 no</a:t>
            </a:r>
            <a:r>
              <a:rPr sz="1150" spc="3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Articulo 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1004-A.- 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Al 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patron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 no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permita 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inspeccion  </a:t>
            </a:r>
            <a:r>
              <a:rPr sz="1250" spc="-50" dirty="0">
                <a:solidFill>
                  <a:srgbClr val="010101"/>
                </a:solidFill>
                <a:latin typeface="Times New Roman"/>
                <a:cs typeface="Times New Roman"/>
              </a:rPr>
              <a:t>y</a:t>
            </a:r>
            <a:r>
              <a:rPr sz="1250" spc="210" dirty="0">
                <a:solidFill>
                  <a:srgbClr val="010101"/>
                </a:solidFill>
                <a:latin typeface="Times New Roman"/>
                <a:cs typeface="Times New Roman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vigilancia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permita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inspeccion  </a:t>
            </a:r>
            <a:r>
              <a:rPr sz="1250" spc="-50" dirty="0">
                <a:solidFill>
                  <a:srgbClr val="010101"/>
                </a:solidFill>
                <a:latin typeface="Times New Roman"/>
                <a:cs typeface="Times New Roman"/>
              </a:rPr>
              <a:t>y</a:t>
            </a:r>
            <a:r>
              <a:rPr sz="1250" spc="215" dirty="0">
                <a:solidFill>
                  <a:srgbClr val="010101"/>
                </a:solidFill>
                <a:latin typeface="Times New Roman"/>
                <a:cs typeface="Times New Roman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vigilancia</a:t>
            </a:r>
            <a:r>
              <a:rPr sz="1150" spc="3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autoridades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trabajo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ordenen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 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las  autoridades 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trabajo  practiquen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su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establecimiento,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notificara por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su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establecimiento,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le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aplicara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instructive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3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comparezca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una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multa 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250 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5000  veces 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exhibir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toda</a:t>
            </a:r>
            <a:r>
              <a:rPr sz="11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3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informacion</a:t>
            </a:r>
            <a:r>
              <a:rPr sz="1150" spc="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requerida,</a:t>
            </a:r>
            <a:r>
              <a:rPr sz="1150" spc="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Unidad</a:t>
            </a:r>
            <a:r>
              <a:rPr sz="115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Medida</a:t>
            </a:r>
            <a:r>
              <a:rPr sz="115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</a:t>
            </a:r>
            <a:endParaRPr sz="1100">
              <a:latin typeface="Arial"/>
              <a:cs typeface="Arial"/>
            </a:endParaRPr>
          </a:p>
          <a:p>
            <a:pPr marL="60325" marR="1772285" indent="1270" algn="just">
              <a:lnSpc>
                <a:spcPct val="101000"/>
              </a:lnSpc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apercibido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no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hacerlo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Actualizacion.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presumira</a:t>
            </a:r>
            <a:r>
              <a:rPr sz="1150" spc="1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no</a:t>
            </a:r>
            <a:r>
              <a:rPr sz="1150" spc="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cuenta</a:t>
            </a:r>
            <a:r>
              <a:rPr sz="1150" spc="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</a:t>
            </a:r>
            <a:r>
              <a:rPr sz="115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ella.</a:t>
            </a:r>
            <a:r>
              <a:rPr sz="115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Con</a:t>
            </a:r>
            <a:endParaRPr sz="1150">
              <a:latin typeface="Arial"/>
              <a:cs typeface="Arial"/>
            </a:endParaRPr>
          </a:p>
          <a:p>
            <a:pPr marL="62230" indent="-1905" algn="just">
              <a:lnSpc>
                <a:spcPts val="1370"/>
              </a:lnSpc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independencia</a:t>
            </a:r>
            <a:r>
              <a:rPr sz="1150" spc="2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lo</a:t>
            </a:r>
            <a:r>
              <a:rPr sz="1150" spc="1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anterior,</a:t>
            </a:r>
            <a:r>
              <a:rPr sz="1150" spc="1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</a:t>
            </a:r>
            <a:r>
              <a:rPr sz="115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hecho</a:t>
            </a:r>
            <a:endParaRPr sz="1150">
              <a:latin typeface="Arial"/>
              <a:cs typeface="Arial"/>
            </a:endParaRPr>
          </a:p>
          <a:p>
            <a:pPr marL="60325" marR="2847340" indent="1270" algn="just">
              <a:lnSpc>
                <a:spcPct val="99800"/>
              </a:lnSpc>
              <a:spcBef>
                <a:spcPts val="20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no</a:t>
            </a:r>
            <a:r>
              <a:rPr sz="11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permitir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el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desahogo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inspeccion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lo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hara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acreedor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una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multa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250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5,000 veces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Unidad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Medida</a:t>
            </a:r>
            <a:r>
              <a:rPr sz="1150" spc="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</a:t>
            </a:r>
            <a:r>
              <a:rPr sz="110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Actualizacion.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72591" y="4993365"/>
            <a:ext cx="324675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20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50" b="1" spc="6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50" b="1" spc="-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5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20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50" b="1" spc="-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5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50" b="1" spc="4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8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812720"/>
            <a:ext cx="5641975" cy="4834255"/>
            <a:chOff x="1074579" y="1812720"/>
            <a:chExt cx="5641975" cy="4834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812720"/>
              <a:ext cx="5638486" cy="427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2227751"/>
              <a:ext cx="5599430" cy="4418965"/>
            </a:xfrm>
            <a:custGeom>
              <a:avLst/>
              <a:gdLst/>
              <a:ahLst/>
              <a:cxnLst/>
              <a:rect l="l" t="t" r="r" b="b"/>
              <a:pathLst>
                <a:path w="5599430" h="4418965">
                  <a:moveTo>
                    <a:pt x="0" y="4418853"/>
                  </a:moveTo>
                  <a:lnTo>
                    <a:pt x="0" y="0"/>
                  </a:lnTo>
                </a:path>
                <a:path w="5599430" h="4418965">
                  <a:moveTo>
                    <a:pt x="2799401" y="4418853"/>
                  </a:moveTo>
                  <a:lnTo>
                    <a:pt x="2799401" y="1245091"/>
                  </a:lnTo>
                </a:path>
                <a:path w="5599430" h="4418965">
                  <a:moveTo>
                    <a:pt x="5598802" y="4418853"/>
                  </a:moveTo>
                  <a:lnTo>
                    <a:pt x="5598802" y="0"/>
                  </a:lnTo>
                </a:path>
              </a:pathLst>
            </a:custGeom>
            <a:ln w="18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4579" y="6628294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54814" y="431336"/>
            <a:ext cx="5473065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613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Arial"/>
              <a:cs typeface="Arial"/>
            </a:endParaRPr>
          </a:p>
          <a:p>
            <a:pPr marL="472440" marR="17780" indent="-460375" algn="just">
              <a:lnSpc>
                <a:spcPct val="106800"/>
              </a:lnSpc>
              <a:spcBef>
                <a:spcPts val="5"/>
              </a:spcBef>
            </a:pP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9.</a:t>
            </a:r>
            <a:r>
              <a:rPr sz="1350" b="1" spc="3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SANCION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POR</a:t>
            </a: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UTILIZAR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 ESQUEMAS </a:t>
            </a: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 DE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2D5291"/>
                </a:solidFill>
                <a:latin typeface="Arial"/>
                <a:cs typeface="Arial"/>
              </a:rPr>
              <a:t>SUBCONTRATACION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LABORAL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Y </a:t>
            </a:r>
            <a:r>
              <a:rPr sz="1350" b="1" spc="114" dirty="0">
                <a:solidFill>
                  <a:srgbClr val="2D5291"/>
                </a:solidFill>
                <a:latin typeface="Arial"/>
                <a:cs typeface="Arial"/>
              </a:rPr>
              <a:t>PORNO </a:t>
            </a:r>
            <a:r>
              <a:rPr sz="1350" b="1" spc="5" dirty="0">
                <a:solidFill>
                  <a:srgbClr val="2D5291"/>
                </a:solidFill>
                <a:latin typeface="Arial"/>
                <a:cs typeface="Arial"/>
              </a:rPr>
              <a:t>CONTAR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CON </a:t>
            </a: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EL</a:t>
            </a:r>
            <a:r>
              <a:rPr sz="1350" b="1" spc="4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REGISTRO</a:t>
            </a:r>
            <a:r>
              <a:rPr sz="1350" b="1" spc="14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2D5291"/>
                </a:solidFill>
                <a:latin typeface="Arial"/>
                <a:cs typeface="Arial"/>
              </a:rPr>
              <a:t>ANTE</a:t>
            </a:r>
            <a:r>
              <a:rPr sz="1350" b="1" spc="45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2D5291"/>
                </a:solidFill>
                <a:latin typeface="Arial"/>
                <a:cs typeface="Arial"/>
              </a:rPr>
              <a:t>LA</a:t>
            </a:r>
            <a:r>
              <a:rPr sz="1350" b="1" spc="10" dirty="0">
                <a:solidFill>
                  <a:srgbClr val="2D5291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2D5291"/>
                </a:solidFill>
                <a:latin typeface="Arial"/>
                <a:cs typeface="Arial"/>
              </a:rPr>
              <a:t>STPS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9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spc="-49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47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1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ria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il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ad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80661" y="9508121"/>
            <a:ext cx="24892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35" dirty="0">
                <a:solidFill>
                  <a:srgbClr val="030303"/>
                </a:solidFill>
                <a:latin typeface="Courier New"/>
                <a:cs typeface="Courier New"/>
              </a:rPr>
              <a:t>14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2862" y="2196995"/>
            <a:ext cx="26911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b="1" spc="22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1004-C.- </a:t>
            </a:r>
            <a:r>
              <a:rPr sz="1150" b="1" spc="2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quien 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utilice </a:t>
            </a:r>
            <a:r>
              <a:rPr sz="1150" spc="1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2366" y="2373994"/>
            <a:ext cx="268605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155"/>
              </a:spcBef>
              <a:tabLst>
                <a:tab pos="795655" algn="l"/>
                <a:tab pos="1198880" algn="l"/>
                <a:tab pos="2501900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regimen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subcontrataci6n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personal</a:t>
            </a:r>
            <a:r>
              <a:rPr sz="115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forma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dolosa,</a:t>
            </a:r>
            <a:r>
              <a:rPr sz="11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terminos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0059" y="2196995"/>
            <a:ext cx="2688590" cy="728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  <a:spcBef>
                <a:spcPts val="95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1004-C.-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quien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realice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subcontrataci6n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articulo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12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esta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Ley, asi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coma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</a:t>
            </a:r>
            <a:r>
              <a:rPr sz="1150" spc="1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fisicas</a:t>
            </a:r>
            <a:r>
              <a:rPr sz="11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1324" y="2898884"/>
            <a:ext cx="11614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5795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presten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1980" y="2898884"/>
            <a:ext cx="2125345" cy="3784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520190">
              <a:lnSpc>
                <a:spcPct val="101000"/>
              </a:lnSpc>
              <a:spcBef>
                <a:spcPts val="85"/>
              </a:spcBef>
              <a:tabLst>
                <a:tab pos="1242695" algn="l"/>
                <a:tab pos="1583055" algn="l"/>
              </a:tabLst>
            </a:pP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servIcIos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subcontrataci6n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sin	contar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9821" y="2724939"/>
            <a:ext cx="3340100" cy="7289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55600" marR="5080" indent="307975">
              <a:lnSpc>
                <a:spcPts val="1370"/>
              </a:lnSpc>
              <a:spcBef>
                <a:spcPts val="155"/>
              </a:spcBef>
              <a:tabLst>
                <a:tab pos="664845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3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15-D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Ley,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3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impondra</a:t>
            </a:r>
            <a:r>
              <a:rPr sz="115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multa</a:t>
            </a:r>
            <a:r>
              <a:rPr sz="115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150" spc="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equivalente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  <a:p>
            <a:pPr marL="666115" marR="17145" indent="-654050">
              <a:lnSpc>
                <a:spcPts val="1390"/>
              </a:lnSpc>
              <a:spcBef>
                <a:spcPts val="5"/>
              </a:spcBef>
              <a:tabLst>
                <a:tab pos="406400" algn="l"/>
                <a:tab pos="664210" algn="l"/>
              </a:tabLst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	el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250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5000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veces</a:t>
            </a:r>
            <a:r>
              <a:rPr sz="11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Unidad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Medida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Actualizaci6n.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0059" y="3252882"/>
            <a:ext cx="268922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999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correspondiente,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conforme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lo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establecido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articulos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14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Ley,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le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impondra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multa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2,000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50,000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veces la Unidad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Medida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Actualizaci6n,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perjuicio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demas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responsabilidades</a:t>
            </a:r>
            <a:r>
              <a:rPr sz="11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9913" y="4305717"/>
            <a:ext cx="2696845" cy="201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70" indent="-635" algn="just">
              <a:lnSpc>
                <a:spcPct val="100099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hubiera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lugar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conformidad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legislaci6n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aplicable.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Secretaria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 Social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dara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vista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hechos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autoridades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resulten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competentes.</a:t>
            </a:r>
            <a:endParaRPr sz="1150">
              <a:latin typeface="Arial"/>
              <a:cs typeface="Arial"/>
            </a:endParaRPr>
          </a:p>
          <a:p>
            <a:pPr marL="12700" marR="5080" indent="6350" algn="just">
              <a:lnSpc>
                <a:spcPct val="99900"/>
              </a:lnSpc>
              <a:spcBef>
                <a:spcPts val="495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lgual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sanci6n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establecida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parrafo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anterior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aplicable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aquellas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fisicas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subcontrataci6n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contravenci6n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estipulado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articulos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12,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13,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14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3048" y="7041306"/>
            <a:ext cx="324358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1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0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50466" y="9440174"/>
            <a:ext cx="2323465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85"/>
              </a:lnSpc>
            </a:pPr>
            <a:r>
              <a:rPr sz="1050" u="heavy" spc="-25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lnstituto</a:t>
            </a:r>
            <a:r>
              <a:rPr sz="1050" spc="-315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1050" u="heavy" spc="-9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de</a:t>
            </a:r>
            <a:r>
              <a:rPr sz="1050" u="heavy" spc="-46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50" u="heavy" spc="-21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Capacitaci6n</a:t>
            </a:r>
            <a:r>
              <a:rPr sz="1050" spc="-215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950" u="heavy" spc="-2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u="heavy" spc="-21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Estudios</a:t>
            </a:r>
            <a:r>
              <a:rPr sz="1050" u="heavy" spc="-45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50" u="heavy" spc="-254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Fiscales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51010" y="9446277"/>
            <a:ext cx="2583180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85"/>
              </a:lnSpc>
              <a:tabLst>
                <a:tab pos="483234" algn="l"/>
              </a:tabLst>
            </a:pPr>
            <a:r>
              <a:rPr sz="1050" u="heavy" spc="-220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)1--</a:t>
            </a:r>
            <a:r>
              <a:rPr sz="1050" u="heavy" spc="-440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50" u="heavy" spc="-19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-	</a:t>
            </a:r>
            <a:r>
              <a:rPr sz="1050" u="heavy" spc="-37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M</a:t>
            </a:r>
            <a:r>
              <a:rPr sz="1050" u="heavy" spc="-37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430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50" u="heavy" spc="-37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at</a:t>
            </a:r>
            <a:r>
              <a:rPr sz="1050" u="heavy" spc="-370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7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er</a:t>
            </a:r>
            <a:r>
              <a:rPr sz="1050" u="heavy" spc="-370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7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ia</a:t>
            </a:r>
            <a:r>
              <a:rPr sz="1050" u="heavy" spc="-370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7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l</a:t>
            </a:r>
            <a:r>
              <a:rPr sz="1050" spc="-459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c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o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m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p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,_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i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la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do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_.,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p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o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r</a:t>
            </a:r>
            <a:r>
              <a:rPr sz="1050" spc="-385" dirty="0">
                <a:solidFill>
                  <a:srgbClr val="05AC52"/>
                </a:solidFill>
                <a:latin typeface="Courier New"/>
                <a:cs typeface="Courier New"/>
              </a:rPr>
              <a:t>:</a:t>
            </a:r>
            <a:r>
              <a:rPr sz="1050" spc="-38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42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M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a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ri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o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Be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lt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r</a:t>
            </a:r>
            <a:r>
              <a:rPr sz="1050" spc="-36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a</a:t>
            </a:r>
            <a:r>
              <a:rPr sz="1050" spc="-36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50" spc="-360" dirty="0">
                <a:solidFill>
                  <a:srgbClr val="05AC52"/>
                </a:solidFill>
                <a:latin typeface="Courier New"/>
                <a:cs typeface="Courier New"/>
              </a:rPr>
              <a:t>n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1368" y="9513415"/>
            <a:ext cx="238125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85"/>
              </a:lnSpc>
            </a:pPr>
            <a:r>
              <a:rPr sz="1050" spc="-45" dirty="0">
                <a:solidFill>
                  <a:srgbClr val="050505"/>
                </a:solidFill>
                <a:latin typeface="Courier New"/>
                <a:cs typeface="Courier New"/>
              </a:rPr>
              <a:t>15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9958" rIns="0" bIns="0" rtlCol="0">
            <a:spAutoFit/>
          </a:bodyPr>
          <a:lstStyle/>
          <a:p>
            <a:pPr marL="1622425" marR="5080" indent="-1542415">
              <a:lnSpc>
                <a:spcPct val="108400"/>
              </a:lnSpc>
              <a:spcBef>
                <a:spcPts val="95"/>
              </a:spcBef>
            </a:pPr>
            <a:r>
              <a:rPr spc="60" dirty="0">
                <a:solidFill>
                  <a:srgbClr val="05AC52"/>
                </a:solidFill>
              </a:rPr>
              <a:t>LEY</a:t>
            </a:r>
            <a:r>
              <a:rPr spc="190" dirty="0">
                <a:solidFill>
                  <a:srgbClr val="05AC52"/>
                </a:solidFill>
              </a:rPr>
              <a:t> </a:t>
            </a:r>
            <a:r>
              <a:rPr spc="90" dirty="0">
                <a:solidFill>
                  <a:srgbClr val="05AC52"/>
                </a:solidFill>
              </a:rPr>
              <a:t>DEL</a:t>
            </a:r>
            <a:r>
              <a:rPr spc="140" dirty="0">
                <a:solidFill>
                  <a:srgbClr val="05AC52"/>
                </a:solidFill>
              </a:rPr>
              <a:t> </a:t>
            </a:r>
            <a:r>
              <a:rPr spc="65" dirty="0">
                <a:solidFill>
                  <a:srgbClr val="05AC52"/>
                </a:solidFill>
              </a:rPr>
              <a:t>SEGURO </a:t>
            </a:r>
            <a:r>
              <a:rPr spc="-1265" dirty="0">
                <a:solidFill>
                  <a:srgbClr val="05AC52"/>
                </a:solidFill>
              </a:rPr>
              <a:t> </a:t>
            </a:r>
            <a:r>
              <a:rPr spc="55" dirty="0">
                <a:solidFill>
                  <a:srgbClr val="05AC52"/>
                </a:solidFill>
              </a:rPr>
              <a:t>SOCIAL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818823"/>
            <a:ext cx="5641975" cy="7269480"/>
            <a:chOff x="1074579" y="1818823"/>
            <a:chExt cx="5641975" cy="7269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818823"/>
              <a:ext cx="5638486" cy="4211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2227751"/>
              <a:ext cx="0" cy="6860540"/>
            </a:xfrm>
            <a:custGeom>
              <a:avLst/>
              <a:gdLst/>
              <a:ahLst/>
              <a:cxnLst/>
              <a:rect l="l" t="t" r="r" b="b"/>
              <a:pathLst>
                <a:path h="6860540">
                  <a:moveTo>
                    <a:pt x="0" y="6860208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2297" y="3301947"/>
              <a:ext cx="0" cy="5786120"/>
            </a:xfrm>
            <a:custGeom>
              <a:avLst/>
              <a:gdLst/>
              <a:ahLst/>
              <a:cxnLst/>
              <a:rect l="l" t="t" r="r" b="b"/>
              <a:pathLst>
                <a:path h="5786120">
                  <a:moveTo>
                    <a:pt x="0" y="5786012"/>
                  </a:moveTo>
                  <a:lnTo>
                    <a:pt x="0" y="0"/>
                  </a:lnTo>
                </a:path>
              </a:pathLst>
            </a:custGeom>
            <a:ln w="12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1698" y="2227751"/>
              <a:ext cx="0" cy="6860540"/>
            </a:xfrm>
            <a:custGeom>
              <a:avLst/>
              <a:gdLst/>
              <a:ahLst/>
              <a:cxnLst/>
              <a:rect l="l" t="t" r="r" b="b"/>
              <a:pathLst>
                <a:path h="6860540">
                  <a:moveTo>
                    <a:pt x="0" y="6860208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9066597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80661" y="9508121"/>
            <a:ext cx="24511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50" dirty="0">
                <a:solidFill>
                  <a:srgbClr val="030303"/>
                </a:solidFill>
                <a:latin typeface="Courier New"/>
                <a:cs typeface="Courier New"/>
              </a:rPr>
              <a:t>16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5902" y="845605"/>
            <a:ext cx="5459095" cy="685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 algn="just">
              <a:lnSpc>
                <a:spcPct val="106800"/>
              </a:lnSpc>
              <a:spcBef>
                <a:spcPts val="100"/>
              </a:spcBef>
            </a:pPr>
            <a:r>
              <a:rPr sz="1350" b="1" spc="20" dirty="0">
                <a:solidFill>
                  <a:srgbClr val="05AC52"/>
                </a:solidFill>
                <a:latin typeface="Arial"/>
                <a:cs typeface="Arial"/>
              </a:rPr>
              <a:t>1.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INFORMACION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CUATRIMENTRAL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DE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CONTRATOS </a:t>
            </a:r>
            <a:r>
              <a:rPr sz="1350" b="1" spc="2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CELEBRADOS</a:t>
            </a:r>
            <a:r>
              <a:rPr sz="1350" b="1" spc="2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POR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SERVICIOS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ESPECIALIZADOS O </a:t>
            </a:r>
            <a:r>
              <a:rPr sz="1350" b="1" spc="20" dirty="0">
                <a:solidFill>
                  <a:srgbClr val="05AC52"/>
                </a:solidFill>
                <a:latin typeface="Arial"/>
                <a:cs typeface="Arial"/>
              </a:rPr>
              <a:t>DE 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EJECUCION</a:t>
            </a:r>
            <a:r>
              <a:rPr sz="1350" b="1" spc="14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DE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OBRAS</a:t>
            </a:r>
            <a:r>
              <a:rPr sz="1350" b="1" spc="8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ESPECIALIZADAS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0409" y="2200046"/>
            <a:ext cx="2688590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970" marR="5080" indent="-1905" algn="just">
              <a:lnSpc>
                <a:spcPts val="1370"/>
              </a:lnSpc>
              <a:spcBef>
                <a:spcPts val="155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15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A.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contratacion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ejecucion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50064" y="2200046"/>
            <a:ext cx="2690495" cy="195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just">
              <a:lnSpc>
                <a:spcPct val="99900"/>
              </a:lnSpc>
              <a:spcBef>
                <a:spcPts val="100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15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030303"/>
                </a:solidFill>
                <a:latin typeface="Arial"/>
                <a:cs typeface="Arial"/>
              </a:rPr>
              <a:t>A.</a:t>
            </a:r>
            <a:r>
              <a:rPr sz="110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contratacion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patron,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fin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ejecuten trabajos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presten servicios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el,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participe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intermediario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laboral,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cualquiera  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denominacion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intermediaries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asuman,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ambos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responsables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solidarios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entre 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sf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respecto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cumplimiento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contenidas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Ley.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0098" y="2724939"/>
            <a:ext cx="2690495" cy="114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cumplir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condiciones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requisites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establecidos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  <a:p>
            <a:pPr marL="12700" marR="8890" indent="1270" algn="just">
              <a:lnSpc>
                <a:spcPts val="1370"/>
              </a:lnSpc>
              <a:spcBef>
                <a:spcPts val="57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250" spc="-145" dirty="0">
                <a:solidFill>
                  <a:srgbClr val="030303"/>
                </a:solidFill>
                <a:latin typeface="Times New Roman"/>
                <a:cs typeface="Times New Roman"/>
              </a:rPr>
              <a:t>ff</a:t>
            </a:r>
            <a:r>
              <a:rPr sz="1250" spc="-15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sica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</a:t>
            </a:r>
            <a:r>
              <a:rPr sz="1150" spc="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contrate  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prestacion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ejecucion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obra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otr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250" spc="-130" dirty="0">
                <a:solidFill>
                  <a:srgbClr val="030303"/>
                </a:solidFill>
                <a:latin typeface="Times New Roman"/>
                <a:cs typeface="Times New Roman"/>
              </a:rPr>
              <a:t>ff</a:t>
            </a:r>
            <a:r>
              <a:rPr sz="1250" spc="-15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sica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moral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9924" y="4015805"/>
            <a:ext cx="22409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7385" algn="l"/>
                <a:tab pos="984885" algn="l"/>
                <a:tab pos="1800225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materia	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seguridad	social,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1324" y="3841860"/>
            <a:ext cx="2685415" cy="37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375"/>
              </a:lnSpc>
              <a:spcBef>
                <a:spcPts val="100"/>
              </a:spcBef>
              <a:tabLst>
                <a:tab pos="401320" algn="l"/>
                <a:tab pos="1158875" algn="l"/>
                <a:tab pos="1496060" algn="l"/>
                <a:tab pos="249047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incumpl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endParaRPr sz="1150">
              <a:latin typeface="Arial"/>
              <a:cs typeface="Arial"/>
            </a:endParaRPr>
          </a:p>
          <a:p>
            <a:pPr marR="8255" algn="r">
              <a:lnSpc>
                <a:spcPts val="1375"/>
              </a:lnSpc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0059" y="4192804"/>
            <a:ext cx="2684780" cy="7956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just">
              <a:lnSpc>
                <a:spcPct val="101000"/>
              </a:lnSpc>
              <a:spcBef>
                <a:spcPts val="8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responsable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solidaria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 utilizados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ejecutar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dichas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contrataciones.</a:t>
            </a:r>
            <a:endParaRPr sz="1150">
              <a:latin typeface="Arial"/>
              <a:cs typeface="Arial"/>
            </a:endParaRPr>
          </a:p>
          <a:p>
            <a:pPr marL="13970" algn="just">
              <a:lnSpc>
                <a:spcPct val="100000"/>
              </a:lnSpc>
              <a:spcBef>
                <a:spcPts val="3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250" spc="-145" dirty="0">
                <a:solidFill>
                  <a:srgbClr val="030303"/>
                </a:solidFill>
                <a:latin typeface="Times New Roman"/>
                <a:cs typeface="Times New Roman"/>
              </a:rPr>
              <a:t>ff</a:t>
            </a:r>
            <a:r>
              <a:rPr sz="1250" spc="-15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sica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preste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1687" y="4958779"/>
            <a:ext cx="60642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15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 obras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05139" y="4958779"/>
            <a:ext cx="1923414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3180" marR="5080" indent="-31115">
              <a:lnSpc>
                <a:spcPts val="1370"/>
              </a:lnSpc>
              <a:spcBef>
                <a:spcPts val="155"/>
              </a:spcBef>
              <a:tabLst>
                <a:tab pos="1179195" algn="l"/>
                <a:tab pos="1428750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ejecute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-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debera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9913" y="5309724"/>
            <a:ext cx="268922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99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proporcionar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cuatrimestralmente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mas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tardar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dfa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17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meses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enero,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mayo</a:t>
            </a:r>
            <a:r>
              <a:rPr sz="11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2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septiembre,</a:t>
            </a:r>
            <a:r>
              <a:rPr sz="1150" spc="3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informacion</a:t>
            </a:r>
            <a:r>
              <a:rPr sz="11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0206" y="5837667"/>
            <a:ext cx="268795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celebrados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cuatrimestre  de 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trate,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conforme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siguiente: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9621" y="6426643"/>
            <a:ext cx="268668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970" marR="5080" indent="-1905">
              <a:lnSpc>
                <a:spcPts val="1370"/>
              </a:lnSpc>
              <a:spcBef>
                <a:spcPts val="155"/>
              </a:spcBef>
              <a:tabLst>
                <a:tab pos="462915" algn="l"/>
              </a:tabLst>
            </a:pP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I.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contrato: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Nombre,</a:t>
            </a:r>
            <a:r>
              <a:rPr sz="115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denominacion</a:t>
            </a:r>
            <a:r>
              <a:rPr sz="11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razon</a:t>
            </a:r>
            <a:r>
              <a:rPr sz="115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social;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1064" y="6777589"/>
            <a:ext cx="269303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99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Contribuyentes,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domicilio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social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convencional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caso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distinto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3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fiscal,</a:t>
            </a:r>
            <a:r>
              <a:rPr sz="1150" spc="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correo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1102" y="7305532"/>
            <a:ext cx="23342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electronico</a:t>
            </a:r>
            <a:r>
              <a:rPr sz="11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telefono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contacto.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9104" y="7543564"/>
            <a:ext cx="269049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II.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cada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contrato: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Objeto;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periodo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vigencia;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relacion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otros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sujetos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prestaran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ejecutaran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 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favor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indicando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su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nombre,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CURP, numero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seguridad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social</a:t>
            </a:r>
            <a:r>
              <a:rPr sz="1150" spc="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salario</a:t>
            </a:r>
            <a:r>
              <a:rPr sz="11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base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cotizacion,</a:t>
            </a:r>
            <a:r>
              <a:rPr sz="1150" spc="1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asf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50502" y="4305717"/>
            <a:ext cx="2692400" cy="1605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100"/>
              </a:spcBef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considerados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intermediaries,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sino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empresas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establecidas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otras,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ejecutarlos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elementos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propios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suficientes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para cumplir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deriven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relaciones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terminos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artfculos 12,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13,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14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50064" y="6060440"/>
            <a:ext cx="269303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just">
              <a:lnSpc>
                <a:spcPct val="999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perjuicio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dispuesto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parrafos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anteriores,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patron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sujeto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obligado,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cualquiera 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personalidad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jurfdica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naturaleza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economica,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virtud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un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cualquiera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sea</a:t>
            </a:r>
            <a:r>
              <a:rPr sz="1150" spc="3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2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forma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1088" y="7113275"/>
            <a:ext cx="2688590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ts val="1370"/>
              </a:lnSpc>
              <a:spcBef>
                <a:spcPts val="15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denominacion,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coma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contrafdas,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ponga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otros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sujetos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51088" y="7638167"/>
            <a:ext cx="2686685" cy="728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 marR="5080" indent="-1905" algn="just">
              <a:lnSpc>
                <a:spcPct val="100400"/>
              </a:lnSpc>
              <a:spcBef>
                <a:spcPts val="95"/>
              </a:spcBef>
            </a:pP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aseguramiento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para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servicios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 acordados bajo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direccion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mismos,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instalaciones</a:t>
            </a:r>
            <a:r>
              <a:rPr sz="1150" spc="3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50522" y="8340056"/>
            <a:ext cx="2324735" cy="3784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5"/>
              </a:spcBef>
              <a:tabLst>
                <a:tab pos="733425" algn="l"/>
                <a:tab pos="903605" algn="l"/>
                <a:tab pos="996315" algn="l"/>
                <a:tab pos="1192530" algn="l"/>
                <a:tab pos="1761489" algn="l"/>
                <a:tab pos="2140585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determine,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	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		</a:t>
            </a:r>
            <a:r>
              <a:rPr sz="1150" spc="-85" dirty="0">
                <a:solidFill>
                  <a:srgbClr val="030303"/>
                </a:solidFill>
                <a:latin typeface="Arial"/>
                <a:cs typeface="Arial"/>
              </a:rPr>
              <a:t>serv1c1os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asumira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19306" y="8340056"/>
            <a:ext cx="220345" cy="3784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 las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51088" y="8691002"/>
            <a:ext cx="26866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</a:t>
            </a:r>
            <a:r>
              <a:rPr sz="115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establecidas</a:t>
            </a:r>
            <a:r>
              <a:rPr sz="1150" spc="2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endParaRPr sz="11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50502" y="8864948"/>
            <a:ext cx="26860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dichos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trabajadores,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8117840"/>
          </a:xfrm>
          <a:custGeom>
            <a:avLst/>
            <a:gdLst/>
            <a:ahLst/>
            <a:cxnLst/>
            <a:rect l="l" t="t" r="r" b="b"/>
            <a:pathLst>
              <a:path h="8117840">
                <a:moveTo>
                  <a:pt x="0" y="8117506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74579" y="872799"/>
            <a:ext cx="5641975" cy="8117840"/>
            <a:chOff x="1074579" y="872799"/>
            <a:chExt cx="5641975" cy="8117840"/>
          </a:xfrm>
        </p:grpSpPr>
        <p:sp>
          <p:nvSpPr>
            <p:cNvPr id="4" name="object 4"/>
            <p:cNvSpPr/>
            <p:nvPr/>
          </p:nvSpPr>
          <p:spPr>
            <a:xfrm>
              <a:off x="6691698" y="872799"/>
              <a:ext cx="0" cy="8117840"/>
            </a:xfrm>
            <a:custGeom>
              <a:avLst/>
              <a:gdLst/>
              <a:ahLst/>
              <a:cxnLst/>
              <a:rect l="l" t="t" r="r" b="b"/>
              <a:pathLst>
                <a:path h="8117840">
                  <a:moveTo>
                    <a:pt x="0" y="8117506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4579" y="885005"/>
              <a:ext cx="5641975" cy="8090534"/>
            </a:xfrm>
            <a:custGeom>
              <a:avLst/>
              <a:gdLst/>
              <a:ahLst/>
              <a:cxnLst/>
              <a:rect l="l" t="t" r="r" b="b"/>
              <a:pathLst>
                <a:path w="5641975" h="8090534">
                  <a:moveTo>
                    <a:pt x="0" y="0"/>
                  </a:moveTo>
                  <a:lnTo>
                    <a:pt x="5641541" y="0"/>
                  </a:lnTo>
                </a:path>
                <a:path w="5641975" h="8090534">
                  <a:moveTo>
                    <a:pt x="0" y="8090041"/>
                  </a:moveTo>
                  <a:lnTo>
                    <a:pt x="5641541" y="8090041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0661" y="9508121"/>
            <a:ext cx="24511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50" dirty="0">
                <a:solidFill>
                  <a:srgbClr val="030303"/>
                </a:solidFill>
                <a:latin typeface="Courier New"/>
                <a:cs typeface="Courier New"/>
              </a:rPr>
              <a:t>17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9201" y="881716"/>
            <a:ext cx="2689860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1270" algn="just">
              <a:lnSpc>
                <a:spcPts val="1370"/>
              </a:lnSpc>
              <a:spcBef>
                <a:spcPts val="155"/>
              </a:spcBef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como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nombre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Contribuyentes 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cada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uno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contratos.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0064" y="881716"/>
            <a:ext cx="2690495" cy="549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ts val="1370"/>
              </a:lnSpc>
              <a:spcBef>
                <a:spcPts val="155"/>
              </a:spcBef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supuesto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 omita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cumplimiento,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siempre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lnstituto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hubiese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notificado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previamente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0064" y="1406606"/>
            <a:ext cx="2693035" cy="756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240" algn="just">
              <a:lnSpc>
                <a:spcPct val="100099"/>
              </a:lnSpc>
              <a:spcBef>
                <a:spcPts val="100"/>
              </a:spcBef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patron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requerimiento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correspondiente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este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hubiera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atendido.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3335" marR="6985" indent="1905" algn="just">
              <a:lnSpc>
                <a:spcPct val="99800"/>
              </a:lnSpc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Asimismo,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lnstituto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dara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aviso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requerimiento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anterior.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6985" indent="1270" algn="just">
              <a:lnSpc>
                <a:spcPct val="100000"/>
              </a:lnSpc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contratantes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comunicar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trimestralmente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Subdelegacion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correspondiente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domicilio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patron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sujeto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obligado,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respectivamente,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dentro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primeros quince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meses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enero,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abril,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julio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octubre,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celebrados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trimestre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siguiente: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5080" indent="1270">
              <a:lnSpc>
                <a:spcPct val="100099"/>
              </a:lnSpc>
              <a:buAutoNum type="romanUcPeriod"/>
              <a:tabLst>
                <a:tab pos="141605" algn="l"/>
                <a:tab pos="669290" algn="l"/>
                <a:tab pos="1037590" algn="l"/>
                <a:tab pos="1069340" algn="l"/>
                <a:tab pos="1151890" algn="l"/>
                <a:tab pos="1790700" algn="l"/>
                <a:tab pos="1946910" algn="l"/>
                <a:tab pos="2148205" algn="l"/>
                <a:tab pos="2470150" algn="l"/>
              </a:tabLst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partes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contrato:</a:t>
            </a:r>
            <a:r>
              <a:rPr sz="1150" spc="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Nombre,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denominacion</a:t>
            </a:r>
            <a:r>
              <a:rPr sz="11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razon</a:t>
            </a:r>
            <a:r>
              <a:rPr sz="115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social;</a:t>
            </a:r>
            <a:r>
              <a:rPr sz="1150" spc="1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clase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persona</a:t>
            </a:r>
            <a:r>
              <a:rPr sz="115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moral</a:t>
            </a:r>
            <a:r>
              <a:rPr sz="1150" spc="20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trate,</a:t>
            </a:r>
            <a:r>
              <a:rPr sz="11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caso;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social;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domicilio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fiscal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y,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caso,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convencional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contrato;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numer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del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3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Contribuyentes</a:t>
            </a:r>
            <a:r>
              <a:rPr sz="1150" spc="2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IMSS;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datos</a:t>
            </a:r>
            <a:r>
              <a:rPr sz="1150" spc="2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1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acta</a:t>
            </a:r>
            <a:r>
              <a:rPr sz="1150" spc="2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constitutiva,</a:t>
            </a:r>
            <a:r>
              <a:rPr sz="11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tales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como </a:t>
            </a:r>
            <a:r>
              <a:rPr sz="1150" spc="3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numero			de </a:t>
            </a:r>
            <a:r>
              <a:rPr sz="1150" spc="3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escritura	publica,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fecha,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nombre 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notario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publico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da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fe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misma,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numero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notaria </a:t>
            </a:r>
            <a:r>
              <a:rPr sz="1150" spc="-3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ciudad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corresponde,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seccion,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partida,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volumen,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foja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folio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mercantil,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caso,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fecha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inscripcion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Registro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Publico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Propiedad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Comercio;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nombr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-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 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representantes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legales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partes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suscribieron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30303"/>
              </a:buClr>
              <a:buFont typeface="Arial"/>
              <a:buAutoNum type="romanUcPeriod"/>
            </a:pPr>
            <a:endParaRPr sz="1250">
              <a:latin typeface="Arial"/>
              <a:cs typeface="Arial"/>
            </a:endParaRPr>
          </a:p>
          <a:p>
            <a:pPr marL="14604" marR="6350" indent="-1270" algn="just">
              <a:lnSpc>
                <a:spcPts val="1370"/>
              </a:lnSpc>
              <a:buAutoNum type="romanUcPeriod"/>
              <a:tabLst>
                <a:tab pos="252095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contrato: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Objeto;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periodo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vigencia;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perfiles,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puestos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categorias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indicando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2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caso</a:t>
            </a:r>
            <a:r>
              <a:rPr sz="1150" spc="22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si</a:t>
            </a:r>
            <a:r>
              <a:rPr sz="1150" spc="2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20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trata</a:t>
            </a:r>
            <a:r>
              <a:rPr sz="11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8227695"/>
          </a:xfrm>
          <a:custGeom>
            <a:avLst/>
            <a:gdLst/>
            <a:ahLst/>
            <a:cxnLst/>
            <a:rect l="l" t="t" r="r" b="b"/>
            <a:pathLst>
              <a:path h="8227695">
                <a:moveTo>
                  <a:pt x="0" y="8227367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8227695"/>
          </a:xfrm>
          <a:custGeom>
            <a:avLst/>
            <a:gdLst/>
            <a:ahLst/>
            <a:cxnLst/>
            <a:rect l="l" t="t" r="r" b="b"/>
            <a:pathLst>
              <a:path h="8227695">
                <a:moveTo>
                  <a:pt x="0" y="8227367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8227695"/>
            <a:chOff x="1074579" y="872799"/>
            <a:chExt cx="5641975" cy="8227695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8227695"/>
            </a:xfrm>
            <a:custGeom>
              <a:avLst/>
              <a:gdLst/>
              <a:ahLst/>
              <a:cxnLst/>
              <a:rect l="l" t="t" r="r" b="b"/>
              <a:pathLst>
                <a:path h="8227695">
                  <a:moveTo>
                    <a:pt x="0" y="8227367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8197215"/>
            </a:xfrm>
            <a:custGeom>
              <a:avLst/>
              <a:gdLst/>
              <a:ahLst/>
              <a:cxnLst/>
              <a:rect l="l" t="t" r="r" b="b"/>
              <a:pathLst>
                <a:path w="5641975" h="8197215">
                  <a:moveTo>
                    <a:pt x="0" y="0"/>
                  </a:moveTo>
                  <a:lnTo>
                    <a:pt x="5641541" y="0"/>
                  </a:lnTo>
                </a:path>
                <a:path w="5641975" h="8197215">
                  <a:moveTo>
                    <a:pt x="0" y="8196850"/>
                  </a:moveTo>
                  <a:lnTo>
                    <a:pt x="5641541" y="8196850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9913" y="431336"/>
            <a:ext cx="5577840" cy="865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091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Arial"/>
              <a:cs typeface="Arial"/>
            </a:endParaRPr>
          </a:p>
          <a:p>
            <a:pPr marL="2813685" marR="92710" indent="1270" algn="just">
              <a:lnSpc>
                <a:spcPct val="99900"/>
              </a:lnSpc>
              <a:spcBef>
                <a:spcPts val="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operativo,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administrativo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profesional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numero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estimado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mensual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otro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sujetos 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aseguramiento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pondran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beneficiario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contratados.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2812415" marR="94615" algn="just">
              <a:lnSpc>
                <a:spcPct val="100099"/>
              </a:lnSpc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 incorporara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 cada uno 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nombre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servicios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contratados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sistema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computo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autorizado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lnstituto.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2812415" marR="92710" indent="1270">
              <a:lnSpc>
                <a:spcPct val="100099"/>
              </a:lnSpc>
              <a:tabLst>
                <a:tab pos="3267075" algn="l"/>
                <a:tab pos="4009390" algn="l"/>
                <a:tab pos="4651375" algn="l"/>
                <a:tab pos="4906010" algn="l"/>
                <a:tab pos="535686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</a:t>
            </a:r>
            <a:r>
              <a:rPr sz="115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obligue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poner</a:t>
            </a:r>
            <a:r>
              <a:rPr sz="1150" spc="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prestar</a:t>
            </a:r>
            <a:r>
              <a:rPr sz="115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ejecutar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varios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centros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-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ubicado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circunscripcion</a:t>
            </a:r>
            <a:r>
              <a:rPr sz="1150" spc="-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territorial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mas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una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subdelegacion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lnstituto,</a:t>
            </a:r>
            <a:r>
              <a:rPr sz="1150" spc="1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patron</a:t>
            </a:r>
            <a:r>
              <a:rPr sz="115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beneficiario</a:t>
            </a:r>
            <a:r>
              <a:rPr sz="115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r>
              <a:rPr sz="115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comunicar</a:t>
            </a:r>
            <a:r>
              <a:rPr sz="1150" spc="2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informacion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refiere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quinto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</a:t>
            </a:r>
            <a:r>
              <a:rPr sz="11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1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artfculo</a:t>
            </a:r>
            <a:r>
              <a:rPr sz="1150" spc="15" dirty="0">
                <a:solidFill>
                  <a:srgbClr val="262626"/>
                </a:solidFill>
                <a:latin typeface="Arial"/>
                <a:cs typeface="Arial"/>
              </a:rPr>
              <a:t>,</a:t>
            </a:r>
            <a:r>
              <a:rPr sz="1150" spc="130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unicamente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subdelegacion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dentro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cuya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circunscripcion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ubique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respectivo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domicilio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fiscal.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2813050" marR="93345" indent="635" algn="just">
              <a:lnSpc>
                <a:spcPct val="99900"/>
              </a:lnSpc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informacion prevista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artfculo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podra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presentada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traves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medias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sefialados 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ultimo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parrafo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15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 Ley,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conforme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reglas generales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para tal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efecto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emita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Consejo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Tecnico.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"/>
              <a:cs typeface="Arial"/>
            </a:endParaRPr>
          </a:p>
          <a:p>
            <a:pPr marL="2812415" marR="92075" indent="635" algn="just">
              <a:lnSpc>
                <a:spcPct val="99800"/>
              </a:lnSpc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artfculo,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Gobierno Federal,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ningun caso,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considerado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coma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intermediario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laboral.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Arial"/>
              <a:cs typeface="Arial"/>
            </a:endParaRPr>
          </a:p>
          <a:p>
            <a:pPr marL="12700" marR="2893060" indent="183515" algn="just">
              <a:lnSpc>
                <a:spcPct val="100099"/>
              </a:lnSpc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Art.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Sexto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Transitorio.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fisicas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presten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150" spc="3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empezar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proporcionar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refieren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fracciones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II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artfculo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Segura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0661" y="9508121"/>
            <a:ext cx="24511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50" dirty="0">
                <a:solidFill>
                  <a:srgbClr val="030303"/>
                </a:solidFill>
                <a:latin typeface="Courier New"/>
                <a:cs typeface="Courier New"/>
              </a:rPr>
              <a:t>18</a:t>
            </a:r>
            <a:endParaRPr sz="1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6470015"/>
          </a:xfrm>
          <a:custGeom>
            <a:avLst/>
            <a:gdLst/>
            <a:ahLst/>
            <a:cxnLst/>
            <a:rect l="l" t="t" r="r" b="b"/>
            <a:pathLst>
              <a:path h="6470015">
                <a:moveTo>
                  <a:pt x="0" y="6469591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6470015"/>
          </a:xfrm>
          <a:custGeom>
            <a:avLst/>
            <a:gdLst/>
            <a:ahLst/>
            <a:cxnLst/>
            <a:rect l="l" t="t" r="r" b="b"/>
            <a:pathLst>
              <a:path h="6470015">
                <a:moveTo>
                  <a:pt x="0" y="6469591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6470015"/>
            <a:chOff x="1074579" y="872799"/>
            <a:chExt cx="5641975" cy="6470015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6470015"/>
            </a:xfrm>
            <a:custGeom>
              <a:avLst/>
              <a:gdLst/>
              <a:ahLst/>
              <a:cxnLst/>
              <a:rect l="l" t="t" r="r" b="b"/>
              <a:pathLst>
                <a:path h="6470015">
                  <a:moveTo>
                    <a:pt x="0" y="6469591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6436360"/>
            </a:xfrm>
            <a:custGeom>
              <a:avLst/>
              <a:gdLst/>
              <a:ahLst/>
              <a:cxnLst/>
              <a:rect l="l" t="t" r="r" b="b"/>
              <a:pathLst>
                <a:path w="5641975" h="6436359">
                  <a:moveTo>
                    <a:pt x="0" y="0"/>
                  </a:moveTo>
                  <a:lnTo>
                    <a:pt x="5641541" y="0"/>
                  </a:lnTo>
                </a:path>
                <a:path w="5641975" h="6436359">
                  <a:moveTo>
                    <a:pt x="0" y="6436023"/>
                  </a:moveTo>
                  <a:lnTo>
                    <a:pt x="5641541" y="6436023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0661" y="9508121"/>
            <a:ext cx="24511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50" dirty="0">
                <a:solidFill>
                  <a:srgbClr val="030303"/>
                </a:solidFill>
                <a:latin typeface="Courier New"/>
                <a:cs typeface="Courier New"/>
              </a:rPr>
              <a:t>19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9104" y="881716"/>
            <a:ext cx="2692400" cy="4427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635" algn="just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Social,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dentro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del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plaza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90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dfas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naturales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contados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partir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entrada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vigor del presente Decreto.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La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informacion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refiere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fraccion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Ill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citado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artfculo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debera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ser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presentada,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una vez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Secretarfa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del Trabajo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Prevision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Social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ponga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disposicion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dichas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personas,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mecanismo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la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obtencion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documento</a:t>
            </a:r>
            <a:r>
              <a:rPr sz="115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referencia.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3335" marR="12065" indent="182880" algn="just">
              <a:lnSpc>
                <a:spcPct val="100099"/>
              </a:lnSpc>
              <a:spcBef>
                <a:spcPts val="894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Ill.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Copia simple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registro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emitido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</a:t>
            </a:r>
            <a:r>
              <a:rPr sz="1150" spc="-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-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Secretarf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1150" spc="-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Trabaj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o</a:t>
            </a:r>
            <a:r>
              <a:rPr sz="1150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</a:t>
            </a:r>
            <a:r>
              <a:rPr sz="1150" spc="-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Prevision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Social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prestacion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servicios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especializados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ejecucion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obras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especializadas.</a:t>
            </a:r>
            <a:endParaRPr sz="1150">
              <a:latin typeface="Arial"/>
              <a:cs typeface="Arial"/>
            </a:endParaRPr>
          </a:p>
          <a:p>
            <a:pPr marL="13335" marR="5080" indent="184150" algn="just">
              <a:lnSpc>
                <a:spcPct val="100200"/>
              </a:lnSpc>
              <a:spcBef>
                <a:spcPts val="495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Para 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verificacion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cumplimiento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las obligaciones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establecidas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Ley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Federal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presente ordenamiento,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Institute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Secretarfa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Prevision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Social,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deberan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celebrar convenios de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colaboracion,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intercambio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informacion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</a:t>
            </a:r>
            <a:r>
              <a:rPr sz="1150" spc="-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-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realizacion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-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acciones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1687" y="5282258"/>
            <a:ext cx="26854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505" algn="l"/>
                <a:tab pos="1296670" algn="l"/>
                <a:tab pos="2164080" algn="l"/>
                <a:tab pos="2512695" algn="l"/>
              </a:tabLst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verificacion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conjuntas,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su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0059" y="5393645"/>
            <a:ext cx="2689860" cy="68199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respective</a:t>
            </a:r>
            <a:r>
              <a:rPr sz="1150" spc="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ambito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competencia.</a:t>
            </a:r>
            <a:endParaRPr sz="1150">
              <a:latin typeface="Arial"/>
              <a:cs typeface="Arial"/>
            </a:endParaRPr>
          </a:p>
          <a:p>
            <a:pPr marL="13970" marR="5080" indent="182880">
              <a:lnSpc>
                <a:spcPts val="1370"/>
              </a:lnSpc>
              <a:spcBef>
                <a:spcPts val="575"/>
              </a:spcBef>
              <a:tabLst>
                <a:tab pos="342265" algn="l"/>
                <a:tab pos="984250" algn="l"/>
                <a:tab pos="1932305" algn="l"/>
              </a:tabLst>
            </a:pPr>
            <a:r>
              <a:rPr sz="1150" b="1" spc="-20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Institute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informara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Secretarfa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	Trabajo	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3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Prevision	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Social</a:t>
            </a:r>
            <a:r>
              <a:rPr sz="1150" spc="2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9913" y="6051286"/>
            <a:ext cx="2687955" cy="725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incumplimiento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requisites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indicados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presente artfculo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para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efectos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sefialados 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propia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Ley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Federal</a:t>
            </a:r>
            <a:r>
              <a:rPr sz="1150" spc="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73048" y="7346476"/>
            <a:ext cx="324739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1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1385483"/>
            <a:ext cx="0" cy="7678420"/>
          </a:xfrm>
          <a:custGeom>
            <a:avLst/>
            <a:gdLst/>
            <a:ahLst/>
            <a:cxnLst/>
            <a:rect l="l" t="t" r="r" b="b"/>
            <a:pathLst>
              <a:path h="7678420">
                <a:moveTo>
                  <a:pt x="0" y="7678062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1763893"/>
            <a:ext cx="0" cy="7299959"/>
          </a:xfrm>
          <a:custGeom>
            <a:avLst/>
            <a:gdLst/>
            <a:ahLst/>
            <a:cxnLst/>
            <a:rect l="l" t="t" r="r" b="b"/>
            <a:pathLst>
              <a:path h="7299959">
                <a:moveTo>
                  <a:pt x="0" y="7299652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91699" y="1776100"/>
            <a:ext cx="0" cy="7287895"/>
          </a:xfrm>
          <a:custGeom>
            <a:avLst/>
            <a:gdLst/>
            <a:ahLst/>
            <a:cxnLst/>
            <a:rect l="l" t="t" r="r" b="b"/>
            <a:pathLst>
              <a:path h="7287895">
                <a:moveTo>
                  <a:pt x="0" y="7287445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572" y="1379130"/>
            <a:ext cx="2821305" cy="29845"/>
          </a:xfrm>
          <a:custGeom>
            <a:avLst/>
            <a:gdLst/>
            <a:ahLst/>
            <a:cxnLst/>
            <a:rect l="l" t="t" r="r" b="b"/>
            <a:pathLst>
              <a:path w="2821304" h="29844">
                <a:moveTo>
                  <a:pt x="2820771" y="0"/>
                </a:moveTo>
                <a:lnTo>
                  <a:pt x="0" y="0"/>
                </a:lnTo>
                <a:lnTo>
                  <a:pt x="0" y="10680"/>
                </a:lnTo>
                <a:lnTo>
                  <a:pt x="0" y="18567"/>
                </a:lnTo>
                <a:lnTo>
                  <a:pt x="0" y="29248"/>
                </a:lnTo>
                <a:lnTo>
                  <a:pt x="2820771" y="29248"/>
                </a:lnTo>
                <a:lnTo>
                  <a:pt x="2820771" y="18567"/>
                </a:lnTo>
                <a:lnTo>
                  <a:pt x="2820771" y="10680"/>
                </a:lnTo>
                <a:lnTo>
                  <a:pt x="28207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4579" y="1745583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>
                <a:moveTo>
                  <a:pt x="0" y="0"/>
                </a:moveTo>
                <a:lnTo>
                  <a:pt x="729010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55972" y="1745583"/>
            <a:ext cx="751840" cy="0"/>
          </a:xfrm>
          <a:custGeom>
            <a:avLst/>
            <a:gdLst/>
            <a:ahLst/>
            <a:cxnLst/>
            <a:rect l="l" t="t" r="r" b="b"/>
            <a:pathLst>
              <a:path w="751839">
                <a:moveTo>
                  <a:pt x="0" y="0"/>
                </a:moveTo>
                <a:lnTo>
                  <a:pt x="751588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4579" y="9039132"/>
            <a:ext cx="5641975" cy="0"/>
          </a:xfrm>
          <a:custGeom>
            <a:avLst/>
            <a:gdLst/>
            <a:ahLst/>
            <a:cxnLst/>
            <a:rect l="l" t="t" r="r" b="b"/>
            <a:pathLst>
              <a:path w="5641975">
                <a:moveTo>
                  <a:pt x="0" y="0"/>
                </a:moveTo>
                <a:lnTo>
                  <a:pt x="5641541" y="0"/>
                </a:lnTo>
              </a:path>
            </a:pathLst>
          </a:custGeom>
          <a:ln w="152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6016" y="859337"/>
            <a:ext cx="422402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350" b="1" spc="20" dirty="0">
                <a:solidFill>
                  <a:srgbClr val="07AC52"/>
                </a:solidFill>
                <a:latin typeface="Arial"/>
                <a:cs typeface="Arial"/>
              </a:rPr>
              <a:t>2.	</a:t>
            </a:r>
            <a:r>
              <a:rPr sz="1350" b="1" spc="10" dirty="0">
                <a:solidFill>
                  <a:srgbClr val="07AC52"/>
                </a:solidFill>
                <a:latin typeface="Arial"/>
                <a:cs typeface="Arial"/>
              </a:rPr>
              <a:t>CLASIFICACION</a:t>
            </a:r>
            <a:r>
              <a:rPr sz="1350" b="1" spc="170" dirty="0">
                <a:solidFill>
                  <a:srgbClr val="07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7AC52"/>
                </a:solidFill>
                <a:latin typeface="Arial"/>
                <a:cs typeface="Arial"/>
              </a:rPr>
              <a:t>DE</a:t>
            </a:r>
            <a:r>
              <a:rPr sz="1350" b="1" spc="20" dirty="0">
                <a:solidFill>
                  <a:srgbClr val="07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7AC52"/>
                </a:solidFill>
                <a:latin typeface="Arial"/>
                <a:cs typeface="Arial"/>
              </a:rPr>
              <a:t>RIESGOS</a:t>
            </a:r>
            <a:r>
              <a:rPr sz="1350" b="1" spc="135" dirty="0">
                <a:solidFill>
                  <a:srgbClr val="07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7AC52"/>
                </a:solidFill>
                <a:latin typeface="Arial"/>
                <a:cs typeface="Arial"/>
              </a:rPr>
              <a:t>DE</a:t>
            </a:r>
            <a:r>
              <a:rPr sz="1350" b="1" spc="-10" dirty="0">
                <a:solidFill>
                  <a:srgbClr val="07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7AC52"/>
                </a:solidFill>
                <a:latin typeface="Arial"/>
                <a:cs typeface="Arial"/>
              </a:rPr>
              <a:t>TRABAJO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12074" y="1389805"/>
            <a:ext cx="1953895" cy="209550"/>
          </a:xfrm>
          <a:custGeom>
            <a:avLst/>
            <a:gdLst/>
            <a:ahLst/>
            <a:cxnLst/>
            <a:rect l="l" t="t" r="r" b="b"/>
            <a:pathLst>
              <a:path w="1953895" h="209550">
                <a:moveTo>
                  <a:pt x="1953818" y="209415"/>
                </a:moveTo>
                <a:lnTo>
                  <a:pt x="0" y="209415"/>
                </a:lnTo>
                <a:lnTo>
                  <a:pt x="0" y="0"/>
                </a:lnTo>
                <a:lnTo>
                  <a:pt x="1953818" y="0"/>
                </a:lnTo>
                <a:lnTo>
                  <a:pt x="1953818" y="209415"/>
                </a:lnTo>
                <a:close/>
              </a:path>
            </a:pathLst>
          </a:custGeom>
          <a:solidFill>
            <a:srgbClr val="03AC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99374" y="1385245"/>
            <a:ext cx="198056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6F9F9"/>
                </a:solidFill>
                <a:latin typeface="Arial"/>
                <a:cs typeface="Arial"/>
              </a:rPr>
              <a:t>LEY</a:t>
            </a:r>
            <a:r>
              <a:rPr sz="1150" b="1" spc="25" dirty="0">
                <a:solidFill>
                  <a:srgbClr val="F6F9F9"/>
                </a:solidFill>
                <a:latin typeface="Arial"/>
                <a:cs typeface="Arial"/>
              </a:rPr>
              <a:t> DEL </a:t>
            </a:r>
            <a:r>
              <a:rPr sz="1150" b="1" spc="20" dirty="0">
                <a:solidFill>
                  <a:srgbClr val="F6F9F9"/>
                </a:solidFill>
                <a:latin typeface="Arial"/>
                <a:cs typeface="Arial"/>
              </a:rPr>
              <a:t>SEGURO</a:t>
            </a:r>
            <a:r>
              <a:rPr sz="1150" b="1" spc="75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9F9"/>
                </a:solidFill>
                <a:latin typeface="Arial"/>
                <a:cs typeface="Arial"/>
              </a:rPr>
              <a:t>SOCIAL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03590" y="1566803"/>
            <a:ext cx="1352550" cy="209550"/>
          </a:xfrm>
          <a:custGeom>
            <a:avLst/>
            <a:gdLst/>
            <a:ahLst/>
            <a:cxnLst/>
            <a:rect l="l" t="t" r="r" b="b"/>
            <a:pathLst>
              <a:path w="1352550" h="209550">
                <a:moveTo>
                  <a:pt x="1352382" y="209415"/>
                </a:moveTo>
                <a:lnTo>
                  <a:pt x="0" y="209415"/>
                </a:lnTo>
                <a:lnTo>
                  <a:pt x="0" y="0"/>
                </a:lnTo>
                <a:lnTo>
                  <a:pt x="1352382" y="0"/>
                </a:lnTo>
                <a:lnTo>
                  <a:pt x="1352382" y="209415"/>
                </a:lnTo>
                <a:close/>
              </a:path>
            </a:pathLst>
          </a:custGeom>
          <a:solidFill>
            <a:srgbClr val="03AC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790889" y="1562243"/>
            <a:ext cx="14052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9F9"/>
                </a:solidFill>
                <a:latin typeface="Arial"/>
                <a:cs typeface="Arial"/>
              </a:rPr>
              <a:t>23</a:t>
            </a:r>
            <a:r>
              <a:rPr sz="1150" b="1" spc="15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9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6F9F9"/>
                </a:solidFill>
                <a:latin typeface="Arial"/>
                <a:cs typeface="Arial"/>
              </a:rPr>
              <a:t>Abril</a:t>
            </a:r>
            <a:r>
              <a:rPr sz="1150" b="1" spc="40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9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9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11476" y="1389805"/>
            <a:ext cx="1953895" cy="209550"/>
          </a:xfrm>
          <a:custGeom>
            <a:avLst/>
            <a:gdLst/>
            <a:ahLst/>
            <a:cxnLst/>
            <a:rect l="l" t="t" r="r" b="b"/>
            <a:pathLst>
              <a:path w="1953895" h="209550">
                <a:moveTo>
                  <a:pt x="1953818" y="209415"/>
                </a:moveTo>
                <a:lnTo>
                  <a:pt x="0" y="209415"/>
                </a:lnTo>
                <a:lnTo>
                  <a:pt x="0" y="0"/>
                </a:lnTo>
                <a:lnTo>
                  <a:pt x="1953818" y="0"/>
                </a:lnTo>
                <a:lnTo>
                  <a:pt x="1953818" y="209415"/>
                </a:lnTo>
                <a:close/>
              </a:path>
            </a:pathLst>
          </a:custGeom>
          <a:solidFill>
            <a:srgbClr val="03AC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98774" y="1385245"/>
            <a:ext cx="198056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9F9"/>
                </a:solidFill>
                <a:latin typeface="Arial"/>
                <a:cs typeface="Arial"/>
              </a:rPr>
              <a:t>LEY </a:t>
            </a:r>
            <a:r>
              <a:rPr sz="1150" b="1" spc="25" dirty="0">
                <a:solidFill>
                  <a:srgbClr val="F6F9F9"/>
                </a:solidFill>
                <a:latin typeface="Arial"/>
                <a:cs typeface="Arial"/>
              </a:rPr>
              <a:t>DEL</a:t>
            </a:r>
            <a:r>
              <a:rPr sz="1150" b="1" spc="5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9"/>
                </a:solidFill>
                <a:latin typeface="Arial"/>
                <a:cs typeface="Arial"/>
              </a:rPr>
              <a:t>SEGURO</a:t>
            </a:r>
            <a:r>
              <a:rPr sz="1150" b="1" spc="70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6F9F9"/>
                </a:solidFill>
                <a:latin typeface="Arial"/>
                <a:cs typeface="Arial"/>
              </a:rPr>
              <a:t>SOCIAL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08872" y="1566803"/>
            <a:ext cx="1760220" cy="209550"/>
          </a:xfrm>
          <a:custGeom>
            <a:avLst/>
            <a:gdLst/>
            <a:ahLst/>
            <a:cxnLst/>
            <a:rect l="l" t="t" r="r" b="b"/>
            <a:pathLst>
              <a:path w="1760220" h="209550">
                <a:moveTo>
                  <a:pt x="1760196" y="209415"/>
                </a:moveTo>
                <a:lnTo>
                  <a:pt x="0" y="209415"/>
                </a:lnTo>
                <a:lnTo>
                  <a:pt x="0" y="0"/>
                </a:lnTo>
                <a:lnTo>
                  <a:pt x="1760196" y="0"/>
                </a:lnTo>
                <a:lnTo>
                  <a:pt x="1760196" y="209415"/>
                </a:lnTo>
                <a:close/>
              </a:path>
            </a:pathLst>
          </a:custGeom>
          <a:solidFill>
            <a:srgbClr val="03AC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396171" y="1562243"/>
            <a:ext cx="179451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30" dirty="0">
                <a:solidFill>
                  <a:srgbClr val="F6F9F9"/>
                </a:solidFill>
                <a:latin typeface="Arial"/>
                <a:cs typeface="Arial"/>
              </a:rPr>
              <a:t>16</a:t>
            </a:r>
            <a:r>
              <a:rPr sz="1150" b="1" spc="-5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9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6F9F9"/>
                </a:solidFill>
                <a:latin typeface="Arial"/>
                <a:cs typeface="Arial"/>
              </a:rPr>
              <a:t>Diciembre</a:t>
            </a:r>
            <a:r>
              <a:rPr sz="1150" b="1" spc="100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6F9F9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6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6F9F9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0409" y="1698046"/>
            <a:ext cx="1024255" cy="50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358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75.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...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deraga</a:t>
            </a:r>
            <a:r>
              <a:rPr sz="1150" spc="20" dirty="0">
                <a:solidFill>
                  <a:srgbClr val="363636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50064" y="1757552"/>
            <a:ext cx="2691130" cy="1605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just">
              <a:lnSpc>
                <a:spcPct val="100099"/>
              </a:lnSpc>
              <a:spcBef>
                <a:spcPts val="100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75.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determinaci6n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clases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comprendera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una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lista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diversos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tipos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actividades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ramas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industriales,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catalogandolas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raz6n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la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mayor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menor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peligrasidad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estan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expuestos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asignando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cada uno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grupos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formen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lista,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una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clase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determinada.</a:t>
            </a:r>
            <a:r>
              <a:rPr sz="1150" spc="22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supuesto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s6Io</a:t>
            </a:r>
            <a:r>
              <a:rPr sz="115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9786" y="3338329"/>
            <a:ext cx="5491480" cy="5709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813685" marR="5080" indent="-635" algn="just">
              <a:lnSpc>
                <a:spcPts val="1370"/>
              </a:lnSpc>
              <a:spcBef>
                <a:spcPts val="15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aplicara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empresas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inscriben por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primera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vez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lnstituto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cambien</a:t>
            </a:r>
            <a:r>
              <a:rPr sz="11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actividad.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"/>
              <a:cs typeface="Arial"/>
            </a:endParaRPr>
          </a:p>
          <a:p>
            <a:pPr marL="2812415" marR="5080" indent="635" algn="just">
              <a:lnSpc>
                <a:spcPct val="100200"/>
              </a:lnSpc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clasificaci6n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segura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riesgos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3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tratandose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tercer parrafo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15-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 Ley,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solicitud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lnstituto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asignara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patranal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cada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una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clases,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asi 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requiera,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sefialadas 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-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73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esta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realizara 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inscripci6n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nivel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nacional.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sujetos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obligados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hayan clasificado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terminos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dispuesto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este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revisaran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anualmente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su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siniestralidad</a:t>
            </a:r>
            <a:r>
              <a:rPr sz="1150" spc="-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conforme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74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manera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independiente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cada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uno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registras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asignados.</a:t>
            </a:r>
            <a:endParaRPr sz="1150">
              <a:latin typeface="Arial"/>
              <a:cs typeface="Arial"/>
            </a:endParaRPr>
          </a:p>
          <a:p>
            <a:pPr marL="12700" marR="2805430" indent="183515" algn="just">
              <a:lnSpc>
                <a:spcPct val="100000"/>
              </a:lnSpc>
              <a:spcBef>
                <a:spcPts val="570"/>
              </a:spcBef>
            </a:pPr>
            <a:r>
              <a:rPr sz="1150" b="1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Art.</a:t>
            </a:r>
            <a:r>
              <a:rPr sz="1150" b="1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b="1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Quinto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Transitorio.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Aquellos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patranes que, 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en </a:t>
            </a:r>
            <a:r>
              <a:rPr sz="1150" u="heavy" spc="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terminos 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del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segundo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parrafo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del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articulo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75 </a:t>
            </a:r>
            <a:r>
              <a:rPr sz="1150" u="heavy" spc="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 </a:t>
            </a:r>
            <a:r>
              <a:rPr sz="1150" u="heavy" spc="2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la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Ley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-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l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Segura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Social, </a:t>
            </a:r>
            <a:r>
              <a:rPr sz="1150" u="heavy" spc="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previo </a:t>
            </a:r>
            <a:r>
              <a:rPr sz="1150" u="heavy" spc="4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a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la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entrada 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vigor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del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presente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Decreto,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hubiesen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solicitado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2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lnstituto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Mexicano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Segura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Social </a:t>
            </a:r>
            <a:r>
              <a:rPr sz="1150" u="heavy" spc="2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la </a:t>
            </a:r>
            <a:r>
              <a:rPr sz="1150" u="heavy" spc="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asignaci6n </a:t>
            </a:r>
            <a:r>
              <a:rPr sz="1150" u="heavy" spc="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uno </a:t>
            </a:r>
            <a:r>
              <a:rPr sz="1150" u="heavy" spc="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mas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registras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patranales por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clase, </a:t>
            </a:r>
            <a:r>
              <a:rPr sz="1150" u="heavy" spc="2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las</a:t>
            </a:r>
            <a:r>
              <a:rPr sz="1150" u="heavy" spc="-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sefialadas</a:t>
            </a:r>
            <a:r>
              <a:rPr sz="1150" u="heavy" spc="3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en</a:t>
            </a:r>
            <a:r>
              <a:rPr sz="1150" u="heavy" spc="-3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el</a:t>
            </a:r>
            <a:r>
              <a:rPr sz="1150" u="heavy" spc="-4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articulo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73</a:t>
            </a:r>
            <a:r>
              <a:rPr sz="1150" u="heavy" spc="-2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de</a:t>
            </a:r>
            <a:r>
              <a:rPr sz="1150" u="heavy" spc="-5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la</a:t>
            </a:r>
            <a:r>
              <a:rPr sz="1150" u="heavy" spc="-3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Ley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Segura</a:t>
            </a:r>
            <a:r>
              <a:rPr sz="1150" spc="3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Social,</a:t>
            </a:r>
            <a:r>
              <a:rPr sz="115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Arial"/>
                <a:cs typeface="Arial"/>
              </a:rPr>
              <a:t>para</a:t>
            </a:r>
            <a:r>
              <a:rPr sz="1150" spc="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realizar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7AC52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7AC52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15115" y="9430274"/>
            <a:ext cx="281559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25" spc="15" baseline="-32163" dirty="0">
                <a:solidFill>
                  <a:srgbClr val="030303"/>
                </a:solidFill>
                <a:latin typeface="Arial"/>
                <a:cs typeface="Arial"/>
              </a:rPr>
              <a:t>20 </a:t>
            </a:r>
            <a:r>
              <a:rPr sz="950" spc="95" dirty="0">
                <a:solidFill>
                  <a:srgbClr val="7B7C7C"/>
                </a:solidFill>
                <a:latin typeface="Arial"/>
                <a:cs typeface="Arial"/>
              </a:rPr>
              <a:t> </a:t>
            </a: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9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spc="-49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47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25" dirty="0">
                <a:solidFill>
                  <a:srgbClr val="07AC52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ria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84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co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il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ad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rio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7AC52"/>
                </a:solidFill>
                <a:uFill>
                  <a:solidFill>
                    <a:srgbClr val="07AC52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3576954"/>
          </a:xfrm>
          <a:custGeom>
            <a:avLst/>
            <a:gdLst/>
            <a:ahLst/>
            <a:cxnLst/>
            <a:rect l="l" t="t" r="r" b="b"/>
            <a:pathLst>
              <a:path h="3576954">
                <a:moveTo>
                  <a:pt x="0" y="3576585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3576954"/>
          </a:xfrm>
          <a:custGeom>
            <a:avLst/>
            <a:gdLst/>
            <a:ahLst/>
            <a:cxnLst/>
            <a:rect l="l" t="t" r="r" b="b"/>
            <a:pathLst>
              <a:path h="3576954">
                <a:moveTo>
                  <a:pt x="0" y="3576585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3576954"/>
            <a:chOff x="1074579" y="872799"/>
            <a:chExt cx="5641975" cy="3576954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3576954"/>
            </a:xfrm>
            <a:custGeom>
              <a:avLst/>
              <a:gdLst/>
              <a:ahLst/>
              <a:cxnLst/>
              <a:rect l="l" t="t" r="r" b="b"/>
              <a:pathLst>
                <a:path h="3576954">
                  <a:moveTo>
                    <a:pt x="0" y="3576585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3546475"/>
            </a:xfrm>
            <a:custGeom>
              <a:avLst/>
              <a:gdLst/>
              <a:ahLst/>
              <a:cxnLst/>
              <a:rect l="l" t="t" r="r" b="b"/>
              <a:pathLst>
                <a:path w="5641975" h="3546475">
                  <a:moveTo>
                    <a:pt x="0" y="0"/>
                  </a:moveTo>
                  <a:lnTo>
                    <a:pt x="5641541" y="0"/>
                  </a:lnTo>
                </a:path>
                <a:path w="5641975" h="3546475">
                  <a:moveTo>
                    <a:pt x="0" y="3546068"/>
                  </a:moveTo>
                  <a:lnTo>
                    <a:pt x="5641541" y="3546068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2486" y="881716"/>
            <a:ext cx="2677160" cy="195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99900"/>
              </a:lnSpc>
              <a:spcBef>
                <a:spcPts val="100"/>
              </a:spcBef>
            </a:pP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inscripci6n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 sus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trabajadores </a:t>
            </a:r>
            <a:r>
              <a:rPr sz="1150" u="heavy" spc="4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nive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nacional, contaran 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con </a:t>
            </a:r>
            <a:r>
              <a:rPr sz="1150" u="heavy" spc="4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un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plaza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 </a:t>
            </a:r>
            <a:r>
              <a:rPr sz="1150" u="heavy" spc="-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90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dfas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naturales contados </a:t>
            </a:r>
            <a:r>
              <a:rPr sz="1150" u="heavy" spc="4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partir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entrada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vigor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presentes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reformas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legales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para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dar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baja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dichos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registras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patranales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-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y</a:t>
            </a:r>
            <a:r>
              <a:rPr sz="1150" u="heavy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r>
              <a:rPr sz="1150" u="heavy" spc="3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ser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pracedente,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solicitar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mencionado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lnstituto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le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otorgue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un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registra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patrana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</a:t>
            </a:r>
            <a:r>
              <a:rPr sz="1150" u="heavy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</a:t>
            </a:r>
            <a:r>
              <a:rPr sz="1150" u="heavy" spc="-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termino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d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</a:t>
            </a:r>
            <a:r>
              <a:rPr sz="1150" u="heavy" spc="-8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</a:t>
            </a:r>
            <a:r>
              <a:rPr sz="1150" u="heavy" spc="3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o</a:t>
            </a:r>
            <a:r>
              <a:rPr sz="1150" u="heavy" spc="-7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dispuest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o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por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el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Reglamento</a:t>
            </a:r>
            <a:r>
              <a:rPr sz="1150" u="heavy" spc="8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r>
              <a:rPr sz="1150" u="heavy" spc="3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la</a:t>
            </a:r>
            <a:r>
              <a:rPr sz="1150" u="heavy" spc="35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Ley 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del</a:t>
            </a:r>
            <a:r>
              <a:rPr sz="1150" u="heavy" spc="35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Segura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Socia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1150" spc="1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en</a:t>
            </a:r>
            <a:r>
              <a:rPr sz="1150" spc="1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materia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1901" y="2810386"/>
            <a:ext cx="14960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311910" algn="l"/>
              </a:tabLst>
            </a:pP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Clasificaci6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5943" y="2633388"/>
            <a:ext cx="1012190" cy="3784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80035" marR="5080" indent="-280670">
              <a:lnSpc>
                <a:spcPct val="101000"/>
              </a:lnSpc>
              <a:spcBef>
                <a:spcPts val="85"/>
              </a:spcBef>
              <a:tabLst>
                <a:tab pos="355600" algn="l"/>
              </a:tabLst>
            </a:pP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		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Afiliaci6n,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Empresas,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2486" y="2924824"/>
            <a:ext cx="2679700" cy="120396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" algn="just">
              <a:lnSpc>
                <a:spcPct val="100000"/>
              </a:lnSpc>
              <a:spcBef>
                <a:spcPts val="590"/>
              </a:spcBef>
            </a:pP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Recaudaci6n</a:t>
            </a:r>
            <a:r>
              <a:rPr sz="1150" u="heavy" spc="1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y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Fiscalizaci6n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  <a:p>
            <a:pPr marR="5080" indent="1270" algn="just">
              <a:lnSpc>
                <a:spcPct val="100099"/>
              </a:lnSpc>
              <a:spcBef>
                <a:spcPts val="495"/>
              </a:spcBef>
            </a:pP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Una</a:t>
            </a:r>
            <a:r>
              <a:rPr sz="1150" u="heavy" spc="-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vez</a:t>
            </a:r>
            <a:r>
              <a:rPr sz="1150" u="heavy" spc="-6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concluido</a:t>
            </a:r>
            <a:r>
              <a:rPr sz="1150" u="heavy" spc="-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dicho</a:t>
            </a:r>
            <a:r>
              <a:rPr sz="1150" u="heavy" spc="-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plaza,</a:t>
            </a:r>
            <a:r>
              <a:rPr sz="1150" u="heavy" spc="-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aquellos </a:t>
            </a:r>
            <a:r>
              <a:rPr sz="1150" spc="-3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registras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patranales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por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clase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que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hayan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sido dados 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baja, seran dados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r>
              <a:rPr sz="1150" u="heavy" spc="33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baja</a:t>
            </a:r>
            <a:r>
              <a:rPr sz="1150" u="heavy" spc="6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por</a:t>
            </a:r>
            <a:r>
              <a:rPr sz="1150" u="heavy" spc="3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2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el</a:t>
            </a:r>
            <a:r>
              <a:rPr sz="1150" u="heavy" spc="3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lnstituto</a:t>
            </a:r>
            <a:r>
              <a:rPr sz="1150" u="heavy" spc="5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Mexicano</a:t>
            </a:r>
            <a:r>
              <a:rPr sz="1150" u="heavy" spc="8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u="heavy" spc="1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Segura</a:t>
            </a:r>
            <a:r>
              <a:rPr sz="1150" u="heavy" spc="95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</a:t>
            </a:r>
            <a:r>
              <a:rPr sz="1150" u="heavy" spc="1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Social.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73048" y="4737276"/>
            <a:ext cx="324739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1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6787" y="9484697"/>
            <a:ext cx="1784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010101"/>
                </a:solidFill>
                <a:latin typeface="Courier New"/>
                <a:cs typeface="Courier New"/>
              </a:rPr>
              <a:t>21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01693" y="9567075"/>
            <a:ext cx="110489" cy="0"/>
          </a:xfrm>
          <a:custGeom>
            <a:avLst/>
            <a:gdLst/>
            <a:ahLst/>
            <a:cxnLst/>
            <a:rect l="l" t="t" r="r" b="b"/>
            <a:pathLst>
              <a:path w="110489">
                <a:moveTo>
                  <a:pt x="0" y="0"/>
                </a:moveTo>
                <a:lnTo>
                  <a:pt x="109900" y="0"/>
                </a:lnTo>
              </a:path>
            </a:pathLst>
          </a:custGeom>
          <a:ln w="12715">
            <a:solidFill>
              <a:srgbClr val="7B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88991" y="9414507"/>
            <a:ext cx="102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60" dirty="0">
                <a:solidFill>
                  <a:srgbClr val="7B7C7C"/>
                </a:solidFill>
                <a:latin typeface="Courier New"/>
                <a:cs typeface="Courier New"/>
              </a:rPr>
              <a:t>)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33698" y="9602057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5">
                <a:moveTo>
                  <a:pt x="0" y="0"/>
                </a:moveTo>
                <a:lnTo>
                  <a:pt x="229187" y="0"/>
                </a:lnTo>
              </a:path>
            </a:pathLst>
          </a:custGeom>
          <a:ln w="13991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94073" y="9427223"/>
            <a:ext cx="203644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at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e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ri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al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c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,_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i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la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do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,_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r: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1000" b="1" spc="-50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1000" b="1" spc="-34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io</a:t>
            </a:r>
            <a:r>
              <a:rPr sz="1000" b="1" spc="-34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B</a:t>
            </a:r>
            <a:r>
              <a:rPr sz="1000" b="1" spc="-34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e</a:t>
            </a:r>
            <a:r>
              <a:rPr sz="1000" b="1" spc="-34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lt</a:t>
            </a:r>
            <a:r>
              <a:rPr sz="1000" b="1" spc="-34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4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5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631" y="1861548"/>
            <a:ext cx="5638486" cy="41503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83737" y="2255213"/>
          <a:ext cx="5599430" cy="2928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6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2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947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b="1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00" b="1" spc="-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304</a:t>
                      </a:r>
                      <a:r>
                        <a:rPr sz="1100" b="1" spc="6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A.</a:t>
                      </a:r>
                      <a:r>
                        <a:rPr sz="1100" b="1" spc="-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4295" marR="54610" indent="-1905">
                        <a:lnSpc>
                          <a:spcPts val="1370"/>
                        </a:lnSpc>
                        <a:spcBef>
                          <a:spcPts val="10"/>
                        </a:spcBef>
                      </a:pP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9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304</a:t>
                      </a:r>
                      <a:r>
                        <a:rPr sz="1150" spc="10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A.</a:t>
                      </a:r>
                      <a:r>
                        <a:rPr sz="1150" spc="6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Son</a:t>
                      </a:r>
                      <a:r>
                        <a:rPr sz="1150" spc="9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infracciones</a:t>
                      </a:r>
                      <a:r>
                        <a:rPr sz="1150" spc="114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esta </a:t>
                      </a:r>
                      <a:r>
                        <a:rPr sz="1150" spc="-30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Ley</a:t>
                      </a:r>
                      <a:r>
                        <a:rPr sz="1150" spc="254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50" spc="2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2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sus</a:t>
                      </a:r>
                      <a:r>
                        <a:rPr sz="1150" spc="24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reglamentos,</a:t>
                      </a:r>
                      <a:r>
                        <a:rPr sz="1150" spc="3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4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actos</a:t>
                      </a:r>
                      <a:r>
                        <a:rPr sz="1150" spc="27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u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3660" marR="65405">
                        <a:lnSpc>
                          <a:spcPts val="1370"/>
                        </a:lnSpc>
                        <a:spcBef>
                          <a:spcPts val="20"/>
                        </a:spcBef>
                      </a:pP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omisiones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patron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sujeto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obligado </a:t>
                      </a:r>
                      <a:r>
                        <a:rPr sz="1150" spc="-30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enumeran</a:t>
                      </a:r>
                      <a:r>
                        <a:rPr sz="1150" spc="1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continuaci6n: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4892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I. </a:t>
                      </a:r>
                      <a:r>
                        <a:rPr sz="1150" b="1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a:XXI.</a:t>
                      </a:r>
                      <a:r>
                        <a:rPr sz="1150" b="1" spc="-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a:XXI.</a:t>
                      </a:r>
                      <a:r>
                        <a:rPr sz="1150" b="1" spc="-4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69215" marR="53975" indent="3175" algn="just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1100" b="1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XXII.</a:t>
                      </a:r>
                      <a:r>
                        <a:rPr sz="1100" b="1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spc="-7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presentar</a:t>
                      </a:r>
                      <a:r>
                        <a:rPr sz="1150" spc="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-7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presentar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fuera</a:t>
                      </a:r>
                      <a:r>
                        <a:rPr sz="1150" spc="-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-30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plaza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legal </a:t>
                      </a: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establecido,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informaci6n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senalada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 </a:t>
                      </a:r>
                      <a:r>
                        <a:rPr sz="1150" spc="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15 </a:t>
                      </a: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4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esta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Ley.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2390" marR="57150" indent="2540" algn="just">
                        <a:lnSpc>
                          <a:spcPct val="100099"/>
                        </a:lnSpc>
                        <a:spcBef>
                          <a:spcPts val="5"/>
                        </a:spcBef>
                      </a:pP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XXII.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presentar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al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lnstituto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informaci6n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senalada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15-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esta</a:t>
                      </a:r>
                      <a:r>
                        <a:rPr sz="1150" spc="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Ley.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6837" y="1117204"/>
            <a:ext cx="5454650" cy="47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0534" marR="5080" indent="-458470">
              <a:lnSpc>
                <a:spcPct val="1083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3.	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INFRACCION</a:t>
            </a:r>
            <a:r>
              <a:rPr sz="1350" b="1" spc="114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95" dirty="0">
                <a:solidFill>
                  <a:srgbClr val="05AC52"/>
                </a:solidFill>
                <a:latin typeface="Arial"/>
                <a:cs typeface="Arial"/>
              </a:rPr>
              <a:t>PORNO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5" dirty="0">
                <a:solidFill>
                  <a:srgbClr val="05AC52"/>
                </a:solidFill>
                <a:latin typeface="Arial"/>
                <a:cs typeface="Arial"/>
              </a:rPr>
              <a:t>PRESENTAR</a:t>
            </a:r>
            <a:r>
              <a:rPr sz="1350" b="1" spc="16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O</a:t>
            </a:r>
            <a:r>
              <a:rPr sz="1350" b="1" spc="-1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5" dirty="0">
                <a:solidFill>
                  <a:srgbClr val="05AC52"/>
                </a:solidFill>
                <a:latin typeface="Arial"/>
                <a:cs typeface="Arial"/>
              </a:rPr>
              <a:t>PRESENTAR</a:t>
            </a:r>
            <a:r>
              <a:rPr sz="1350" b="1" spc="17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FUERA </a:t>
            </a:r>
            <a:r>
              <a:rPr sz="1350" b="1" spc="-36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DE</a:t>
            </a:r>
            <a:r>
              <a:rPr sz="1350" b="1" spc="-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PLAZO</a:t>
            </a:r>
            <a:r>
              <a:rPr sz="1350" b="1" spc="7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LA</a:t>
            </a:r>
            <a:r>
              <a:rPr sz="1350" b="1" spc="-3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INFORMACION</a:t>
            </a:r>
            <a:r>
              <a:rPr sz="1350" b="1" spc="18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TRIMESTRAL</a:t>
            </a:r>
            <a:r>
              <a:rPr sz="1350" b="1" spc="13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ART.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15-A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5AC52"/>
                </a:solidFill>
                <a:latin typeface="Arial"/>
                <a:cs typeface="Arial"/>
              </a:rPr>
              <a:t>LSS</a:t>
            </a:r>
            <a:endParaRPr sz="13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2591" y="5213087"/>
            <a:ext cx="324675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20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50" b="1" spc="6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50" b="1" spc="-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5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20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50" b="1" spc="-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5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50" b="1" spc="4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50" b="1" spc="8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5AC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5AC52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5AC52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5AC52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1387" y="9508121"/>
            <a:ext cx="24002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70" dirty="0">
                <a:solidFill>
                  <a:srgbClr val="010101"/>
                </a:solidFill>
                <a:latin typeface="Courier New"/>
                <a:cs typeface="Courier New"/>
              </a:rPr>
              <a:t>22</a:t>
            </a:r>
            <a:endParaRPr sz="1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579" y="1556378"/>
            <a:ext cx="5641975" cy="4541520"/>
            <a:chOff x="1074579" y="1556378"/>
            <a:chExt cx="5641975" cy="4541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631" y="1556378"/>
              <a:ext cx="5638486" cy="427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1971408"/>
              <a:ext cx="0" cy="4126229"/>
            </a:xfrm>
            <a:custGeom>
              <a:avLst/>
              <a:gdLst/>
              <a:ahLst/>
              <a:cxnLst/>
              <a:rect l="l" t="t" r="r" b="b"/>
              <a:pathLst>
                <a:path h="4126229">
                  <a:moveTo>
                    <a:pt x="0" y="4125890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2297" y="1983615"/>
              <a:ext cx="0" cy="4114165"/>
            </a:xfrm>
            <a:custGeom>
              <a:avLst/>
              <a:gdLst/>
              <a:ahLst/>
              <a:cxnLst/>
              <a:rect l="l" t="t" r="r" b="b"/>
              <a:pathLst>
                <a:path h="4114165">
                  <a:moveTo>
                    <a:pt x="0" y="4113683"/>
                  </a:moveTo>
                  <a:lnTo>
                    <a:pt x="0" y="0"/>
                  </a:lnTo>
                </a:path>
              </a:pathLst>
            </a:custGeom>
            <a:ln w="12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1698" y="1971408"/>
              <a:ext cx="0" cy="4126229"/>
            </a:xfrm>
            <a:custGeom>
              <a:avLst/>
              <a:gdLst/>
              <a:ahLst/>
              <a:cxnLst/>
              <a:rect l="l" t="t" r="r" b="b"/>
              <a:pathLst>
                <a:path h="4126229">
                  <a:moveTo>
                    <a:pt x="0" y="4125890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6075937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7047" y="859337"/>
            <a:ext cx="5454650" cy="4362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469900" marR="5080" indent="-457834">
              <a:lnSpc>
                <a:spcPts val="1610"/>
              </a:lnSpc>
              <a:spcBef>
                <a:spcPts val="160"/>
              </a:spcBef>
              <a:tabLst>
                <a:tab pos="467995" algn="l"/>
              </a:tabLst>
            </a:pP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4.	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INFRACCION</a:t>
            </a:r>
            <a:r>
              <a:rPr sz="1350" b="1" spc="114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95" dirty="0">
                <a:solidFill>
                  <a:srgbClr val="05AC52"/>
                </a:solidFill>
                <a:latin typeface="Arial"/>
                <a:cs typeface="Arial"/>
              </a:rPr>
              <a:t>PORNO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5" dirty="0">
                <a:solidFill>
                  <a:srgbClr val="05AC52"/>
                </a:solidFill>
                <a:latin typeface="Arial"/>
                <a:cs typeface="Arial"/>
              </a:rPr>
              <a:t>PRESENTAR</a:t>
            </a:r>
            <a:r>
              <a:rPr sz="1350" b="1" spc="16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50" dirty="0">
                <a:solidFill>
                  <a:srgbClr val="05AC52"/>
                </a:solidFill>
                <a:latin typeface="Arial"/>
                <a:cs typeface="Arial"/>
              </a:rPr>
              <a:t>O</a:t>
            </a:r>
            <a:r>
              <a:rPr sz="1350" b="1" spc="-3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5" dirty="0">
                <a:solidFill>
                  <a:srgbClr val="05AC52"/>
                </a:solidFill>
                <a:latin typeface="Arial"/>
                <a:cs typeface="Arial"/>
              </a:rPr>
              <a:t>PRESENTAR</a:t>
            </a:r>
            <a:r>
              <a:rPr sz="1350" b="1" spc="17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FUERA </a:t>
            </a:r>
            <a:r>
              <a:rPr sz="1350" b="1" spc="-36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C52"/>
                </a:solidFill>
                <a:latin typeface="Arial"/>
                <a:cs typeface="Arial"/>
              </a:rPr>
              <a:t>DE</a:t>
            </a:r>
            <a:r>
              <a:rPr sz="1350" b="1" spc="-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PLAZO</a:t>
            </a:r>
            <a:r>
              <a:rPr sz="1350" b="1" spc="7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C52"/>
                </a:solidFill>
                <a:latin typeface="Arial"/>
                <a:cs typeface="Arial"/>
              </a:rPr>
              <a:t>LA</a:t>
            </a:r>
            <a:r>
              <a:rPr sz="1350" b="1" spc="-1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INFORMACION</a:t>
            </a:r>
            <a:r>
              <a:rPr sz="1350" b="1" spc="18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TRIMESTRAL</a:t>
            </a:r>
            <a:r>
              <a:rPr sz="1350" b="1" spc="155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5" dirty="0">
                <a:solidFill>
                  <a:srgbClr val="05AC52"/>
                </a:solidFill>
                <a:latin typeface="Arial"/>
                <a:cs typeface="Arial"/>
              </a:rPr>
              <a:t>ART.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C52"/>
                </a:solidFill>
                <a:latin typeface="Arial"/>
                <a:cs typeface="Arial"/>
              </a:rPr>
              <a:t>15-A</a:t>
            </a:r>
            <a:r>
              <a:rPr sz="1350" b="1" spc="30" dirty="0">
                <a:solidFill>
                  <a:srgbClr val="05AC52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5AC52"/>
                </a:solidFill>
                <a:latin typeface="Arial"/>
                <a:cs typeface="Arial"/>
              </a:rPr>
              <a:t>LSS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3576" y="1946756"/>
            <a:ext cx="126174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304</a:t>
            </a:r>
            <a:r>
              <a:rPr sz="1150" b="1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B.</a:t>
            </a:r>
            <a:r>
              <a:rPr sz="1150" b="1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9621" y="3387156"/>
            <a:ext cx="62611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I.</a:t>
            </a:r>
            <a:r>
              <a:rPr sz="1150" b="1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Ill.</a:t>
            </a:r>
            <a:r>
              <a:rPr sz="1150" b="1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9621" y="3863221"/>
            <a:ext cx="26892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</a:tabLst>
            </a:pP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IV.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previstas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fracciones</a:t>
            </a:r>
            <a:r>
              <a:rPr sz="11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I,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2069" y="4018095"/>
            <a:ext cx="268160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II,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35" dirty="0">
                <a:solidFill>
                  <a:srgbClr val="030303"/>
                </a:solidFill>
                <a:latin typeface="Arial"/>
                <a:cs typeface="Arial"/>
              </a:rPr>
              <a:t>XII,</a:t>
            </a:r>
            <a:r>
              <a:rPr sz="1050" b="1" spc="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50" dirty="0">
                <a:solidFill>
                  <a:srgbClr val="030303"/>
                </a:solidFill>
                <a:latin typeface="Arial"/>
                <a:cs typeface="Arial"/>
              </a:rPr>
              <a:t>XIV,</a:t>
            </a:r>
            <a:r>
              <a:rPr sz="1050" b="1" spc="2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030303"/>
                </a:solidFill>
                <a:latin typeface="Arial"/>
                <a:cs typeface="Arial"/>
              </a:rPr>
              <a:t>XVII,</a:t>
            </a:r>
            <a:r>
              <a:rPr sz="1050" b="1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65" dirty="0">
                <a:solidFill>
                  <a:srgbClr val="030303"/>
                </a:solidFill>
                <a:latin typeface="Arial"/>
                <a:cs typeface="Arial"/>
              </a:rPr>
              <a:t>XX</a:t>
            </a:r>
            <a:r>
              <a:rPr sz="1050" b="1" spc="2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300" b="1" spc="-65" dirty="0">
                <a:solidFill>
                  <a:srgbClr val="030303"/>
                </a:solidFill>
                <a:latin typeface="Times New Roman"/>
                <a:cs typeface="Times New Roman"/>
              </a:rPr>
              <a:t>y</a:t>
            </a:r>
            <a:r>
              <a:rPr sz="1300" b="1" spc="200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050" b="1" spc="45" dirty="0">
                <a:solidFill>
                  <a:srgbClr val="030303"/>
                </a:solidFill>
                <a:latin typeface="Arial"/>
                <a:cs typeface="Arial"/>
              </a:rPr>
              <a:t>XXI,</a:t>
            </a:r>
            <a:r>
              <a:rPr sz="1050" b="1" spc="2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multa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0206" y="4214165"/>
            <a:ext cx="2690495" cy="5549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35" algn="just">
              <a:lnSpc>
                <a:spcPct val="101000"/>
              </a:lnSpc>
              <a:spcBef>
                <a:spcPts val="85"/>
              </a:spcBef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equivalente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importe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veinte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trescientas cincuenta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veces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valor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Unidad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Medida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0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Actualizaci6n.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0409" y="5056942"/>
            <a:ext cx="15811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20" dirty="0">
                <a:solidFill>
                  <a:srgbClr val="030303"/>
                </a:solidFill>
                <a:latin typeface="Arial"/>
                <a:cs typeface="Arial"/>
              </a:rPr>
              <a:t>V.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0701" y="5044227"/>
            <a:ext cx="22313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prevista</a:t>
            </a:r>
            <a:r>
              <a:rPr sz="11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fracci6n</a:t>
            </a:r>
            <a:r>
              <a:rPr sz="1150" spc="2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030303"/>
                </a:solidFill>
                <a:latin typeface="Arial"/>
                <a:cs typeface="Arial"/>
              </a:rPr>
              <a:t>XXII,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50064" y="1946756"/>
            <a:ext cx="269049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6055" algn="just">
              <a:lnSpc>
                <a:spcPct val="999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304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B.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infracciones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senaladas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anterior,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sancionaran considerando 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gravedad,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condiciones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particulares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infractor </a:t>
            </a:r>
            <a:r>
              <a:rPr sz="1100" spc="40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0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caso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reincidencia,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forma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siguiente: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1584" y="3304760"/>
            <a:ext cx="6184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I.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Ill.</a:t>
            </a:r>
            <a:r>
              <a:rPr sz="1150" b="1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50502" y="3780825"/>
            <a:ext cx="2689860" cy="10801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1270" algn="just">
              <a:lnSpc>
                <a:spcPct val="97700"/>
              </a:lnSpc>
              <a:spcBef>
                <a:spcPts val="130"/>
              </a:spcBef>
            </a:pP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IV.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previstas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fracciones I,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II,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35" dirty="0">
                <a:solidFill>
                  <a:srgbClr val="030303"/>
                </a:solidFill>
                <a:latin typeface="Arial"/>
                <a:cs typeface="Arial"/>
              </a:rPr>
              <a:t>XII</a:t>
            </a:r>
            <a:r>
              <a:rPr sz="1050" b="1" spc="2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050" b="1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55" dirty="0">
                <a:solidFill>
                  <a:srgbClr val="030303"/>
                </a:solidFill>
                <a:latin typeface="Arial"/>
                <a:cs typeface="Arial"/>
              </a:rPr>
              <a:t>XIV</a:t>
            </a:r>
            <a:r>
              <a:rPr sz="1050" b="1" spc="30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050" b="1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50" dirty="0">
                <a:solidFill>
                  <a:srgbClr val="030303"/>
                </a:solidFill>
                <a:latin typeface="Arial"/>
                <a:cs typeface="Arial"/>
              </a:rPr>
              <a:t>XVII</a:t>
            </a:r>
            <a:r>
              <a:rPr sz="1050" b="1" spc="30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050" b="1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70" dirty="0">
                <a:solidFill>
                  <a:srgbClr val="030303"/>
                </a:solidFill>
                <a:latin typeface="Arial"/>
                <a:cs typeface="Arial"/>
              </a:rPr>
              <a:t>XX</a:t>
            </a:r>
            <a:r>
              <a:rPr sz="1050" b="1" spc="30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050" b="1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55" dirty="0">
                <a:solidFill>
                  <a:srgbClr val="030303"/>
                </a:solidFill>
                <a:latin typeface="Arial"/>
                <a:cs typeface="Arial"/>
              </a:rPr>
              <a:t>XX</a:t>
            </a:r>
            <a:r>
              <a:rPr sz="1050" b="1" spc="25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1050" b="1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300" b="1" spc="-65" dirty="0">
                <a:solidFill>
                  <a:srgbClr val="030303"/>
                </a:solidFill>
                <a:latin typeface="Times New Roman"/>
                <a:cs typeface="Times New Roman"/>
              </a:rPr>
              <a:t>y</a:t>
            </a:r>
            <a:r>
              <a:rPr sz="1300" b="1" spc="-3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050" b="1" spc="55" dirty="0">
                <a:solidFill>
                  <a:srgbClr val="030303"/>
                </a:solidFill>
                <a:latin typeface="Arial"/>
                <a:cs typeface="Arial"/>
              </a:rPr>
              <a:t>XXII</a:t>
            </a:r>
            <a:r>
              <a:rPr sz="1050" b="1" spc="3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050" b="1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multa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equivalente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importe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veinte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trescientas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cincuenta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veces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salario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minima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diario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general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vigente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Distrito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0664" y="5218172"/>
            <a:ext cx="4465955" cy="11379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781810" indent="-635" algn="just">
              <a:lnSpc>
                <a:spcPct val="101000"/>
              </a:lnSpc>
              <a:spcBef>
                <a:spcPts val="85"/>
              </a:spcBef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multa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equivalente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importe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500 </a:t>
            </a:r>
            <a:r>
              <a:rPr sz="1150" spc="-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2000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veces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valor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Unidad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Medida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0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Actualizaci6n.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Arial"/>
              <a:cs typeface="Arial"/>
            </a:endParaRPr>
          </a:p>
          <a:p>
            <a:pPr marL="1235075">
              <a:lnSpc>
                <a:spcPct val="100000"/>
              </a:lnSpc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1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0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5AC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5AC52"/>
                </a:solidFill>
                <a:uFill>
                  <a:solidFill>
                    <a:srgbClr val="05AC52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5AC52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5AC52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5AC52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5AC52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5AC52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81387" y="9508121"/>
            <a:ext cx="24002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70" dirty="0">
                <a:solidFill>
                  <a:srgbClr val="010101"/>
                </a:solidFill>
                <a:latin typeface="Courier New"/>
                <a:cs typeface="Courier New"/>
              </a:rPr>
              <a:t>23</a:t>
            </a:r>
            <a:endParaRPr sz="1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55294" y="9446734"/>
            <a:ext cx="2322830" cy="159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0"/>
              </a:lnSpc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9835" y="9450778"/>
            <a:ext cx="10922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305" dirty="0">
                <a:solidFill>
                  <a:srgbClr val="808080"/>
                </a:solidFill>
                <a:latin typeface="Arial"/>
                <a:cs typeface="Arial"/>
              </a:rPr>
              <a:t>)</a:t>
            </a:r>
            <a:r>
              <a:rPr sz="900" u="heavy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1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2307" y="9450778"/>
            <a:ext cx="204978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Material</a:t>
            </a:r>
            <a:r>
              <a:rPr sz="900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compilado</a:t>
            </a:r>
            <a:r>
              <a:rPr sz="900" u="heavy" spc="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por:</a:t>
            </a: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Mario</a:t>
            </a:r>
            <a:r>
              <a:rPr sz="900" u="heavy" spc="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Beltran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9895" y="9520967"/>
            <a:ext cx="208915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00" spc="-30" dirty="0">
                <a:solidFill>
                  <a:srgbClr val="030303"/>
                </a:solidFill>
                <a:latin typeface="Arial"/>
                <a:cs typeface="Arial"/>
              </a:rPr>
              <a:t>24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6326" y="2563963"/>
            <a:ext cx="5543550" cy="45758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47625" algn="ctr">
              <a:lnSpc>
                <a:spcPct val="108200"/>
              </a:lnSpc>
              <a:spcBef>
                <a:spcPts val="85"/>
              </a:spcBef>
            </a:pPr>
            <a:r>
              <a:rPr sz="4600" b="1" spc="60" dirty="0">
                <a:solidFill>
                  <a:srgbClr val="6E2D9E"/>
                </a:solidFill>
                <a:latin typeface="Arial"/>
                <a:cs typeface="Arial"/>
              </a:rPr>
              <a:t>LEY</a:t>
            </a:r>
            <a:r>
              <a:rPr sz="4600" b="1" spc="24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6E2D9E"/>
                </a:solidFill>
                <a:latin typeface="Arial"/>
                <a:cs typeface="Arial"/>
              </a:rPr>
              <a:t>DEL </a:t>
            </a:r>
            <a:r>
              <a:rPr sz="4600" b="1" spc="6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50" dirty="0">
                <a:solidFill>
                  <a:srgbClr val="6E2D9E"/>
                </a:solidFill>
                <a:latin typeface="Arial"/>
                <a:cs typeface="Arial"/>
              </a:rPr>
              <a:t>INSTITUTO</a:t>
            </a:r>
            <a:r>
              <a:rPr sz="4600" b="1" spc="5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6E2D9E"/>
                </a:solidFill>
                <a:latin typeface="Arial"/>
                <a:cs typeface="Arial"/>
              </a:rPr>
              <a:t>DEL </a:t>
            </a:r>
            <a:r>
              <a:rPr sz="4600" b="1" spc="65" dirty="0">
                <a:solidFill>
                  <a:srgbClr val="6E2D9E"/>
                </a:solidFill>
                <a:latin typeface="Arial"/>
                <a:cs typeface="Arial"/>
              </a:rPr>
              <a:t> FONDO</a:t>
            </a:r>
            <a:r>
              <a:rPr sz="4600" b="1" spc="340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6E2D9E"/>
                </a:solidFill>
                <a:latin typeface="Arial"/>
                <a:cs typeface="Arial"/>
              </a:rPr>
              <a:t>NACIONAL </a:t>
            </a:r>
            <a:r>
              <a:rPr sz="4600" b="1" spc="-126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95" dirty="0">
                <a:solidFill>
                  <a:srgbClr val="6E2D9E"/>
                </a:solidFill>
                <a:latin typeface="Arial"/>
                <a:cs typeface="Arial"/>
              </a:rPr>
              <a:t>DE</a:t>
            </a:r>
            <a:r>
              <a:rPr sz="4600" b="1" spc="17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50" dirty="0">
                <a:solidFill>
                  <a:srgbClr val="6E2D9E"/>
                </a:solidFill>
                <a:latin typeface="Arial"/>
                <a:cs typeface="Arial"/>
              </a:rPr>
              <a:t>VIVIENDA </a:t>
            </a:r>
            <a:r>
              <a:rPr sz="4600" b="1" spc="5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65" dirty="0">
                <a:solidFill>
                  <a:srgbClr val="6E2D9E"/>
                </a:solidFill>
                <a:latin typeface="Arial"/>
                <a:cs typeface="Arial"/>
              </a:rPr>
              <a:t>PARA</a:t>
            </a:r>
            <a:r>
              <a:rPr sz="4600" b="1" spc="29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90" dirty="0">
                <a:solidFill>
                  <a:srgbClr val="6E2D9E"/>
                </a:solidFill>
                <a:latin typeface="Arial"/>
                <a:cs typeface="Arial"/>
              </a:rPr>
              <a:t>LOS </a:t>
            </a:r>
            <a:r>
              <a:rPr sz="4600" b="1" spc="95" dirty="0">
                <a:solidFill>
                  <a:srgbClr val="6E2D9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6E2D9E"/>
                </a:solidFill>
                <a:latin typeface="Arial"/>
                <a:cs typeface="Arial"/>
              </a:rPr>
              <a:t>TRABAJADORES</a:t>
            </a:r>
            <a:endParaRPr sz="4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5902" y="431336"/>
            <a:ext cx="547243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486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471805" marR="17780" indent="-459740">
              <a:lnSpc>
                <a:spcPts val="1610"/>
              </a:lnSpc>
              <a:tabLst>
                <a:tab pos="471170" algn="l"/>
                <a:tab pos="2505075" algn="l"/>
                <a:tab pos="3804920" algn="l"/>
                <a:tab pos="4368165" algn="l"/>
                <a:tab pos="5200015" algn="l"/>
              </a:tabLst>
            </a:pPr>
            <a:r>
              <a:rPr sz="1350" b="1" spc="25" dirty="0">
                <a:solidFill>
                  <a:srgbClr val="6E2F9C"/>
                </a:solidFill>
                <a:latin typeface="Arial"/>
                <a:cs typeface="Arial"/>
              </a:rPr>
              <a:t>1</a:t>
            </a: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30" dirty="0">
                <a:solidFill>
                  <a:srgbClr val="6E2F9C"/>
                </a:solidFill>
                <a:latin typeface="Arial"/>
                <a:cs typeface="Arial"/>
              </a:rPr>
              <a:t>RESPONSABILIDA</a:t>
            </a:r>
            <a:r>
              <a:rPr sz="1350" b="1" spc="40" dirty="0">
                <a:solidFill>
                  <a:srgbClr val="6E2F9C"/>
                </a:solidFill>
                <a:latin typeface="Arial"/>
                <a:cs typeface="Arial"/>
              </a:rPr>
              <a:t>D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SOLIDARI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E</a:t>
            </a:r>
            <a:r>
              <a:rPr sz="1350" b="1" spc="30" dirty="0">
                <a:solidFill>
                  <a:srgbClr val="6E2F9C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5" dirty="0">
                <a:solidFill>
                  <a:srgbClr val="6E2F9C"/>
                </a:solidFill>
                <a:latin typeface="Arial"/>
                <a:cs typeface="Arial"/>
              </a:rPr>
              <a:t>CAS</a:t>
            </a: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DE  </a:t>
            </a: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SUSTITUCION</a:t>
            </a:r>
            <a:r>
              <a:rPr sz="1350" b="1" spc="160" dirty="0">
                <a:solidFill>
                  <a:srgbClr val="6E2F9C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PATRONAL</a:t>
            </a:r>
            <a:endParaRPr sz="13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77010" y="1569855"/>
            <a:ext cx="2415540" cy="209550"/>
          </a:xfrm>
          <a:custGeom>
            <a:avLst/>
            <a:gdLst/>
            <a:ahLst/>
            <a:cxnLst/>
            <a:rect l="l" t="t" r="r" b="b"/>
            <a:pathLst>
              <a:path w="2415540" h="209550">
                <a:moveTo>
                  <a:pt x="2415336" y="209415"/>
                </a:moveTo>
                <a:lnTo>
                  <a:pt x="0" y="209415"/>
                </a:lnTo>
                <a:lnTo>
                  <a:pt x="0" y="0"/>
                </a:lnTo>
                <a:lnTo>
                  <a:pt x="2415336" y="0"/>
                </a:lnTo>
                <a:lnTo>
                  <a:pt x="241533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64310" y="1565294"/>
            <a:ext cx="245046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LEY</a:t>
            </a:r>
            <a:r>
              <a:rPr sz="1150" b="1" spc="3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-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INSTITUTO</a:t>
            </a:r>
            <a:r>
              <a:rPr sz="1150" b="1" spc="8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FONDO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67695" y="1746853"/>
            <a:ext cx="2633980" cy="209550"/>
          </a:xfrm>
          <a:custGeom>
            <a:avLst/>
            <a:gdLst/>
            <a:ahLst/>
            <a:cxnLst/>
            <a:rect l="l" t="t" r="r" b="b"/>
            <a:pathLst>
              <a:path w="2633979" h="209550">
                <a:moveTo>
                  <a:pt x="2633966" y="209415"/>
                </a:moveTo>
                <a:lnTo>
                  <a:pt x="0" y="209415"/>
                </a:lnTo>
                <a:lnTo>
                  <a:pt x="0" y="0"/>
                </a:lnTo>
                <a:lnTo>
                  <a:pt x="2633966" y="0"/>
                </a:lnTo>
                <a:lnTo>
                  <a:pt x="263396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54995" y="1742293"/>
            <a:ext cx="26758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NACIONAL</a:t>
            </a:r>
            <a:r>
              <a:rPr sz="1150" b="1" spc="7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VIVIENDA</a:t>
            </a:r>
            <a:r>
              <a:rPr sz="1150" b="1" spc="7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PARA</a:t>
            </a:r>
            <a:r>
              <a:rPr sz="1150" b="1" spc="9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58979" y="1923852"/>
            <a:ext cx="1261110" cy="209550"/>
          </a:xfrm>
          <a:custGeom>
            <a:avLst/>
            <a:gdLst/>
            <a:ahLst/>
            <a:cxnLst/>
            <a:rect l="l" t="t" r="r" b="b"/>
            <a:pathLst>
              <a:path w="1261110" h="209550">
                <a:moveTo>
                  <a:pt x="1260799" y="209415"/>
                </a:moveTo>
                <a:lnTo>
                  <a:pt x="0" y="209415"/>
                </a:lnTo>
                <a:lnTo>
                  <a:pt x="0" y="0"/>
                </a:lnTo>
                <a:lnTo>
                  <a:pt x="1260799" y="0"/>
                </a:lnTo>
                <a:lnTo>
                  <a:pt x="1260799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46278" y="1919291"/>
            <a:ext cx="12801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TRABAJADORES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03590" y="2097798"/>
            <a:ext cx="1352550" cy="209550"/>
          </a:xfrm>
          <a:custGeom>
            <a:avLst/>
            <a:gdLst/>
            <a:ahLst/>
            <a:cxnLst/>
            <a:rect l="l" t="t" r="r" b="b"/>
            <a:pathLst>
              <a:path w="1352550" h="209550">
                <a:moveTo>
                  <a:pt x="1352382" y="209415"/>
                </a:moveTo>
                <a:lnTo>
                  <a:pt x="0" y="209415"/>
                </a:lnTo>
                <a:lnTo>
                  <a:pt x="0" y="0"/>
                </a:lnTo>
                <a:lnTo>
                  <a:pt x="1352382" y="0"/>
                </a:lnTo>
                <a:lnTo>
                  <a:pt x="1352382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90889" y="2093238"/>
            <a:ext cx="14052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23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BF9F9"/>
                </a:solidFill>
                <a:latin typeface="Arial"/>
                <a:cs typeface="Arial"/>
              </a:rPr>
              <a:t>Abril</a:t>
            </a:r>
            <a:r>
              <a:rPr sz="1150" b="1" spc="4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79464" y="1569855"/>
            <a:ext cx="2412365" cy="209550"/>
          </a:xfrm>
          <a:custGeom>
            <a:avLst/>
            <a:gdLst/>
            <a:ahLst/>
            <a:cxnLst/>
            <a:rect l="l" t="t" r="r" b="b"/>
            <a:pathLst>
              <a:path w="2412365" h="209550">
                <a:moveTo>
                  <a:pt x="2412283" y="209415"/>
                </a:moveTo>
                <a:lnTo>
                  <a:pt x="0" y="209415"/>
                </a:lnTo>
                <a:lnTo>
                  <a:pt x="0" y="0"/>
                </a:lnTo>
                <a:lnTo>
                  <a:pt x="2412283" y="0"/>
                </a:lnTo>
                <a:lnTo>
                  <a:pt x="2412283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66763" y="1565294"/>
            <a:ext cx="24447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LEY</a:t>
            </a:r>
            <a:r>
              <a:rPr sz="1150" b="1" spc="3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INSTITUTO</a:t>
            </a:r>
            <a:r>
              <a:rPr sz="1150" b="1" spc="9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FONDO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70149" y="1746853"/>
            <a:ext cx="2631440" cy="209550"/>
          </a:xfrm>
          <a:custGeom>
            <a:avLst/>
            <a:gdLst/>
            <a:ahLst/>
            <a:cxnLst/>
            <a:rect l="l" t="t" r="r" b="b"/>
            <a:pathLst>
              <a:path w="2631440" h="209550">
                <a:moveTo>
                  <a:pt x="2630913" y="209415"/>
                </a:moveTo>
                <a:lnTo>
                  <a:pt x="0" y="209415"/>
                </a:lnTo>
                <a:lnTo>
                  <a:pt x="0" y="0"/>
                </a:lnTo>
                <a:lnTo>
                  <a:pt x="2630913" y="0"/>
                </a:lnTo>
                <a:lnTo>
                  <a:pt x="2630913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57448" y="1742293"/>
            <a:ext cx="26727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NACIONAL</a:t>
            </a:r>
            <a:r>
              <a:rPr sz="1150" b="1" spc="12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VIVIENDA</a:t>
            </a:r>
            <a:r>
              <a:rPr sz="1150" b="1" spc="7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PARA</a:t>
            </a:r>
            <a:r>
              <a:rPr sz="1150" b="1" spc="5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61433" y="1923852"/>
            <a:ext cx="1257935" cy="209550"/>
          </a:xfrm>
          <a:custGeom>
            <a:avLst/>
            <a:gdLst/>
            <a:ahLst/>
            <a:cxnLst/>
            <a:rect l="l" t="t" r="r" b="b"/>
            <a:pathLst>
              <a:path w="1257935" h="209550">
                <a:moveTo>
                  <a:pt x="1257746" y="209415"/>
                </a:moveTo>
                <a:lnTo>
                  <a:pt x="0" y="209415"/>
                </a:lnTo>
                <a:lnTo>
                  <a:pt x="0" y="0"/>
                </a:lnTo>
                <a:lnTo>
                  <a:pt x="1257746" y="0"/>
                </a:lnTo>
                <a:lnTo>
                  <a:pt x="125774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648730" y="1919291"/>
            <a:ext cx="12674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TRABAJADORES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08872" y="2097798"/>
            <a:ext cx="1760220" cy="209550"/>
          </a:xfrm>
          <a:custGeom>
            <a:avLst/>
            <a:gdLst/>
            <a:ahLst/>
            <a:cxnLst/>
            <a:rect l="l" t="t" r="r" b="b"/>
            <a:pathLst>
              <a:path w="1760220" h="209550">
                <a:moveTo>
                  <a:pt x="1760196" y="209415"/>
                </a:moveTo>
                <a:lnTo>
                  <a:pt x="0" y="209415"/>
                </a:lnTo>
                <a:lnTo>
                  <a:pt x="0" y="0"/>
                </a:lnTo>
                <a:lnTo>
                  <a:pt x="1760196" y="0"/>
                </a:lnTo>
                <a:lnTo>
                  <a:pt x="176019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396171" y="2093238"/>
            <a:ext cx="179451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30" dirty="0">
                <a:solidFill>
                  <a:srgbClr val="FBF9F9"/>
                </a:solidFill>
                <a:latin typeface="Arial"/>
                <a:cs typeface="Arial"/>
              </a:rPr>
              <a:t>16</a:t>
            </a:r>
            <a:r>
              <a:rPr sz="1150" b="1" spc="-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BF9F9"/>
                </a:solidFill>
                <a:latin typeface="Arial"/>
                <a:cs typeface="Arial"/>
              </a:rPr>
              <a:t>Diciembre</a:t>
            </a:r>
            <a:r>
              <a:rPr sz="1150" b="1" spc="10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03123" y="9364804"/>
            <a:ext cx="359410" cy="264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5"/>
              </a:lnSpc>
              <a:tabLst>
                <a:tab pos="346075" algn="l"/>
              </a:tabLst>
            </a:pPr>
            <a:r>
              <a:rPr sz="1700" b="1" u="heavy" spc="-270" dirty="0">
                <a:solidFill>
                  <a:srgbClr val="797C7B"/>
                </a:solidFill>
                <a:uFill>
                  <a:solidFill>
                    <a:srgbClr val="797C7B"/>
                  </a:solidFill>
                </a:uFill>
                <a:latin typeface="Times New Roman"/>
                <a:cs typeface="Times New Roman"/>
              </a:rPr>
              <a:t>)t-</a:t>
            </a:r>
            <a:r>
              <a:rPr sz="1700" b="1" u="heavy" dirty="0">
                <a:solidFill>
                  <a:srgbClr val="797C7B"/>
                </a:solidFill>
                <a:uFill>
                  <a:solidFill>
                    <a:srgbClr val="797C7B"/>
                  </a:solidFill>
                </a:uFill>
                <a:latin typeface="Times New Roman"/>
                <a:cs typeface="Times New Roman"/>
              </a:rPr>
              <a:t> 	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4073" y="9451570"/>
            <a:ext cx="203644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spc="-29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22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spc="-355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55" dirty="0">
                <a:solidFill>
                  <a:srgbClr val="08AC54"/>
                </a:solidFill>
                <a:latin typeface="Courier New"/>
                <a:cs typeface="Courier New"/>
              </a:rPr>
              <a:t>at</a:t>
            </a:r>
            <a:r>
              <a:rPr sz="1000" b="1" spc="-355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55" dirty="0">
                <a:solidFill>
                  <a:srgbClr val="08AC54"/>
                </a:solidFill>
                <a:latin typeface="Courier New"/>
                <a:cs typeface="Courier New"/>
              </a:rPr>
              <a:t>e</a:t>
            </a:r>
            <a:r>
              <a:rPr sz="1000" b="1" spc="-355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55" dirty="0">
                <a:solidFill>
                  <a:srgbClr val="08AC54"/>
                </a:solidFill>
                <a:latin typeface="Courier New"/>
                <a:cs typeface="Courier New"/>
              </a:rPr>
              <a:t>ria</a:t>
            </a:r>
            <a:r>
              <a:rPr sz="1000" b="1" spc="-355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55" dirty="0">
                <a:solidFill>
                  <a:srgbClr val="08AC54"/>
                </a:solidFill>
                <a:latin typeface="Courier New"/>
                <a:cs typeface="Courier New"/>
              </a:rPr>
              <a:t>l</a:t>
            </a:r>
            <a:r>
              <a:rPr sz="1000" b="1" spc="-45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co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_,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il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ad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_,_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r: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rio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__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B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,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e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;_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l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'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t</a:t>
            </a:r>
            <a:r>
              <a:rPr sz="1000" b="1" spc="-36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-'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1000" b="1" spc="-360" dirty="0">
                <a:solidFill>
                  <a:srgbClr val="797C7B"/>
                </a:solidFill>
                <a:latin typeface="Courier New"/>
                <a:cs typeface="Courier New"/>
              </a:rPr>
              <a:t>-</a:t>
            </a:r>
            <a:r>
              <a:rPr sz="1000" b="1" spc="-36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81387" y="9508121"/>
            <a:ext cx="23685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z="1100" spc="-80" dirty="0">
                <a:solidFill>
                  <a:srgbClr val="030303"/>
                </a:solidFill>
                <a:latin typeface="Courier New"/>
                <a:cs typeface="Courier New"/>
              </a:rPr>
              <a:t>25</a:t>
            </a:r>
            <a:endParaRPr sz="1100">
              <a:latin typeface="Courier New"/>
              <a:cs typeface="Courier New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083737" y="2304040"/>
          <a:ext cx="5601335" cy="30746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605">
                <a:tc>
                  <a:txBody>
                    <a:bodyPr/>
                    <a:lstStyle/>
                    <a:p>
                      <a:pPr marL="69850">
                        <a:lnSpc>
                          <a:spcPts val="1285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29.-</a:t>
                      </a:r>
                      <a:r>
                        <a:rPr sz="1150" b="1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65"/>
                        </a:lnSpc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29.-</a:t>
                      </a:r>
                      <a:r>
                        <a:rPr sz="1150" b="1" spc="229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Son</a:t>
                      </a:r>
                      <a:r>
                        <a:rPr sz="1150" spc="2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</a:t>
                      </a:r>
                      <a:r>
                        <a:rPr sz="1150" spc="2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1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los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patrones: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40" dirty="0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300" spc="30" dirty="0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9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IX....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IX....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8664">
                <a:tc>
                  <a:txBody>
                    <a:bodyPr/>
                    <a:lstStyle/>
                    <a:p>
                      <a:pPr marL="69215" marR="53975" indent="635" algn="just">
                        <a:lnSpc>
                          <a:spcPct val="100099"/>
                        </a:lnSpc>
                        <a:spcBef>
                          <a:spcPts val="1025"/>
                        </a:spcBef>
                      </a:pP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caso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sustitucion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patronal,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patron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sustituido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sera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solidariamente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responsable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nuevo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derivadas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Ley,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nacidas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antes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fecha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sustitucion,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hasta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por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termino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tres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meses,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concluido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todas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responsabilidades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seran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atribuibles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nuevo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30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3975" indent="-635" algn="just">
                        <a:lnSpc>
                          <a:spcPct val="99900"/>
                        </a:lnSpc>
                        <a:spcBef>
                          <a:spcPts val="885"/>
                        </a:spcBef>
                      </a:pP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caso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sustitucion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patronal,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sustituido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solidariamente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responsable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nuevo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derivadas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Ley,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nacidas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antes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fecha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sustitucion,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hasta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por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termino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dos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anos,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concluido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todas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responsabilidades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seran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atribuibles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nuevo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patron.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2373048" y="5420856"/>
            <a:ext cx="324358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1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0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2935744"/>
            <a:ext cx="0" cy="5993765"/>
          </a:xfrm>
          <a:custGeom>
            <a:avLst/>
            <a:gdLst/>
            <a:ahLst/>
            <a:cxnLst/>
            <a:rect l="l" t="t" r="r" b="b"/>
            <a:pathLst>
              <a:path h="5993765">
                <a:moveTo>
                  <a:pt x="0" y="5993527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2935744"/>
            <a:ext cx="0" cy="5993765"/>
          </a:xfrm>
          <a:custGeom>
            <a:avLst/>
            <a:gdLst/>
            <a:ahLst/>
            <a:cxnLst/>
            <a:rect l="l" t="t" r="r" b="b"/>
            <a:pathLst>
              <a:path h="5993765">
                <a:moveTo>
                  <a:pt x="0" y="5993527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68229" y="2195453"/>
            <a:ext cx="5654675" cy="6743065"/>
            <a:chOff x="1068229" y="2195453"/>
            <a:chExt cx="5654675" cy="6743065"/>
          </a:xfrm>
        </p:grpSpPr>
        <p:sp>
          <p:nvSpPr>
            <p:cNvPr id="5" name="object 5"/>
            <p:cNvSpPr/>
            <p:nvPr/>
          </p:nvSpPr>
          <p:spPr>
            <a:xfrm>
              <a:off x="6691698" y="2935744"/>
              <a:ext cx="0" cy="5993765"/>
            </a:xfrm>
            <a:custGeom>
              <a:avLst/>
              <a:gdLst/>
              <a:ahLst/>
              <a:cxnLst/>
              <a:rect l="l" t="t" r="r" b="b"/>
              <a:pathLst>
                <a:path h="5993765">
                  <a:moveTo>
                    <a:pt x="0" y="5993527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917065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7010" y="2195453"/>
              <a:ext cx="2415540" cy="209550"/>
            </a:xfrm>
            <a:custGeom>
              <a:avLst/>
              <a:gdLst/>
              <a:ahLst/>
              <a:cxnLst/>
              <a:rect l="l" t="t" r="r" b="b"/>
              <a:pathLst>
                <a:path w="2415540" h="209550">
                  <a:moveTo>
                    <a:pt x="2415336" y="209415"/>
                  </a:moveTo>
                  <a:lnTo>
                    <a:pt x="0" y="209415"/>
                  </a:lnTo>
                  <a:lnTo>
                    <a:pt x="0" y="0"/>
                  </a:lnTo>
                  <a:lnTo>
                    <a:pt x="2415336" y="0"/>
                  </a:lnTo>
                  <a:lnTo>
                    <a:pt x="2415336" y="209415"/>
                  </a:lnTo>
                  <a:close/>
                </a:path>
              </a:pathLst>
            </a:custGeom>
            <a:solidFill>
              <a:srgbClr val="6E2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6016" y="859337"/>
            <a:ext cx="17462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2.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14849" y="859337"/>
            <a:ext cx="156591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PRESTACIO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DE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4849" y="1063800"/>
            <a:ext cx="147701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7930" algn="l"/>
              </a:tabLst>
            </a:pP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EJECUCIO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DE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7975" y="1063800"/>
            <a:ext cx="65722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OBRAS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44863" y="1063800"/>
            <a:ext cx="212915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2914" algn="l"/>
              </a:tabLst>
            </a:pPr>
            <a:r>
              <a:rPr sz="1350" b="1" spc="25" dirty="0">
                <a:solidFill>
                  <a:srgbClr val="6E2F9C"/>
                </a:solidFill>
                <a:latin typeface="Arial"/>
                <a:cs typeface="Arial"/>
              </a:rPr>
              <a:t>ESPECIALIZADA</a:t>
            </a:r>
            <a:r>
              <a:rPr sz="1350" b="1" spc="35" dirty="0">
                <a:solidFill>
                  <a:srgbClr val="6E2F9C"/>
                </a:solidFill>
                <a:latin typeface="Arial"/>
                <a:cs typeface="Arial"/>
              </a:rPr>
              <a:t>S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6E2F9C"/>
                </a:solidFill>
                <a:latin typeface="Arial"/>
                <a:cs typeface="Arial"/>
              </a:rPr>
              <a:t>QUE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14849" y="1268262"/>
            <a:ext cx="157035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8850" algn="l"/>
              </a:tabLst>
            </a:pP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FORMA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PARTE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33565" y="1268262"/>
            <a:ext cx="287528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3400" algn="l"/>
                <a:tab pos="1432560" algn="l"/>
                <a:tab pos="2271395" algn="l"/>
                <a:tab pos="2616200" algn="l"/>
              </a:tabLst>
            </a:pP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DEL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OBJET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SOCIA</a:t>
            </a: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L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6E2F9C"/>
                </a:solidFill>
                <a:latin typeface="Arial"/>
                <a:cs typeface="Arial"/>
              </a:rPr>
              <a:t>N</a:t>
            </a: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I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DE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5174" y="1472727"/>
            <a:ext cx="45573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100" algn="l"/>
                <a:tab pos="2487930" algn="l"/>
                <a:tab pos="4298315" algn="l"/>
              </a:tabLst>
            </a:pP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ACTIVIDA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D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ECONOMIC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PREPONDERANTE</a:t>
            </a:r>
            <a:r>
              <a:rPr sz="1350" b="1" dirty="0">
                <a:solidFill>
                  <a:srgbClr val="6E2F9C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DE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91246" y="859337"/>
            <a:ext cx="3326765" cy="84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614"/>
              </a:lnSpc>
              <a:spcBef>
                <a:spcPts val="100"/>
              </a:spcBef>
            </a:pP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SERVICIOS </a:t>
            </a:r>
            <a:r>
              <a:rPr sz="1350" b="1" spc="365" dirty="0">
                <a:solidFill>
                  <a:srgbClr val="6E2F9C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6E2F9C"/>
                </a:solidFill>
                <a:latin typeface="Arial"/>
                <a:cs typeface="Arial"/>
              </a:rPr>
              <a:t>ESPECIALIZADOS </a:t>
            </a:r>
            <a:r>
              <a:rPr sz="1350" b="1" spc="210" dirty="0">
                <a:solidFill>
                  <a:srgbClr val="6E2F9C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6E2F9C"/>
                </a:solidFill>
                <a:latin typeface="Arial"/>
                <a:cs typeface="Arial"/>
              </a:rPr>
              <a:t>O </a:t>
            </a:r>
            <a:r>
              <a:rPr sz="1350" b="1" spc="229" dirty="0">
                <a:solidFill>
                  <a:srgbClr val="6E2F9C"/>
                </a:solidFill>
                <a:latin typeface="Arial"/>
                <a:cs typeface="Arial"/>
              </a:rPr>
              <a:t> </a:t>
            </a:r>
            <a:r>
              <a:rPr sz="1350" b="1" spc="40" dirty="0">
                <a:solidFill>
                  <a:srgbClr val="6E2F9C"/>
                </a:solidFill>
                <a:latin typeface="Arial"/>
                <a:cs typeface="Arial"/>
              </a:rPr>
              <a:t>LA</a:t>
            </a:r>
            <a:endParaRPr sz="1350">
              <a:latin typeface="Arial"/>
              <a:cs typeface="Arial"/>
            </a:endParaRPr>
          </a:p>
          <a:p>
            <a:pPr marL="3073400" marR="5080" indent="-29845" algn="just">
              <a:lnSpc>
                <a:spcPts val="1610"/>
              </a:lnSpc>
              <a:spcBef>
                <a:spcPts val="55"/>
              </a:spcBef>
            </a:pPr>
            <a:r>
              <a:rPr sz="1350" b="1" spc="15" dirty="0">
                <a:solidFill>
                  <a:srgbClr val="6E2F9C"/>
                </a:solidFill>
                <a:latin typeface="Arial"/>
                <a:cs typeface="Arial"/>
              </a:rPr>
              <a:t>NO  </a:t>
            </a:r>
            <a:r>
              <a:rPr sz="1350" b="1" spc="25" dirty="0">
                <a:solidFill>
                  <a:srgbClr val="6E2F9C"/>
                </a:solidFill>
                <a:latin typeface="Arial"/>
                <a:cs typeface="Arial"/>
              </a:rPr>
              <a:t>LA  </a:t>
            </a:r>
            <a:r>
              <a:rPr sz="1350" b="1" spc="20" dirty="0">
                <a:solidFill>
                  <a:srgbClr val="6E2F9C"/>
                </a:solidFill>
                <a:latin typeface="Arial"/>
                <a:cs typeface="Arial"/>
              </a:rPr>
              <a:t>LA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4849" y="1680242"/>
            <a:ext cx="12706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0" dirty="0">
                <a:solidFill>
                  <a:srgbClr val="6E2F9C"/>
                </a:solidFill>
                <a:latin typeface="Arial"/>
                <a:cs typeface="Arial"/>
              </a:rPr>
              <a:t>BENEFICIARIA</a:t>
            </a:r>
            <a:endParaRPr sz="13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4310" y="2190891"/>
            <a:ext cx="24479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LEY</a:t>
            </a:r>
            <a:r>
              <a:rPr sz="1150" b="1" spc="3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INSTITUTO</a:t>
            </a:r>
            <a:r>
              <a:rPr sz="1150" b="1" spc="8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FONDO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67695" y="2369399"/>
            <a:ext cx="2633980" cy="209550"/>
          </a:xfrm>
          <a:custGeom>
            <a:avLst/>
            <a:gdLst/>
            <a:ahLst/>
            <a:cxnLst/>
            <a:rect l="l" t="t" r="r" b="b"/>
            <a:pathLst>
              <a:path w="2633979" h="209550">
                <a:moveTo>
                  <a:pt x="2633966" y="209415"/>
                </a:moveTo>
                <a:lnTo>
                  <a:pt x="0" y="209415"/>
                </a:lnTo>
                <a:lnTo>
                  <a:pt x="0" y="0"/>
                </a:lnTo>
                <a:lnTo>
                  <a:pt x="2633966" y="0"/>
                </a:lnTo>
                <a:lnTo>
                  <a:pt x="263396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54995" y="2364838"/>
            <a:ext cx="26758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NACIONAL</a:t>
            </a:r>
            <a:r>
              <a:rPr sz="1150" b="1" spc="7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VIVIENDA</a:t>
            </a:r>
            <a:r>
              <a:rPr sz="1150" b="1" spc="7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PARA</a:t>
            </a:r>
            <a:r>
              <a:rPr sz="1150" b="1" spc="9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8979" y="2543346"/>
            <a:ext cx="1261110" cy="209550"/>
          </a:xfrm>
          <a:custGeom>
            <a:avLst/>
            <a:gdLst/>
            <a:ahLst/>
            <a:cxnLst/>
            <a:rect l="l" t="t" r="r" b="b"/>
            <a:pathLst>
              <a:path w="1261110" h="209550">
                <a:moveTo>
                  <a:pt x="1260799" y="209415"/>
                </a:moveTo>
                <a:lnTo>
                  <a:pt x="0" y="209415"/>
                </a:lnTo>
                <a:lnTo>
                  <a:pt x="0" y="0"/>
                </a:lnTo>
                <a:lnTo>
                  <a:pt x="1260799" y="0"/>
                </a:lnTo>
                <a:lnTo>
                  <a:pt x="1260799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846278" y="2538785"/>
            <a:ext cx="12801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TRABAJADORES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03590" y="2720344"/>
            <a:ext cx="1352550" cy="209550"/>
          </a:xfrm>
          <a:custGeom>
            <a:avLst/>
            <a:gdLst/>
            <a:ahLst/>
            <a:cxnLst/>
            <a:rect l="l" t="t" r="r" b="b"/>
            <a:pathLst>
              <a:path w="1352550" h="209550">
                <a:moveTo>
                  <a:pt x="1352382" y="209415"/>
                </a:moveTo>
                <a:lnTo>
                  <a:pt x="0" y="209415"/>
                </a:lnTo>
                <a:lnTo>
                  <a:pt x="0" y="0"/>
                </a:lnTo>
                <a:lnTo>
                  <a:pt x="1352382" y="0"/>
                </a:lnTo>
                <a:lnTo>
                  <a:pt x="1352382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790889" y="2715784"/>
            <a:ext cx="14052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23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BF9F9"/>
                </a:solidFill>
                <a:latin typeface="Arial"/>
                <a:cs typeface="Arial"/>
              </a:rPr>
              <a:t>Abril</a:t>
            </a:r>
            <a:r>
              <a:rPr sz="1150" b="1" spc="4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079464" y="2195453"/>
            <a:ext cx="2412365" cy="209550"/>
          </a:xfrm>
          <a:custGeom>
            <a:avLst/>
            <a:gdLst/>
            <a:ahLst/>
            <a:cxnLst/>
            <a:rect l="l" t="t" r="r" b="b"/>
            <a:pathLst>
              <a:path w="2412365" h="209550">
                <a:moveTo>
                  <a:pt x="2412283" y="209415"/>
                </a:moveTo>
                <a:lnTo>
                  <a:pt x="0" y="209415"/>
                </a:lnTo>
                <a:lnTo>
                  <a:pt x="0" y="0"/>
                </a:lnTo>
                <a:lnTo>
                  <a:pt x="2412283" y="0"/>
                </a:lnTo>
                <a:lnTo>
                  <a:pt x="2412283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066763" y="2190891"/>
            <a:ext cx="24447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LEY</a:t>
            </a: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INSTITUTO</a:t>
            </a:r>
            <a:r>
              <a:rPr sz="1150" b="1" spc="8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DEL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FONDO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70149" y="2369399"/>
            <a:ext cx="2631440" cy="209550"/>
          </a:xfrm>
          <a:custGeom>
            <a:avLst/>
            <a:gdLst/>
            <a:ahLst/>
            <a:cxnLst/>
            <a:rect l="l" t="t" r="r" b="b"/>
            <a:pathLst>
              <a:path w="2631440" h="209550">
                <a:moveTo>
                  <a:pt x="2630913" y="209415"/>
                </a:moveTo>
                <a:lnTo>
                  <a:pt x="0" y="209415"/>
                </a:lnTo>
                <a:lnTo>
                  <a:pt x="0" y="0"/>
                </a:lnTo>
                <a:lnTo>
                  <a:pt x="2630913" y="0"/>
                </a:lnTo>
                <a:lnTo>
                  <a:pt x="2630913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957448" y="2364838"/>
            <a:ext cx="26727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NACIONAL</a:t>
            </a:r>
            <a:r>
              <a:rPr sz="1150" b="1" spc="12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BF9F9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 VIVIENDA</a:t>
            </a:r>
            <a:r>
              <a:rPr sz="1150" b="1" spc="7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PARA</a:t>
            </a:r>
            <a:r>
              <a:rPr sz="1150" b="1" spc="55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61433" y="2543346"/>
            <a:ext cx="1257935" cy="209550"/>
          </a:xfrm>
          <a:custGeom>
            <a:avLst/>
            <a:gdLst/>
            <a:ahLst/>
            <a:cxnLst/>
            <a:rect l="l" t="t" r="r" b="b"/>
            <a:pathLst>
              <a:path w="1257935" h="209550">
                <a:moveTo>
                  <a:pt x="1257746" y="209415"/>
                </a:moveTo>
                <a:lnTo>
                  <a:pt x="0" y="209415"/>
                </a:lnTo>
                <a:lnTo>
                  <a:pt x="0" y="0"/>
                </a:lnTo>
                <a:lnTo>
                  <a:pt x="1257746" y="0"/>
                </a:lnTo>
                <a:lnTo>
                  <a:pt x="125774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648730" y="2538785"/>
            <a:ext cx="12674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TRABAJADORES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408872" y="2720344"/>
            <a:ext cx="1760220" cy="209550"/>
          </a:xfrm>
          <a:custGeom>
            <a:avLst/>
            <a:gdLst/>
            <a:ahLst/>
            <a:cxnLst/>
            <a:rect l="l" t="t" r="r" b="b"/>
            <a:pathLst>
              <a:path w="1760220" h="209550">
                <a:moveTo>
                  <a:pt x="1760196" y="209415"/>
                </a:moveTo>
                <a:lnTo>
                  <a:pt x="0" y="209415"/>
                </a:lnTo>
                <a:lnTo>
                  <a:pt x="0" y="0"/>
                </a:lnTo>
                <a:lnTo>
                  <a:pt x="1760196" y="0"/>
                </a:lnTo>
                <a:lnTo>
                  <a:pt x="1760196" y="209415"/>
                </a:lnTo>
                <a:close/>
              </a:path>
            </a:pathLst>
          </a:custGeom>
          <a:solidFill>
            <a:srgbClr val="6E2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150753" y="2908548"/>
            <a:ext cx="2688590" cy="11531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82245" algn="just">
              <a:lnSpc>
                <a:spcPct val="100800"/>
              </a:lnSpc>
              <a:spcBef>
                <a:spcPts val="90"/>
              </a:spcBef>
            </a:pPr>
            <a:r>
              <a:rPr sz="1050" b="1" spc="10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050" b="1" spc="30" dirty="0">
                <a:solidFill>
                  <a:srgbClr val="030303"/>
                </a:solidFill>
                <a:latin typeface="Arial"/>
                <a:cs typeface="Arial"/>
              </a:rPr>
              <a:t>29 </a:t>
            </a:r>
            <a:r>
              <a:rPr sz="1050" b="1" spc="10" dirty="0">
                <a:solidFill>
                  <a:srgbClr val="030303"/>
                </a:solidFill>
                <a:latin typeface="Arial"/>
                <a:cs typeface="Arial"/>
              </a:rPr>
              <a:t>Bis.-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Las personas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fisicas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morales que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se encuentren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registradas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terminos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15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Federal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del Trabajo para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llevar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cabo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prestaci6n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ejecuci6n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obras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especializadas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no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forman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parte</a:t>
            </a:r>
            <a:r>
              <a:rPr sz="105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0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objeto</a:t>
            </a:r>
            <a:r>
              <a:rPr sz="10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social</a:t>
            </a:r>
            <a:r>
              <a:rPr sz="1050" spc="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ni</a:t>
            </a:r>
            <a:r>
              <a:rPr sz="10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actividad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09938" y="4037676"/>
            <a:ext cx="1828800" cy="347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90170">
              <a:lnSpc>
                <a:spcPct val="101099"/>
              </a:lnSpc>
              <a:spcBef>
                <a:spcPts val="85"/>
              </a:spcBef>
              <a:tabLst>
                <a:tab pos="313690" algn="l"/>
                <a:tab pos="636905" algn="l"/>
                <a:tab pos="1282065" algn="l"/>
                <a:tab pos="1303655" algn="l"/>
                <a:tab pos="1708785" algn="l"/>
              </a:tabLst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preponderant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la 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lo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mismos,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50753" y="4037676"/>
            <a:ext cx="797560" cy="5092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35" algn="just">
              <a:lnSpc>
                <a:spcPct val="101099"/>
              </a:lnSpc>
              <a:spcBef>
                <a:spcPts val="85"/>
              </a:spcBef>
            </a:pPr>
            <a:r>
              <a:rPr sz="1050" spc="-30" dirty="0">
                <a:solidFill>
                  <a:srgbClr val="030303"/>
                </a:solidFill>
                <a:latin typeface="Arial"/>
                <a:cs typeface="Arial"/>
              </a:rPr>
              <a:t>econom1ca </a:t>
            </a:r>
            <a:r>
              <a:rPr sz="10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beneficiaria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 proporcionar</a:t>
            </a:r>
            <a:endParaRPr sz="10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51743" y="4361155"/>
            <a:ext cx="1783714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cuatrimestralmente </a:t>
            </a:r>
            <a:r>
              <a:rPr sz="10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0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mas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51325" y="4510179"/>
            <a:ext cx="268414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tardar</a:t>
            </a:r>
            <a:r>
              <a:rPr sz="10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050" spc="2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dia</a:t>
            </a:r>
            <a:r>
              <a:rPr sz="1050" spc="2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5" dirty="0">
                <a:solidFill>
                  <a:srgbClr val="030303"/>
                </a:solidFill>
                <a:latin typeface="Times New Roman"/>
                <a:cs typeface="Times New Roman"/>
              </a:rPr>
              <a:t>17</a:t>
            </a:r>
            <a:r>
              <a:rPr sz="1150" spc="220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22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0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meses</a:t>
            </a:r>
            <a:r>
              <a:rPr sz="105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25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enero,</a:t>
            </a:r>
            <a:endParaRPr sz="10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50763" y="4681584"/>
            <a:ext cx="2687955" cy="50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99"/>
              </a:lnSpc>
              <a:spcBef>
                <a:spcPts val="100"/>
              </a:spcBef>
            </a:pP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mayo y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septiembre,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informaci6n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contratos celebrados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en el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cuatrimestre de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que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trate,</a:t>
            </a:r>
            <a:r>
              <a:rPr sz="10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conforme</a:t>
            </a:r>
            <a:r>
              <a:rPr sz="10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lo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siguiente: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50753" y="5159175"/>
            <a:ext cx="159385" cy="7029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615"/>
              </a:spcBef>
            </a:pPr>
            <a:r>
              <a:rPr sz="1050" b="1" spc="25" dirty="0">
                <a:solidFill>
                  <a:srgbClr val="030303"/>
                </a:solidFill>
                <a:latin typeface="Arial"/>
                <a:cs typeface="Arial"/>
              </a:rPr>
              <a:t>a)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050" b="1" spc="30" dirty="0">
                <a:solidFill>
                  <a:srgbClr val="030303"/>
                </a:solidFill>
                <a:latin typeface="Arial"/>
                <a:cs typeface="Arial"/>
              </a:rPr>
              <a:t>b</a:t>
            </a:r>
            <a:r>
              <a:rPr sz="1050" b="1" spc="20" dirty="0">
                <a:solidFill>
                  <a:srgbClr val="030303"/>
                </a:solidFill>
                <a:latin typeface="Arial"/>
                <a:cs typeface="Arial"/>
              </a:rPr>
              <a:t>)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050" b="1" spc="15" dirty="0">
                <a:solidFill>
                  <a:srgbClr val="030303"/>
                </a:solidFill>
                <a:latin typeface="Arial"/>
                <a:cs typeface="Arial"/>
              </a:rPr>
              <a:t>c)</a:t>
            </a:r>
            <a:endParaRPr sz="10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01095" y="5159175"/>
            <a:ext cx="2237105" cy="70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2490" indent="-635">
              <a:lnSpc>
                <a:spcPct val="141100"/>
              </a:lnSpc>
              <a:spcBef>
                <a:spcPts val="100"/>
              </a:spcBef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Dates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Generales;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Contratos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servicio;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05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Montes</a:t>
            </a:r>
            <a:r>
              <a:rPr sz="1050" spc="25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0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Aportaciones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endParaRPr sz="10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50614" y="5841227"/>
            <a:ext cx="102108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Amortizaciones;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49188" y="6001442"/>
            <a:ext cx="161290" cy="4711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90"/>
              </a:spcBef>
            </a:pPr>
            <a:r>
              <a:rPr sz="1050" b="1" spc="30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050" b="1" spc="20" dirty="0">
                <a:solidFill>
                  <a:srgbClr val="030303"/>
                </a:solidFill>
                <a:latin typeface="Arial"/>
                <a:cs typeface="Arial"/>
              </a:rPr>
              <a:t>)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050" b="1" spc="40" dirty="0">
                <a:solidFill>
                  <a:srgbClr val="030303"/>
                </a:solidFill>
                <a:latin typeface="Arial"/>
                <a:cs typeface="Arial"/>
              </a:rPr>
              <a:t>e)</a:t>
            </a:r>
            <a:endParaRPr sz="10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01095" y="6001442"/>
            <a:ext cx="2237740" cy="47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45">
              <a:lnSpc>
                <a:spcPct val="139200"/>
              </a:lnSpc>
              <a:spcBef>
                <a:spcPts val="100"/>
              </a:spcBef>
            </a:pP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lnformaci6n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050" spc="20" dirty="0">
                <a:solidFill>
                  <a:srgbClr val="2B2B2B"/>
                </a:solidFill>
                <a:latin typeface="Arial"/>
                <a:cs typeface="Arial"/>
              </a:rPr>
              <a:t>; </a:t>
            </a:r>
            <a:r>
              <a:rPr sz="1050" spc="25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Determinaci6n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0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salario</a:t>
            </a:r>
            <a:r>
              <a:rPr sz="105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base</a:t>
            </a:r>
            <a:r>
              <a:rPr sz="1050" spc="2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48806" y="6382903"/>
            <a:ext cx="2682240" cy="47752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615"/>
              </a:spcBef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aportaci6n,</a:t>
            </a:r>
            <a:r>
              <a:rPr sz="10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  <a:tabLst>
                <a:tab pos="465455" algn="l"/>
              </a:tabLst>
            </a:pPr>
            <a:r>
              <a:rPr sz="1050" b="1" spc="10" dirty="0">
                <a:solidFill>
                  <a:srgbClr val="030303"/>
                </a:solidFill>
                <a:latin typeface="Arial"/>
                <a:cs typeface="Arial"/>
              </a:rPr>
              <a:t>f)	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Copia </a:t>
            </a:r>
            <a:r>
              <a:rPr sz="10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simple </a:t>
            </a:r>
            <a:r>
              <a:rPr sz="10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registro </a:t>
            </a:r>
            <a:r>
              <a:rPr sz="10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emitido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50753" y="6836080"/>
            <a:ext cx="267716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050" spc="2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Secretaria</a:t>
            </a:r>
            <a:r>
              <a:rPr sz="1050" spc="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050" spc="2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05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0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49218" y="6932209"/>
            <a:ext cx="2688590" cy="63627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615"/>
              </a:spcBef>
            </a:pP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Social.</a:t>
            </a:r>
            <a:endParaRPr sz="1050">
              <a:latin typeface="Arial"/>
              <a:cs typeface="Arial"/>
            </a:endParaRPr>
          </a:p>
          <a:p>
            <a:pPr marL="12700" marR="5080" indent="183515">
              <a:lnSpc>
                <a:spcPts val="1250"/>
              </a:lnSpc>
              <a:spcBef>
                <a:spcPts val="570"/>
              </a:spcBef>
            </a:pP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0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requisites</a:t>
            </a:r>
            <a:r>
              <a:rPr sz="1050" spc="1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antes</a:t>
            </a:r>
            <a:r>
              <a:rPr sz="10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senalados</a:t>
            </a:r>
            <a:r>
              <a:rPr sz="1050" spc="2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fechas</a:t>
            </a:r>
            <a:r>
              <a:rPr sz="10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presentaci6n</a:t>
            </a:r>
            <a:r>
              <a:rPr sz="1050" spc="1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ante</a:t>
            </a:r>
            <a:r>
              <a:rPr sz="10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Instituto</a:t>
            </a:r>
            <a:endParaRPr sz="10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49818" y="7544073"/>
            <a:ext cx="2691130" cy="1376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1270" algn="just">
              <a:lnSpc>
                <a:spcPct val="100099"/>
              </a:lnSpc>
              <a:spcBef>
                <a:spcPts val="100"/>
              </a:spcBef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cumplirse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conforme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procedimientos que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Institute publique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0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traves</a:t>
            </a:r>
            <a:r>
              <a:rPr sz="10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medics</a:t>
            </a:r>
            <a:r>
              <a:rPr sz="10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electr6nicos</a:t>
            </a:r>
            <a:r>
              <a:rPr sz="1050" spc="15" dirty="0">
                <a:solidFill>
                  <a:srgbClr val="2B2B2B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2700" marR="6985" indent="182880" algn="just">
              <a:lnSpc>
                <a:spcPct val="100600"/>
              </a:lnSpc>
              <a:spcBef>
                <a:spcPts val="509"/>
              </a:spcBef>
            </a:pP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persona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fisica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moral 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contrate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prestaci6n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ejecuci6n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una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empresa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incumpla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obligaciones 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contenidas 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en 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presente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Le</a:t>
            </a:r>
            <a:r>
              <a:rPr sz="1050" spc="2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sera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res</a:t>
            </a:r>
            <a:r>
              <a:rPr sz="10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onsable</a:t>
            </a:r>
            <a:r>
              <a:rPr sz="10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solidaria</a:t>
            </a:r>
            <a:r>
              <a:rPr sz="10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relaci6n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952862" y="2695948"/>
            <a:ext cx="2690495" cy="416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3230">
              <a:lnSpc>
                <a:spcPct val="111400"/>
              </a:lnSpc>
              <a:spcBef>
                <a:spcPts val="100"/>
              </a:spcBef>
              <a:tabLst>
                <a:tab pos="750570" algn="l"/>
                <a:tab pos="1082040" algn="l"/>
                <a:tab pos="1525270" algn="l"/>
                <a:tab pos="2223135" algn="l"/>
                <a:tab pos="2555240" algn="l"/>
              </a:tabLst>
            </a:pPr>
            <a:r>
              <a:rPr sz="1150" b="1" spc="30" dirty="0">
                <a:solidFill>
                  <a:srgbClr val="FBF9F9"/>
                </a:solidFill>
                <a:latin typeface="Arial"/>
                <a:cs typeface="Arial"/>
              </a:rPr>
              <a:t>16 </a:t>
            </a:r>
            <a:r>
              <a:rPr sz="1150" b="1" spc="25" dirty="0">
                <a:solidFill>
                  <a:srgbClr val="FBF9F9"/>
                </a:solidFill>
                <a:latin typeface="Arial"/>
                <a:cs typeface="Arial"/>
              </a:rPr>
              <a:t>de </a:t>
            </a:r>
            <a:r>
              <a:rPr sz="1150" b="1" spc="5" dirty="0">
                <a:solidFill>
                  <a:srgbClr val="FBF9F9"/>
                </a:solidFill>
                <a:latin typeface="Arial"/>
                <a:cs typeface="Arial"/>
              </a:rPr>
              <a:t>Diciembre</a:t>
            </a:r>
            <a:r>
              <a:rPr sz="1150" b="1" spc="1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9F9"/>
                </a:solidFill>
                <a:latin typeface="Arial"/>
                <a:cs typeface="Arial"/>
              </a:rPr>
              <a:t>de </a:t>
            </a:r>
            <a:r>
              <a:rPr sz="1150" b="1" spc="15" dirty="0">
                <a:solidFill>
                  <a:srgbClr val="FBF9F9"/>
                </a:solidFill>
                <a:latin typeface="Arial"/>
                <a:cs typeface="Arial"/>
              </a:rPr>
              <a:t>2020 </a:t>
            </a:r>
            <a:r>
              <a:rPr sz="1150" b="1" spc="20" dirty="0">
                <a:solidFill>
                  <a:srgbClr val="FBF9F9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2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9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Bis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50064" y="3088091"/>
            <a:ext cx="269049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 indent="-2540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contratacion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patron,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fin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ejecuten trabajos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presten</a:t>
            </a:r>
            <a:r>
              <a:rPr sz="1150" spc="2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3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150" spc="2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el,</a:t>
            </a:r>
            <a:r>
              <a:rPr sz="115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participe</a:t>
            </a:r>
            <a:r>
              <a:rPr sz="115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un</a:t>
            </a:r>
            <a:endParaRPr sz="11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52366" y="3612981"/>
            <a:ext cx="26777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6640" algn="l"/>
                <a:tab pos="1677670" algn="l"/>
                <a:tab pos="1927225" algn="l"/>
              </a:tabLst>
            </a:pP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intermediario	laboral	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contratista,</a:t>
            </a:r>
            <a:endParaRPr sz="11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50064" y="3786928"/>
            <a:ext cx="26771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cualquiera </a:t>
            </a:r>
            <a:r>
              <a:rPr sz="115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sea </a:t>
            </a:r>
            <a:r>
              <a:rPr sz="115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denominacion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950502" y="3963927"/>
            <a:ext cx="2689225" cy="902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patron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intermediarios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asuman,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ambos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responsables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solidarios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entre 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sf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respecto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cumplimiento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obligaciones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contenidas</a:t>
            </a:r>
            <a:r>
              <a:rPr sz="1150" spc="1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15" dirty="0">
                <a:solidFill>
                  <a:srgbClr val="2B2B2B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06787" y="9430274"/>
            <a:ext cx="282384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50" spc="-112" baseline="-27777" dirty="0">
                <a:solidFill>
                  <a:srgbClr val="030303"/>
                </a:solidFill>
                <a:latin typeface="Courier New"/>
                <a:cs typeface="Courier New"/>
              </a:rPr>
              <a:t>26</a:t>
            </a:r>
            <a:r>
              <a:rPr sz="1650" spc="-60" baseline="-27777" dirty="0">
                <a:solidFill>
                  <a:srgbClr val="030303"/>
                </a:solidFill>
                <a:latin typeface="Courier New"/>
                <a:cs typeface="Courier New"/>
              </a:rPr>
              <a:t> </a:t>
            </a: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1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6164580"/>
          </a:xfrm>
          <a:custGeom>
            <a:avLst/>
            <a:gdLst/>
            <a:ahLst/>
            <a:cxnLst/>
            <a:rect l="l" t="t" r="r" b="b"/>
            <a:pathLst>
              <a:path h="6164580">
                <a:moveTo>
                  <a:pt x="0" y="6164422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6164580"/>
          </a:xfrm>
          <a:custGeom>
            <a:avLst/>
            <a:gdLst/>
            <a:ahLst/>
            <a:cxnLst/>
            <a:rect l="l" t="t" r="r" b="b"/>
            <a:pathLst>
              <a:path h="6164580">
                <a:moveTo>
                  <a:pt x="0" y="6164422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6164580"/>
            <a:chOff x="1074579" y="872799"/>
            <a:chExt cx="5641975" cy="6164580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6164580"/>
            </a:xfrm>
            <a:custGeom>
              <a:avLst/>
              <a:gdLst/>
              <a:ahLst/>
              <a:cxnLst/>
              <a:rect l="l" t="t" r="r" b="b"/>
              <a:pathLst>
                <a:path h="6164580">
                  <a:moveTo>
                    <a:pt x="0" y="6164422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6134100"/>
            </a:xfrm>
            <a:custGeom>
              <a:avLst/>
              <a:gdLst/>
              <a:ahLst/>
              <a:cxnLst/>
              <a:rect l="l" t="t" r="r" b="b"/>
              <a:pathLst>
                <a:path w="5641975" h="6134100">
                  <a:moveTo>
                    <a:pt x="0" y="0"/>
                  </a:moveTo>
                  <a:lnTo>
                    <a:pt x="5641541" y="0"/>
                  </a:lnTo>
                </a:path>
                <a:path w="5641975" h="6134100">
                  <a:moveTo>
                    <a:pt x="0" y="6133905"/>
                  </a:moveTo>
                  <a:lnTo>
                    <a:pt x="5641541" y="6133905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9054" y="882224"/>
            <a:ext cx="2693670" cy="60725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4604" marR="12065" indent="-635" algn="just">
              <a:lnSpc>
                <a:spcPct val="101099"/>
              </a:lnSpc>
              <a:spcBef>
                <a:spcPts val="85"/>
              </a:spcBef>
            </a:pP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los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utilizados</a:t>
            </a:r>
            <a:r>
              <a:rPr sz="105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ejecutar</a:t>
            </a:r>
            <a:r>
              <a:rPr sz="10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dichas</a:t>
            </a:r>
            <a:r>
              <a:rPr sz="10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contrataciones.</a:t>
            </a:r>
            <a:endParaRPr sz="1050">
              <a:latin typeface="Arial"/>
              <a:cs typeface="Arial"/>
            </a:endParaRPr>
          </a:p>
          <a:p>
            <a:pPr marL="13970" marR="5080" indent="181610" algn="just">
              <a:lnSpc>
                <a:spcPct val="100600"/>
              </a:lnSpc>
              <a:spcBef>
                <a:spcPts val="484"/>
              </a:spcBef>
            </a:pP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Para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verificacion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del cumplimiento de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obligaciones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establecidas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presente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ordenamiento, 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Institute 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Secretaria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del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Social,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deberan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celebrar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convenios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colaboracio</a:t>
            </a:r>
            <a:r>
              <a:rPr sz="1050" spc="-20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050" spc="20" dirty="0">
                <a:solidFill>
                  <a:srgbClr val="1C1C1C"/>
                </a:solidFill>
                <a:latin typeface="Arial"/>
                <a:cs typeface="Arial"/>
              </a:rPr>
              <a:t>,</a:t>
            </a:r>
            <a:r>
              <a:rPr sz="1050" spc="-6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par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el 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intercambio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informacion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realizacion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acciones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verificacion 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conjuntas</a:t>
            </a:r>
            <a:r>
              <a:rPr sz="1050" spc="20" dirty="0">
                <a:solidFill>
                  <a:srgbClr val="1C1C1C"/>
                </a:solidFill>
                <a:latin typeface="Arial"/>
                <a:cs typeface="Arial"/>
              </a:rPr>
              <a:t>,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respective</a:t>
            </a:r>
            <a:r>
              <a:rPr sz="10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ambito</a:t>
            </a:r>
            <a:r>
              <a:rPr sz="10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competencia.</a:t>
            </a:r>
            <a:endParaRPr sz="1050">
              <a:latin typeface="Arial"/>
              <a:cs typeface="Arial"/>
            </a:endParaRPr>
          </a:p>
          <a:p>
            <a:pPr marL="13970" marR="8255" indent="184785" algn="just">
              <a:lnSpc>
                <a:spcPct val="100699"/>
              </a:lnSpc>
              <a:spcBef>
                <a:spcPts val="509"/>
              </a:spcBef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El Institute informara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050" spc="-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Secretaria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Trabajo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Prevision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Social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incumplimiento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 los requisites 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indicados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presente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articulo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efectos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senalados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propia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050">
              <a:latin typeface="Arial"/>
              <a:cs typeface="Arial"/>
            </a:endParaRPr>
          </a:p>
          <a:p>
            <a:pPr marL="13970" marR="5080" indent="182245" algn="just">
              <a:lnSpc>
                <a:spcPct val="101099"/>
              </a:lnSpc>
              <a:spcBef>
                <a:spcPts val="459"/>
              </a:spcBef>
            </a:pPr>
            <a:r>
              <a:rPr sz="1050" b="1" spc="10" dirty="0">
                <a:solidFill>
                  <a:srgbClr val="030303"/>
                </a:solidFill>
                <a:latin typeface="Arial"/>
                <a:cs typeface="Arial"/>
              </a:rPr>
              <a:t>Art.</a:t>
            </a:r>
            <a:r>
              <a:rPr sz="10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20" dirty="0">
                <a:solidFill>
                  <a:srgbClr val="030303"/>
                </a:solidFill>
                <a:latin typeface="Arial"/>
                <a:cs typeface="Arial"/>
              </a:rPr>
              <a:t>Octavo</a:t>
            </a:r>
            <a:r>
              <a:rPr sz="10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030303"/>
                </a:solidFill>
                <a:latin typeface="Arial"/>
                <a:cs typeface="Arial"/>
              </a:rPr>
              <a:t>Transitorio.</a:t>
            </a:r>
            <a:r>
              <a:rPr sz="10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Dentro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plaz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0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6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0</a:t>
            </a:r>
            <a:r>
              <a:rPr sz="10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dia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0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naturale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10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contados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partir  d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entrad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0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vigor</a:t>
            </a:r>
            <a:r>
              <a:rPr sz="10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050" spc="-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present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0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Decreto, 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Institute</a:t>
            </a:r>
            <a:r>
              <a:rPr sz="105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Fondo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Nacional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Vivienda</a:t>
            </a:r>
            <a:r>
              <a:rPr sz="1050" spc="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debera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expedir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reglas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que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establezcan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los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procedimientos</a:t>
            </a:r>
            <a:r>
              <a:rPr sz="10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0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0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refiere</a:t>
            </a:r>
            <a:r>
              <a:rPr sz="10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0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endParaRPr sz="1050">
              <a:latin typeface="Arial"/>
              <a:cs typeface="Arial"/>
            </a:endParaRPr>
          </a:p>
          <a:p>
            <a:pPr marL="13335" marR="5080" indent="-635" algn="just">
              <a:lnSpc>
                <a:spcPts val="1250"/>
              </a:lnSpc>
              <a:spcBef>
                <a:spcPts val="40"/>
              </a:spcBef>
            </a:pP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29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Bis,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parrafo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segundo,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Institute</a:t>
            </a:r>
            <a:r>
              <a:rPr sz="10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Fondo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Nacional</a:t>
            </a:r>
            <a:r>
              <a:rPr sz="10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Vivienda</a:t>
            </a:r>
            <a:endParaRPr sz="1050">
              <a:latin typeface="Arial"/>
              <a:cs typeface="Arial"/>
            </a:endParaRPr>
          </a:p>
          <a:p>
            <a:pPr marL="13970" algn="just">
              <a:lnSpc>
                <a:spcPts val="1235"/>
              </a:lnSpc>
            </a:pP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los</a:t>
            </a:r>
            <a:r>
              <a:rPr sz="10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Trabajadores.</a:t>
            </a:r>
            <a:endParaRPr sz="1050">
              <a:latin typeface="Arial"/>
              <a:cs typeface="Arial"/>
            </a:endParaRPr>
          </a:p>
          <a:p>
            <a:pPr marL="12700" marR="6985" indent="183515" algn="just">
              <a:lnSpc>
                <a:spcPct val="100600"/>
              </a:lnSpc>
              <a:spcBef>
                <a:spcPts val="509"/>
              </a:spcBef>
            </a:pP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personas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fisicas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0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morales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presten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050" spc="3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ejecuten </a:t>
            </a:r>
            <a:r>
              <a:rPr sz="1050" spc="-2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especializadas,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deberan empezar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proporcionar</a:t>
            </a:r>
            <a:r>
              <a:rPr sz="10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informacion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0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0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0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inciso </a:t>
            </a:r>
            <a:r>
              <a:rPr sz="1050" spc="5" dirty="0">
                <a:solidFill>
                  <a:srgbClr val="030303"/>
                </a:solidFill>
                <a:latin typeface="Arial"/>
                <a:cs typeface="Arial"/>
              </a:rPr>
              <a:t>f)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29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Bis,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una vez que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Secretaria del Trabajo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Prevision Social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ponga </a:t>
            </a:r>
            <a:r>
              <a:rPr sz="10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disposicion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dichas personas, 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050" spc="-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mecanismo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r>
              <a:rPr sz="10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obtencion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0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030303"/>
                </a:solidFill>
                <a:latin typeface="Arial"/>
                <a:cs typeface="Arial"/>
              </a:rPr>
              <a:t>documento</a:t>
            </a:r>
            <a:r>
              <a:rPr sz="1050" spc="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0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030303"/>
                </a:solidFill>
                <a:latin typeface="Arial"/>
                <a:cs typeface="Arial"/>
              </a:rPr>
              <a:t>referenda.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3048" y="7428871"/>
            <a:ext cx="324358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1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7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BD0103"/>
                </a:solidFill>
                <a:latin typeface="Arial"/>
                <a:cs typeface="Arial"/>
              </a:rPr>
              <a:t>24</a:t>
            </a:r>
            <a:r>
              <a:rPr sz="1500" b="1" spc="2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25" dirty="0">
                <a:solidFill>
                  <a:srgbClr val="BD0103"/>
                </a:solidFill>
                <a:latin typeface="Arial"/>
                <a:cs typeface="Arial"/>
              </a:rPr>
              <a:t>abril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100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5868" y="9497412"/>
            <a:ext cx="16319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0" dirty="0">
                <a:solidFill>
                  <a:srgbClr val="030303"/>
                </a:solidFill>
                <a:latin typeface="Times New Roman"/>
                <a:cs typeface="Times New Roman"/>
              </a:rPr>
              <a:t>27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4102" y="9427223"/>
            <a:ext cx="25266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060" algn="l"/>
                <a:tab pos="502284" algn="l"/>
              </a:tabLst>
            </a:pPr>
            <a:r>
              <a:rPr sz="1000" b="1" u="heavy" spc="2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Times New Roman"/>
                <a:cs typeface="Times New Roman"/>
              </a:rPr>
              <a:t>)	</a:t>
            </a:r>
            <a:r>
              <a:rPr sz="1000" b="1" spc="25" dirty="0">
                <a:solidFill>
                  <a:srgbClr val="7B7C7C"/>
                </a:solidFill>
                <a:latin typeface="Times New Roman"/>
                <a:cs typeface="Times New Roman"/>
              </a:rPr>
              <a:t>	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t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er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ia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l</a:t>
            </a:r>
            <a:r>
              <a:rPr sz="1000" b="1" spc="-50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20" dirty="0">
                <a:solidFill>
                  <a:srgbClr val="08AC54"/>
                </a:solidFill>
                <a:latin typeface="Courier New"/>
                <a:cs typeface="Courier New"/>
              </a:rPr>
              <a:t>co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u="heavy" spc="-320" dirty="0">
                <a:solidFill>
                  <a:srgbClr val="08AC54"/>
                </a:solidFill>
                <a:uFill>
                  <a:solidFill>
                    <a:srgbClr val="7A7B7B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,</a:t>
            </a:r>
            <a:r>
              <a:rPr sz="1000" b="1" spc="-320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20" dirty="0">
                <a:solidFill>
                  <a:srgbClr val="08AC54"/>
                </a:solidFill>
                <a:latin typeface="Courier New"/>
                <a:cs typeface="Courier New"/>
              </a:rPr>
              <a:t>i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20" dirty="0">
                <a:solidFill>
                  <a:srgbClr val="08AC54"/>
                </a:solidFill>
                <a:latin typeface="Courier New"/>
                <a:cs typeface="Courier New"/>
              </a:rPr>
              <a:t>la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20" dirty="0">
                <a:solidFill>
                  <a:srgbClr val="08AC54"/>
                </a:solidFill>
                <a:latin typeface="Courier New"/>
                <a:cs typeface="Courier New"/>
              </a:rPr>
              <a:t>d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20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1000" b="1" spc="-27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r: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io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B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e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lt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3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3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6107" y="2351614"/>
            <a:ext cx="1219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120" dirty="0">
                <a:solidFill>
                  <a:srgbClr val="C35911"/>
                </a:solidFill>
                <a:latin typeface="Times New Roman"/>
                <a:cs typeface="Times New Roman"/>
              </a:rPr>
              <a:t>,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58415" y="2615587"/>
            <a:ext cx="4838700" cy="735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30" dirty="0">
                <a:solidFill>
                  <a:srgbClr val="C35911"/>
                </a:solidFill>
              </a:rPr>
              <a:t>CODIGO</a:t>
            </a:r>
            <a:r>
              <a:rPr sz="4650" spc="320" dirty="0">
                <a:solidFill>
                  <a:srgbClr val="C35911"/>
                </a:solidFill>
              </a:rPr>
              <a:t> </a:t>
            </a:r>
            <a:r>
              <a:rPr sz="4650" spc="55" dirty="0">
                <a:solidFill>
                  <a:srgbClr val="C35911"/>
                </a:solidFill>
              </a:rPr>
              <a:t>FISCAL</a:t>
            </a:r>
            <a:endParaRPr sz="4650"/>
          </a:p>
        </p:txBody>
      </p:sp>
      <p:sp>
        <p:nvSpPr>
          <p:cNvPr id="5" name="object 5"/>
          <p:cNvSpPr txBox="1"/>
          <p:nvPr/>
        </p:nvSpPr>
        <p:spPr>
          <a:xfrm>
            <a:off x="2966375" y="3372406"/>
            <a:ext cx="1838325" cy="735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b="1" spc="65" dirty="0">
                <a:solidFill>
                  <a:srgbClr val="C35911"/>
                </a:solidFill>
                <a:latin typeface="Arial"/>
                <a:cs typeface="Arial"/>
              </a:rPr>
              <a:t>DE</a:t>
            </a:r>
            <a:r>
              <a:rPr sz="4650" b="1" spc="25" dirty="0">
                <a:solidFill>
                  <a:srgbClr val="C35911"/>
                </a:solidFill>
                <a:latin typeface="Arial"/>
                <a:cs typeface="Arial"/>
              </a:rPr>
              <a:t> </a:t>
            </a:r>
            <a:r>
              <a:rPr sz="4650" b="1" spc="30" dirty="0">
                <a:solidFill>
                  <a:srgbClr val="C35911"/>
                </a:solidFill>
                <a:latin typeface="Arial"/>
                <a:cs typeface="Arial"/>
              </a:rPr>
              <a:t>LA</a:t>
            </a:r>
            <a:endParaRPr sz="4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9417" y="3868306"/>
            <a:ext cx="107314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5" dirty="0">
                <a:solidFill>
                  <a:srgbClr val="C35911"/>
                </a:solidFill>
                <a:latin typeface="Times New Roman"/>
                <a:cs typeface="Times New Roman"/>
              </a:rPr>
              <a:t>,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4321" y="4132278"/>
            <a:ext cx="3970020" cy="735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b="1" spc="30" dirty="0">
                <a:solidFill>
                  <a:srgbClr val="C35911"/>
                </a:solidFill>
                <a:latin typeface="Arial"/>
                <a:cs typeface="Arial"/>
              </a:rPr>
              <a:t>FEDERACION</a:t>
            </a:r>
            <a:endParaRPr sz="4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5294" y="9433580"/>
            <a:ext cx="232283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5295" y="9510128"/>
            <a:ext cx="16319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030303"/>
                </a:solidFill>
                <a:latin typeface="Arial"/>
                <a:cs typeface="Arial"/>
              </a:rPr>
              <a:t>28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9835" y="9439938"/>
            <a:ext cx="1092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05" dirty="0">
                <a:solidFill>
                  <a:srgbClr val="808080"/>
                </a:solidFill>
                <a:latin typeface="Arial"/>
                <a:cs typeface="Arial"/>
              </a:rPr>
              <a:t>)</a:t>
            </a:r>
            <a:r>
              <a:rPr sz="900" u="heavy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1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82307" y="9436886"/>
            <a:ext cx="20497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Material</a:t>
            </a:r>
            <a:r>
              <a:rPr sz="900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compilado</a:t>
            </a:r>
            <a:r>
              <a:rPr sz="900" u="heavy" spc="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por:</a:t>
            </a: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Mario</a:t>
            </a:r>
            <a:r>
              <a:rPr sz="900" u="heavy" spc="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Beltran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1592998"/>
            <a:ext cx="0" cy="7519670"/>
          </a:xfrm>
          <a:custGeom>
            <a:avLst/>
            <a:gdLst/>
            <a:ahLst/>
            <a:cxnLst/>
            <a:rect l="l" t="t" r="r" b="b"/>
            <a:pathLst>
              <a:path h="7519670">
                <a:moveTo>
                  <a:pt x="0" y="7519374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2166717"/>
            <a:ext cx="0" cy="6946265"/>
          </a:xfrm>
          <a:custGeom>
            <a:avLst/>
            <a:gdLst/>
            <a:ahLst/>
            <a:cxnLst/>
            <a:rect l="l" t="t" r="r" b="b"/>
            <a:pathLst>
              <a:path h="6946265">
                <a:moveTo>
                  <a:pt x="0" y="6945655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91699" y="2166717"/>
            <a:ext cx="0" cy="6946265"/>
          </a:xfrm>
          <a:custGeom>
            <a:avLst/>
            <a:gdLst/>
            <a:ahLst/>
            <a:cxnLst/>
            <a:rect l="l" t="t" r="r" b="b"/>
            <a:pathLst>
              <a:path h="6946265">
                <a:moveTo>
                  <a:pt x="0" y="6945655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572" y="1596414"/>
            <a:ext cx="2821305" cy="22860"/>
          </a:xfrm>
          <a:custGeom>
            <a:avLst/>
            <a:gdLst/>
            <a:ahLst/>
            <a:cxnLst/>
            <a:rect l="l" t="t" r="r" b="b"/>
            <a:pathLst>
              <a:path w="2821304" h="22859">
                <a:moveTo>
                  <a:pt x="2820771" y="0"/>
                </a:moveTo>
                <a:lnTo>
                  <a:pt x="0" y="0"/>
                </a:lnTo>
                <a:lnTo>
                  <a:pt x="0" y="10680"/>
                </a:lnTo>
                <a:lnTo>
                  <a:pt x="0" y="11849"/>
                </a:lnTo>
                <a:lnTo>
                  <a:pt x="0" y="22529"/>
                </a:lnTo>
                <a:lnTo>
                  <a:pt x="2820771" y="22529"/>
                </a:lnTo>
                <a:lnTo>
                  <a:pt x="2820771" y="11849"/>
                </a:lnTo>
                <a:lnTo>
                  <a:pt x="2820771" y="10680"/>
                </a:lnTo>
                <a:lnTo>
                  <a:pt x="28207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4579" y="2136200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>
                <a:moveTo>
                  <a:pt x="0" y="0"/>
                </a:moveTo>
                <a:lnTo>
                  <a:pt x="729169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56131" y="2136200"/>
            <a:ext cx="739775" cy="0"/>
          </a:xfrm>
          <a:custGeom>
            <a:avLst/>
            <a:gdLst/>
            <a:ahLst/>
            <a:cxnLst/>
            <a:rect l="l" t="t" r="r" b="b"/>
            <a:pathLst>
              <a:path w="739775">
                <a:moveTo>
                  <a:pt x="0" y="0"/>
                </a:moveTo>
                <a:lnTo>
                  <a:pt x="739218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4579" y="9091011"/>
            <a:ext cx="5641975" cy="0"/>
          </a:xfrm>
          <a:custGeom>
            <a:avLst/>
            <a:gdLst/>
            <a:ahLst/>
            <a:cxnLst/>
            <a:rect l="l" t="t" r="r" b="b"/>
            <a:pathLst>
              <a:path w="5641975">
                <a:moveTo>
                  <a:pt x="0" y="0"/>
                </a:moveTo>
                <a:lnTo>
                  <a:pt x="5641541" y="0"/>
                </a:lnTo>
              </a:path>
            </a:pathLst>
          </a:custGeom>
          <a:ln w="12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5902" y="859337"/>
            <a:ext cx="238442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  <a:tab pos="1078865" algn="l"/>
              </a:tabLst>
            </a:pP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1.	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NO	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PROCEDENCIA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73907" y="859337"/>
            <a:ext cx="270192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7535" algn="l"/>
                <a:tab pos="1172210" algn="l"/>
                <a:tab pos="2591435" algn="l"/>
              </a:tabLst>
            </a:pP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L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DEDUCCIO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0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14849" y="1063800"/>
            <a:ext cx="4999990" cy="4362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160"/>
              </a:spcBef>
            </a:pP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ACREDITAMIENTO </a:t>
            </a:r>
            <a:r>
              <a:rPr sz="1350" b="1" spc="45" dirty="0">
                <a:solidFill>
                  <a:srgbClr val="C15711"/>
                </a:solidFill>
                <a:latin typeface="Arial"/>
                <a:cs typeface="Arial"/>
              </a:rPr>
              <a:t>EN </a:t>
            </a:r>
            <a:r>
              <a:rPr sz="1350" b="1" spc="5" dirty="0">
                <a:solidFill>
                  <a:srgbClr val="C15711"/>
                </a:solidFill>
                <a:latin typeface="Arial"/>
                <a:cs typeface="Arial"/>
              </a:rPr>
              <a:t>CASO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DE 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SUBCONTRATACION 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DE </a:t>
            </a:r>
            <a:r>
              <a:rPr sz="1350" b="1" spc="-36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PERSONAL.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38873" y="1607083"/>
            <a:ext cx="1727835" cy="200660"/>
          </a:xfrm>
          <a:prstGeom prst="rect">
            <a:avLst/>
          </a:prstGeom>
          <a:solidFill>
            <a:srgbClr val="C1571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00" b="1" spc="114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00" b="1" spc="8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5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00" b="1" spc="2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65" dirty="0">
                <a:solidFill>
                  <a:srgbClr val="F9F9F6"/>
                </a:solidFill>
                <a:latin typeface="Arial"/>
                <a:cs typeface="Arial"/>
              </a:rPr>
              <a:t>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92411" y="1784081"/>
            <a:ext cx="996315" cy="200660"/>
          </a:xfrm>
          <a:prstGeom prst="rect">
            <a:avLst/>
          </a:prstGeom>
          <a:solidFill>
            <a:srgbClr val="C1571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FEDERACION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3749" y="1958028"/>
            <a:ext cx="1390650" cy="200660"/>
          </a:xfrm>
          <a:prstGeom prst="rect">
            <a:avLst/>
          </a:prstGeom>
          <a:solidFill>
            <a:srgbClr val="C1571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100" b="1" spc="50" dirty="0">
                <a:solidFill>
                  <a:srgbClr val="F9F9F6"/>
                </a:solidFill>
                <a:latin typeface="Arial"/>
                <a:cs typeface="Arial"/>
              </a:rPr>
              <a:t>23</a:t>
            </a:r>
            <a:r>
              <a:rPr sz="1100" b="1" spc="3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0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25" dirty="0">
                <a:solidFill>
                  <a:srgbClr val="F9F9F6"/>
                </a:solidFill>
                <a:latin typeface="Arial"/>
                <a:cs typeface="Arial"/>
              </a:rPr>
              <a:t>Abril</a:t>
            </a:r>
            <a:r>
              <a:rPr sz="1100" b="1" spc="5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00" b="1" spc="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2021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1327" y="1607083"/>
            <a:ext cx="1724660" cy="200660"/>
          </a:xfrm>
          <a:prstGeom prst="rect">
            <a:avLst/>
          </a:prstGeom>
          <a:solidFill>
            <a:srgbClr val="C1571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00" b="1" spc="9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00" b="1" spc="8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5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00" b="1" spc="2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65" dirty="0">
                <a:solidFill>
                  <a:srgbClr val="F9F9F6"/>
                </a:solidFill>
                <a:latin typeface="Arial"/>
                <a:cs typeface="Arial"/>
              </a:rPr>
              <a:t>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1812" y="1784081"/>
            <a:ext cx="1011555" cy="200660"/>
          </a:xfrm>
          <a:prstGeom prst="rect">
            <a:avLst/>
          </a:prstGeom>
          <a:solidFill>
            <a:srgbClr val="C1571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100" b="1" spc="50" dirty="0">
                <a:solidFill>
                  <a:srgbClr val="F9F9F6"/>
                </a:solidFill>
                <a:latin typeface="Arial"/>
                <a:cs typeface="Arial"/>
              </a:rPr>
              <a:t>FEDERACION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08446" y="1958028"/>
            <a:ext cx="1786255" cy="200660"/>
          </a:xfrm>
          <a:prstGeom prst="rect">
            <a:avLst/>
          </a:prstGeom>
          <a:solidFill>
            <a:srgbClr val="C15711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100" b="1" spc="50" dirty="0">
                <a:solidFill>
                  <a:srgbClr val="F9F9F6"/>
                </a:solidFill>
                <a:latin typeface="Arial"/>
                <a:cs typeface="Arial"/>
              </a:rPr>
              <a:t>08</a:t>
            </a:r>
            <a:r>
              <a:rPr sz="1100" b="1" spc="2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0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35" dirty="0">
                <a:solidFill>
                  <a:srgbClr val="F9F9F6"/>
                </a:solidFill>
                <a:latin typeface="Arial"/>
                <a:cs typeface="Arial"/>
              </a:rPr>
              <a:t>Diciembre</a:t>
            </a:r>
            <a:r>
              <a:rPr sz="1100" b="1" spc="9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60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00" b="1" spc="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F9F9F6"/>
                </a:solidFill>
                <a:latin typeface="Arial"/>
                <a:cs typeface="Arial"/>
              </a:rPr>
              <a:t>2020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9104" y="2142065"/>
            <a:ext cx="269875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0" algn="just">
              <a:lnSpc>
                <a:spcPct val="100099"/>
              </a:lnSpc>
              <a:spcBef>
                <a:spcPts val="100"/>
              </a:spcBef>
            </a:pPr>
            <a:r>
              <a:rPr sz="1100" b="1" spc="3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00" b="1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b="1" spc="35" dirty="0">
                <a:solidFill>
                  <a:srgbClr val="030303"/>
                </a:solidFill>
                <a:latin typeface="Arial"/>
                <a:cs typeface="Arial"/>
              </a:rPr>
              <a:t>15-D.</a:t>
            </a:r>
            <a:r>
              <a:rPr sz="1100" b="1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tendran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fiscales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deducci6n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acreditamiento,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pagos</a:t>
            </a:r>
            <a:r>
              <a:rPr sz="1150" spc="1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contraprestaciones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0059" y="2666957"/>
            <a:ext cx="125984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70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realizados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1980" y="2840904"/>
            <a:ext cx="144780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3650" algn="l"/>
              </a:tabLst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subcontrataci6n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04529" y="2666957"/>
            <a:ext cx="1134745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54610" marR="5080" indent="-42545">
              <a:lnSpc>
                <a:spcPts val="1370"/>
              </a:lnSpc>
              <a:spcBef>
                <a:spcPts val="155"/>
              </a:spcBef>
              <a:tabLst>
                <a:tab pos="817244" algn="l"/>
                <a:tab pos="950594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concepto		de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50664" y="3017901"/>
            <a:ext cx="2689860" cy="1318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just">
              <a:lnSpc>
                <a:spcPct val="100400"/>
              </a:lnSpc>
              <a:spcBef>
                <a:spcPts val="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desempenar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actividades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relacionadas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tanto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social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coma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actividad econ6mica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preponderante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contratante.</a:t>
            </a:r>
            <a:endParaRPr sz="1150">
              <a:latin typeface="Arial"/>
              <a:cs typeface="Arial"/>
            </a:endParaRPr>
          </a:p>
          <a:p>
            <a:pPr marL="13335" marR="5080" indent="180975" algn="just">
              <a:lnSpc>
                <a:spcPct val="100099"/>
              </a:lnSpc>
              <a:spcBef>
                <a:spcPts val="49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Tampoco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daran efectos fiscales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deducci6n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acreditamiento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</a:t>
            </a:r>
            <a:r>
              <a:rPr sz="1150" spc="2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0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2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proporcione</a:t>
            </a:r>
            <a:r>
              <a:rPr sz="1150" spc="2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9913" y="4311819"/>
            <a:ext cx="2689860" cy="3752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335" marR="5080" indent="-1270">
              <a:lnSpc>
                <a:spcPts val="1370"/>
              </a:lnSpc>
              <a:spcBef>
                <a:spcPts val="155"/>
              </a:spcBef>
              <a:tabLst>
                <a:tab pos="592455" algn="l"/>
                <a:tab pos="1017269" algn="l"/>
                <a:tab pos="1329690" algn="l"/>
                <a:tab pos="1564640" algn="l"/>
                <a:tab pos="1714500" algn="l"/>
                <a:tab pos="2074545" algn="l"/>
                <a:tab pos="2471420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pong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personal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disposici6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del  contratante,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actualice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0053" y="4600205"/>
            <a:ext cx="2691765" cy="50165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cualquiera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siguientes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supuestos: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463550" algn="l"/>
              </a:tabLst>
            </a:pPr>
            <a:r>
              <a:rPr sz="1100" b="1" dirty="0">
                <a:solidFill>
                  <a:srgbClr val="030303"/>
                </a:solidFill>
                <a:latin typeface="Arial"/>
                <a:cs typeface="Arial"/>
              </a:rPr>
              <a:t>I.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spc="22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1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49104" y="5077795"/>
            <a:ext cx="2695575" cy="4012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 marR="8890" algn="just">
              <a:lnSpc>
                <a:spcPct val="100299"/>
              </a:lnSpc>
              <a:spcBef>
                <a:spcPts val="95"/>
              </a:spcBef>
              <a:tabLst>
                <a:tab pos="1216660" algn="l"/>
                <a:tab pos="1868805" algn="l"/>
              </a:tabLst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contratista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proporcione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ponga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disposici6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contratante,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originalmente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hayan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sido trabajadores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ultimo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hubieren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sido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transferidos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contratista,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mediante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cualquier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figura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juridica,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marL="13335" marR="8255" algn="just">
              <a:lnSpc>
                <a:spcPct val="100400"/>
              </a:lnSpc>
              <a:spcBef>
                <a:spcPts val="490"/>
              </a:spcBef>
            </a:pPr>
            <a:r>
              <a:rPr sz="1100" b="1" spc="5" dirty="0">
                <a:solidFill>
                  <a:srgbClr val="030303"/>
                </a:solidFill>
                <a:latin typeface="Arial"/>
                <a:cs typeface="Arial"/>
              </a:rPr>
              <a:t>II.</a:t>
            </a:r>
            <a:r>
              <a:rPr sz="1100" b="1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</a:t>
            </a:r>
            <a:r>
              <a:rPr sz="1150" spc="3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3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trabajadores </a:t>
            </a:r>
            <a:r>
              <a:rPr sz="1150" spc="3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provea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ponga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contratista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abarquen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actividades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preponderantes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contratante.</a:t>
            </a:r>
            <a:endParaRPr sz="1150">
              <a:latin typeface="Arial"/>
              <a:cs typeface="Arial"/>
            </a:endParaRPr>
          </a:p>
          <a:p>
            <a:pPr marL="12700" marR="5080" indent="185420" algn="just">
              <a:lnSpc>
                <a:spcPct val="100000"/>
              </a:lnSpc>
              <a:spcBef>
                <a:spcPts val="49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Para 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efectos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primer  parrafo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este articulo,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podran dar efectos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fiscales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deducci6n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acreditamiento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pagos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contraprestaciones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subcontrataci6n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ejecuci6n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obras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especializadas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,</a:t>
            </a:r>
            <a:r>
              <a:rPr sz="1150" spc="-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forme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part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del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social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ni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actividad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econom1ca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preponderante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 mismos,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siempre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contratista cuente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ue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30303"/>
                </a:solidFill>
                <a:latin typeface="Arial"/>
                <a:cs typeface="Arial"/>
              </a:rPr>
              <a:t>15</a:t>
            </a:r>
            <a:r>
              <a:rPr sz="110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06787" y="9430274"/>
            <a:ext cx="282384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50" spc="-112" baseline="-27777" dirty="0">
                <a:solidFill>
                  <a:srgbClr val="030303"/>
                </a:solidFill>
                <a:latin typeface="Courier New"/>
                <a:cs typeface="Courier New"/>
              </a:rPr>
              <a:t>29</a:t>
            </a:r>
            <a:r>
              <a:rPr sz="1100" spc="-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9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spc="-50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47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3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2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ria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84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il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ad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2880995"/>
          </a:xfrm>
          <a:custGeom>
            <a:avLst/>
            <a:gdLst/>
            <a:ahLst/>
            <a:cxnLst/>
            <a:rect l="l" t="t" r="r" b="b"/>
            <a:pathLst>
              <a:path h="2880995">
                <a:moveTo>
                  <a:pt x="0" y="2880799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2880995"/>
          </a:xfrm>
          <a:custGeom>
            <a:avLst/>
            <a:gdLst/>
            <a:ahLst/>
            <a:cxnLst/>
            <a:rect l="l" t="t" r="r" b="b"/>
            <a:pathLst>
              <a:path h="2880995">
                <a:moveTo>
                  <a:pt x="0" y="2880799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2880995"/>
            <a:chOff x="1074579" y="872799"/>
            <a:chExt cx="5641975" cy="2880995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2880995"/>
            </a:xfrm>
            <a:custGeom>
              <a:avLst/>
              <a:gdLst/>
              <a:ahLst/>
              <a:cxnLst/>
              <a:rect l="l" t="t" r="r" b="b"/>
              <a:pathLst>
                <a:path h="2880995">
                  <a:moveTo>
                    <a:pt x="0" y="2880799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2847340"/>
            </a:xfrm>
            <a:custGeom>
              <a:avLst/>
              <a:gdLst/>
              <a:ahLst/>
              <a:cxnLst/>
              <a:rect l="l" t="t" r="r" b="b"/>
              <a:pathLst>
                <a:path w="5641975" h="2847340">
                  <a:moveTo>
                    <a:pt x="0" y="0"/>
                  </a:moveTo>
                  <a:lnTo>
                    <a:pt x="5641541" y="0"/>
                  </a:lnTo>
                </a:path>
                <a:path w="5641975" h="2847340">
                  <a:moveTo>
                    <a:pt x="0" y="2847230"/>
                  </a:moveTo>
                  <a:lnTo>
                    <a:pt x="5641541" y="2847230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2054" y="881716"/>
            <a:ext cx="2781300" cy="254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marR="46355" algn="just">
              <a:lnSpc>
                <a:spcPct val="100099"/>
              </a:lnSpc>
              <a:spcBef>
                <a:spcPts val="100"/>
              </a:spcBef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Federal del Trabajo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cumplan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demas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requisites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establecidos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tal efecto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Ley 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lmpuesto sabre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Renta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Ley 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lmpuesto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al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Valor</a:t>
            </a:r>
            <a:r>
              <a:rPr sz="1150" spc="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Agregado,</a:t>
            </a:r>
            <a:r>
              <a:rPr sz="11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respectivamente.</a:t>
            </a:r>
            <a:endParaRPr sz="1150">
              <a:latin typeface="Arial"/>
              <a:cs typeface="Arial"/>
            </a:endParaRPr>
          </a:p>
          <a:p>
            <a:pPr marL="60325" marR="43815" indent="184785" algn="just">
              <a:lnSpc>
                <a:spcPct val="100299"/>
              </a:lnSpc>
              <a:spcBef>
                <a:spcPts val="490"/>
              </a:spcBef>
            </a:pP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servicios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u</a:t>
            </a:r>
            <a:r>
              <a:rPr sz="115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obras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complementarias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compartidas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prestadas entre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empresas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un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mismo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grupo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empresarial,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tambien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seran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considerados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coma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especializados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siempre y cuando no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formen parte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objeto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social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ni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actividad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010101"/>
                </a:solidFill>
                <a:latin typeface="Arial"/>
                <a:cs typeface="Arial"/>
              </a:rPr>
              <a:t>econom1ca</a:t>
            </a:r>
            <a:r>
              <a:rPr sz="115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preponderante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empresa</a:t>
            </a:r>
            <a:r>
              <a:rPr sz="115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las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reciba.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69253" y="4032335"/>
            <a:ext cx="345312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3453" y="9430274"/>
            <a:ext cx="281686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baseline="-30555" dirty="0">
                <a:solidFill>
                  <a:srgbClr val="010101"/>
                </a:solidFill>
                <a:latin typeface="Times New Roman"/>
                <a:cs typeface="Times New Roman"/>
              </a:rPr>
              <a:t>30 </a:t>
            </a:r>
            <a:r>
              <a:rPr sz="1500" spc="142" baseline="-30555" dirty="0">
                <a:solidFill>
                  <a:srgbClr val="010101"/>
                </a:solidFill>
                <a:latin typeface="Times New Roman"/>
                <a:cs typeface="Times New Roman"/>
              </a:rPr>
              <a:t> </a:t>
            </a: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9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1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6016" y="1133988"/>
            <a:ext cx="52812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2.	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RESPONSABILIDAD</a:t>
            </a:r>
            <a:r>
              <a:rPr sz="1350" b="1" spc="-8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SOLIDARIA</a:t>
            </a:r>
            <a:r>
              <a:rPr sz="1350" b="1" spc="13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PARA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CONTRATANTES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8566" y="1466100"/>
            <a:ext cx="1699260" cy="563880"/>
          </a:xfrm>
          <a:custGeom>
            <a:avLst/>
            <a:gdLst/>
            <a:ahLst/>
            <a:cxnLst/>
            <a:rect l="l" t="t" r="r" b="b"/>
            <a:pathLst>
              <a:path w="1699260" h="563880">
                <a:moveTo>
                  <a:pt x="1699069" y="0"/>
                </a:moveTo>
                <a:lnTo>
                  <a:pt x="0" y="0"/>
                </a:lnTo>
                <a:lnTo>
                  <a:pt x="0" y="209423"/>
                </a:lnTo>
                <a:lnTo>
                  <a:pt x="353377" y="209423"/>
                </a:lnTo>
                <a:lnTo>
                  <a:pt x="353377" y="353999"/>
                </a:lnTo>
                <a:lnTo>
                  <a:pt x="165011" y="353999"/>
                </a:lnTo>
                <a:lnTo>
                  <a:pt x="165011" y="563410"/>
                </a:lnTo>
                <a:lnTo>
                  <a:pt x="1517396" y="563410"/>
                </a:lnTo>
                <a:lnTo>
                  <a:pt x="1517396" y="353999"/>
                </a:lnTo>
                <a:lnTo>
                  <a:pt x="1336370" y="353999"/>
                </a:lnTo>
                <a:lnTo>
                  <a:pt x="1336370" y="209423"/>
                </a:lnTo>
                <a:lnTo>
                  <a:pt x="1699069" y="209423"/>
                </a:lnTo>
                <a:lnTo>
                  <a:pt x="1699069" y="0"/>
                </a:lnTo>
                <a:close/>
              </a:path>
            </a:pathLst>
          </a:custGeom>
          <a:solidFill>
            <a:srgbClr val="C15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08170" y="1466100"/>
            <a:ext cx="1761489" cy="563880"/>
          </a:xfrm>
          <a:custGeom>
            <a:avLst/>
            <a:gdLst/>
            <a:ahLst/>
            <a:cxnLst/>
            <a:rect l="l" t="t" r="r" b="b"/>
            <a:pathLst>
              <a:path w="1761489" h="563880">
                <a:moveTo>
                  <a:pt x="1760893" y="353999"/>
                </a:moveTo>
                <a:lnTo>
                  <a:pt x="1366164" y="353999"/>
                </a:lnTo>
                <a:lnTo>
                  <a:pt x="1366164" y="209423"/>
                </a:lnTo>
                <a:lnTo>
                  <a:pt x="1731911" y="209423"/>
                </a:lnTo>
                <a:lnTo>
                  <a:pt x="1731911" y="0"/>
                </a:lnTo>
                <a:lnTo>
                  <a:pt x="32854" y="0"/>
                </a:lnTo>
                <a:lnTo>
                  <a:pt x="32854" y="209423"/>
                </a:lnTo>
                <a:lnTo>
                  <a:pt x="383171" y="209423"/>
                </a:lnTo>
                <a:lnTo>
                  <a:pt x="383171" y="353999"/>
                </a:lnTo>
                <a:lnTo>
                  <a:pt x="0" y="353999"/>
                </a:lnTo>
                <a:lnTo>
                  <a:pt x="0" y="563410"/>
                </a:lnTo>
                <a:lnTo>
                  <a:pt x="1760893" y="563410"/>
                </a:lnTo>
                <a:lnTo>
                  <a:pt x="1760893" y="353999"/>
                </a:lnTo>
                <a:close/>
              </a:path>
            </a:pathLst>
          </a:custGeom>
          <a:solidFill>
            <a:srgbClr val="C15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83737" y="1455417"/>
          <a:ext cx="5598160" cy="3470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1495">
                <a:tc>
                  <a:txBody>
                    <a:bodyPr/>
                    <a:lstStyle/>
                    <a:p>
                      <a:pPr marL="545465" marR="537845" algn="ctr">
                        <a:lnSpc>
                          <a:spcPct val="101000"/>
                        </a:lnSpc>
                        <a:spcBef>
                          <a:spcPts val="20"/>
                        </a:spcBef>
                      </a:pPr>
                      <a:r>
                        <a:rPr sz="1150" b="1" spc="2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CODIGO</a:t>
                      </a:r>
                      <a:r>
                        <a:rPr sz="1150" b="1" spc="5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1150" b="1" spc="4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3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-1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3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b="1" spc="-30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FEDERACION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Bef>
                          <a:spcPts val="15"/>
                        </a:spcBef>
                      </a:pPr>
                      <a:r>
                        <a:rPr sz="1150" b="1" spc="2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23 </a:t>
                      </a:r>
                      <a:r>
                        <a:rPr sz="1150" b="1" spc="2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2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Abril</a:t>
                      </a:r>
                      <a:r>
                        <a:rPr sz="1150" b="1" spc="4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2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-1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2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2021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5465" marR="531495" algn="ctr">
                        <a:lnSpc>
                          <a:spcPct val="101000"/>
                        </a:lnSpc>
                        <a:spcBef>
                          <a:spcPts val="20"/>
                        </a:spcBef>
                      </a:pPr>
                      <a:r>
                        <a:rPr sz="1150" b="1" spc="2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CODIGO</a:t>
                      </a:r>
                      <a:r>
                        <a:rPr sz="1150" b="1" spc="3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1150" b="1" spc="6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3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-1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3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b="1" spc="-30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FEDERACION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Bef>
                          <a:spcPts val="15"/>
                        </a:spcBef>
                      </a:pPr>
                      <a:r>
                        <a:rPr sz="1150" b="1" spc="20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08 </a:t>
                      </a:r>
                      <a:r>
                        <a:rPr sz="1150" b="1" spc="2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1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Diciembre</a:t>
                      </a:r>
                      <a:r>
                        <a:rPr sz="1150" b="1" spc="10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3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-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F9FBF6"/>
                          </a:solidFill>
                          <a:latin typeface="Arial"/>
                          <a:cs typeface="Arial"/>
                        </a:rPr>
                        <a:t>2020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solidFill>
                      <a:srgbClr val="C157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780">
                <a:tc>
                  <a:txBody>
                    <a:bodyPr/>
                    <a:lstStyle/>
                    <a:p>
                      <a:pPr marL="71755" marR="69850" indent="180975">
                        <a:lnSpc>
                          <a:spcPts val="1370"/>
                        </a:lnSpc>
                        <a:spcBef>
                          <a:spcPts val="225"/>
                        </a:spcBef>
                        <a:tabLst>
                          <a:tab pos="981710" algn="l"/>
                          <a:tab pos="1400175" algn="l"/>
                          <a:tab pos="1828164" algn="l"/>
                        </a:tabLst>
                      </a:pPr>
                      <a:r>
                        <a:rPr sz="1150" b="1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</a:t>
                      </a:r>
                      <a:r>
                        <a:rPr sz="1150" b="1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	</a:t>
                      </a:r>
                      <a:r>
                        <a:rPr sz="1150" b="1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26.</a:t>
                      </a:r>
                      <a:r>
                        <a:rPr sz="1150" b="1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-	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So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n	responsables 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solidarios</a:t>
                      </a:r>
                      <a:r>
                        <a:rPr sz="1150" spc="10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contribuyentes: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65405" algn="just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8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XV</a:t>
                      </a:r>
                      <a:r>
                        <a:rPr sz="1150" b="1" spc="80" dirty="0">
                          <a:solidFill>
                            <a:srgbClr val="111111"/>
                          </a:solidFill>
                          <a:latin typeface="Arial"/>
                          <a:cs typeface="Arial"/>
                        </a:rPr>
                        <a:t>....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9215" marR="59055" indent="3175" algn="just">
                        <a:lnSpc>
                          <a:spcPct val="101000"/>
                        </a:lnSpc>
                        <a:spcBef>
                          <a:spcPts val="810"/>
                        </a:spcBef>
                        <a:buFont typeface="Arial"/>
                        <a:buAutoNum type="romanUcPeriod" startAt="16"/>
                        <a:tabLst>
                          <a:tab pos="520700" algn="l"/>
                        </a:tabLst>
                      </a:pP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personas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morales</a:t>
                      </a:r>
                      <a:r>
                        <a:rPr sz="1150" spc="3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personas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fisicas,  que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reciban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servicios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contraten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obras </a:t>
                      </a: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refiere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15-D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del presente C6digo, por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las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contribuciones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hubieran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causado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a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cargo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trabajadores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preste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servicio.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443230" indent="-370840" algn="just">
                        <a:lnSpc>
                          <a:spcPct val="100000"/>
                        </a:lnSpc>
                        <a:spcBef>
                          <a:spcPts val="495"/>
                        </a:spcBef>
                        <a:buFont typeface="Arial"/>
                        <a:buAutoNum type="romanUcPeriod" startAt="16"/>
                        <a:tabLst>
                          <a:tab pos="443865" algn="l"/>
                        </a:tabLst>
                      </a:pP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7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XIX....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9850" indent="1270">
                        <a:lnSpc>
                          <a:spcPts val="1370"/>
                        </a:lnSpc>
                        <a:spcBef>
                          <a:spcPts val="225"/>
                        </a:spcBef>
                        <a:tabLst>
                          <a:tab pos="819785" algn="l"/>
                          <a:tab pos="1317625" algn="l"/>
                          <a:tab pos="1821814" algn="l"/>
                        </a:tabLst>
                      </a:pP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o	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26.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-	</a:t>
                      </a:r>
                      <a:r>
                        <a:rPr sz="1150" spc="-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So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n	responsables 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solidarios</a:t>
                      </a:r>
                      <a:r>
                        <a:rPr sz="1150" spc="5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contribuyentes: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150" b="1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XVI.</a:t>
                      </a:r>
                      <a:r>
                        <a:rPr sz="1150" b="1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(Se</a:t>
                      </a:r>
                      <a:r>
                        <a:rPr sz="1150" b="1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deroga).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269253" y="5243858"/>
            <a:ext cx="345312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8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05247" y="9430274"/>
            <a:ext cx="282511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801370" algn="l"/>
              </a:tabLst>
            </a:pPr>
            <a:r>
              <a:rPr sz="1650" spc="-82" baseline="-27777" dirty="0">
                <a:solidFill>
                  <a:srgbClr val="010101"/>
                </a:solidFill>
                <a:latin typeface="Courier New"/>
                <a:cs typeface="Courier New"/>
              </a:rPr>
              <a:t>31</a:t>
            </a:r>
            <a:r>
              <a:rPr sz="1650" spc="-142" baseline="-27777" dirty="0">
                <a:solidFill>
                  <a:srgbClr val="010101"/>
                </a:solidFill>
                <a:latin typeface="Courier New"/>
                <a:cs typeface="Courier New"/>
              </a:rPr>
              <a:t> </a:t>
            </a: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9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1592998"/>
            <a:ext cx="0" cy="5066030"/>
          </a:xfrm>
          <a:custGeom>
            <a:avLst/>
            <a:gdLst/>
            <a:ahLst/>
            <a:cxnLst/>
            <a:rect l="l" t="t" r="r" b="b"/>
            <a:pathLst>
              <a:path h="5066030">
                <a:moveTo>
                  <a:pt x="0" y="5065812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2166717"/>
            <a:ext cx="0" cy="4492625"/>
          </a:xfrm>
          <a:custGeom>
            <a:avLst/>
            <a:gdLst/>
            <a:ahLst/>
            <a:cxnLst/>
            <a:rect l="l" t="t" r="r" b="b"/>
            <a:pathLst>
              <a:path h="4492625">
                <a:moveTo>
                  <a:pt x="0" y="4492093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91699" y="2166717"/>
            <a:ext cx="0" cy="4492625"/>
          </a:xfrm>
          <a:custGeom>
            <a:avLst/>
            <a:gdLst/>
            <a:ahLst/>
            <a:cxnLst/>
            <a:rect l="l" t="t" r="r" b="b"/>
            <a:pathLst>
              <a:path h="4492625">
                <a:moveTo>
                  <a:pt x="0" y="4492093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572" y="1589696"/>
            <a:ext cx="2821305" cy="29845"/>
          </a:xfrm>
          <a:custGeom>
            <a:avLst/>
            <a:gdLst/>
            <a:ahLst/>
            <a:cxnLst/>
            <a:rect l="l" t="t" r="r" b="b"/>
            <a:pathLst>
              <a:path w="2821304" h="29844">
                <a:moveTo>
                  <a:pt x="2820771" y="0"/>
                </a:moveTo>
                <a:lnTo>
                  <a:pt x="0" y="0"/>
                </a:lnTo>
                <a:lnTo>
                  <a:pt x="0" y="10680"/>
                </a:lnTo>
                <a:lnTo>
                  <a:pt x="0" y="18567"/>
                </a:lnTo>
                <a:lnTo>
                  <a:pt x="0" y="29248"/>
                </a:lnTo>
                <a:lnTo>
                  <a:pt x="2820771" y="29248"/>
                </a:lnTo>
                <a:lnTo>
                  <a:pt x="2820771" y="18567"/>
                </a:lnTo>
                <a:lnTo>
                  <a:pt x="2820771" y="10680"/>
                </a:lnTo>
                <a:lnTo>
                  <a:pt x="28207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4579" y="2136200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>
                <a:moveTo>
                  <a:pt x="0" y="0"/>
                </a:moveTo>
                <a:lnTo>
                  <a:pt x="729010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55972" y="2136200"/>
            <a:ext cx="739775" cy="0"/>
          </a:xfrm>
          <a:custGeom>
            <a:avLst/>
            <a:gdLst/>
            <a:ahLst/>
            <a:cxnLst/>
            <a:rect l="l" t="t" r="r" b="b"/>
            <a:pathLst>
              <a:path w="739775">
                <a:moveTo>
                  <a:pt x="0" y="0"/>
                </a:moveTo>
                <a:lnTo>
                  <a:pt x="739377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4579" y="6637449"/>
            <a:ext cx="5641975" cy="0"/>
          </a:xfrm>
          <a:custGeom>
            <a:avLst/>
            <a:gdLst/>
            <a:ahLst/>
            <a:cxnLst/>
            <a:rect l="l" t="t" r="r" b="b"/>
            <a:pathLst>
              <a:path w="5641975">
                <a:moveTo>
                  <a:pt x="0" y="0"/>
                </a:moveTo>
                <a:lnTo>
                  <a:pt x="5641541" y="0"/>
                </a:lnTo>
              </a:path>
            </a:pathLst>
          </a:custGeom>
          <a:ln w="12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8566" y="1600377"/>
            <a:ext cx="1699260" cy="560705"/>
          </a:xfrm>
          <a:custGeom>
            <a:avLst/>
            <a:gdLst/>
            <a:ahLst/>
            <a:cxnLst/>
            <a:rect l="l" t="t" r="r" b="b"/>
            <a:pathLst>
              <a:path w="1699260" h="560705">
                <a:moveTo>
                  <a:pt x="1699069" y="0"/>
                </a:moveTo>
                <a:lnTo>
                  <a:pt x="0" y="0"/>
                </a:lnTo>
                <a:lnTo>
                  <a:pt x="0" y="209423"/>
                </a:lnTo>
                <a:lnTo>
                  <a:pt x="353377" y="209423"/>
                </a:lnTo>
                <a:lnTo>
                  <a:pt x="353377" y="350951"/>
                </a:lnTo>
                <a:lnTo>
                  <a:pt x="165011" y="350951"/>
                </a:lnTo>
                <a:lnTo>
                  <a:pt x="165011" y="560362"/>
                </a:lnTo>
                <a:lnTo>
                  <a:pt x="1517396" y="560362"/>
                </a:lnTo>
                <a:lnTo>
                  <a:pt x="1517396" y="350951"/>
                </a:lnTo>
                <a:lnTo>
                  <a:pt x="1336370" y="350951"/>
                </a:lnTo>
                <a:lnTo>
                  <a:pt x="1336370" y="209423"/>
                </a:lnTo>
                <a:lnTo>
                  <a:pt x="1699069" y="209423"/>
                </a:lnTo>
                <a:lnTo>
                  <a:pt x="1699069" y="0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08170" y="1600377"/>
            <a:ext cx="1761489" cy="560705"/>
          </a:xfrm>
          <a:custGeom>
            <a:avLst/>
            <a:gdLst/>
            <a:ahLst/>
            <a:cxnLst/>
            <a:rect l="l" t="t" r="r" b="b"/>
            <a:pathLst>
              <a:path w="1761489" h="560705">
                <a:moveTo>
                  <a:pt x="1760893" y="350951"/>
                </a:moveTo>
                <a:lnTo>
                  <a:pt x="1369225" y="350951"/>
                </a:lnTo>
                <a:lnTo>
                  <a:pt x="1369225" y="209423"/>
                </a:lnTo>
                <a:lnTo>
                  <a:pt x="1731911" y="209423"/>
                </a:lnTo>
                <a:lnTo>
                  <a:pt x="1731911" y="0"/>
                </a:lnTo>
                <a:lnTo>
                  <a:pt x="32854" y="0"/>
                </a:lnTo>
                <a:lnTo>
                  <a:pt x="32854" y="209423"/>
                </a:lnTo>
                <a:lnTo>
                  <a:pt x="383171" y="209423"/>
                </a:lnTo>
                <a:lnTo>
                  <a:pt x="383171" y="350951"/>
                </a:lnTo>
                <a:lnTo>
                  <a:pt x="0" y="350951"/>
                </a:lnTo>
                <a:lnTo>
                  <a:pt x="0" y="560362"/>
                </a:lnTo>
                <a:lnTo>
                  <a:pt x="1760893" y="560362"/>
                </a:lnTo>
                <a:lnTo>
                  <a:pt x="1760893" y="350951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56837" y="431336"/>
            <a:ext cx="5471160" cy="171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359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467995" marR="8255" indent="-455930" algn="just">
              <a:lnSpc>
                <a:spcPts val="1610"/>
              </a:lnSpc>
            </a:pP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3.</a:t>
            </a:r>
            <a:r>
              <a:rPr sz="1350" b="1" spc="20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C15911"/>
                </a:solidFill>
                <a:latin typeface="Arial"/>
                <a:cs typeface="Arial"/>
              </a:rPr>
              <a:t>FUNDAMENTACION </a:t>
            </a:r>
            <a:r>
              <a:rPr sz="1350" b="1" spc="-10" dirty="0">
                <a:solidFill>
                  <a:srgbClr val="C15911"/>
                </a:solidFill>
                <a:latin typeface="Arial"/>
                <a:cs typeface="Arial"/>
              </a:rPr>
              <a:t>Y </a:t>
            </a: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MOTIVACION PARA 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IMPOSICION </a:t>
            </a: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DE </a:t>
            </a:r>
            <a:r>
              <a:rPr sz="1350" b="1" spc="-365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C15911"/>
                </a:solidFill>
                <a:latin typeface="Arial"/>
                <a:cs typeface="Arial"/>
              </a:rPr>
              <a:t>MULTAS </a:t>
            </a:r>
            <a:r>
              <a:rPr sz="1350" b="1" spc="25" dirty="0">
                <a:solidFill>
                  <a:srgbClr val="C15911"/>
                </a:solidFill>
                <a:latin typeface="Arial"/>
                <a:cs typeface="Arial"/>
              </a:rPr>
              <a:t>EN CASO DE </a:t>
            </a: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DEDUCCION 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Y/0 </a:t>
            </a:r>
            <a:r>
              <a:rPr sz="1350" b="1" spc="30" dirty="0">
                <a:solidFill>
                  <a:srgbClr val="C15911"/>
                </a:solidFill>
                <a:latin typeface="Arial"/>
                <a:cs typeface="Arial"/>
              </a:rPr>
              <a:t>ACREDITAMIENTO </a:t>
            </a:r>
            <a:r>
              <a:rPr sz="1350" b="1" spc="-365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INDEBIDO</a:t>
            </a:r>
            <a:endParaRPr sz="1350">
              <a:latin typeface="Arial"/>
              <a:cs typeface="Arial"/>
            </a:endParaRPr>
          </a:p>
          <a:p>
            <a:pPr marL="734695" marR="567690" indent="-353695">
              <a:lnSpc>
                <a:spcPct val="101000"/>
              </a:lnSpc>
              <a:spcBef>
                <a:spcPts val="894"/>
              </a:spcBef>
              <a:tabLst>
                <a:tab pos="3183890" algn="l"/>
                <a:tab pos="3534410" algn="l"/>
              </a:tabLst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50" b="1" spc="8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50" b="1" spc="7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LA	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50" b="1" spc="6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LA </a:t>
            </a:r>
            <a:r>
              <a:rPr sz="1150" b="1" spc="-30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9F9F6"/>
                </a:solidFill>
                <a:latin typeface="Arial"/>
                <a:cs typeface="Arial"/>
              </a:rPr>
              <a:t>FEDERACION		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FEDERACION</a:t>
            </a:r>
            <a:endParaRPr sz="1150">
              <a:latin typeface="Arial"/>
              <a:cs typeface="Arial"/>
            </a:endParaRPr>
          </a:p>
          <a:p>
            <a:pPr marL="546735">
              <a:lnSpc>
                <a:spcPts val="1370"/>
              </a:lnSpc>
              <a:tabLst>
                <a:tab pos="3150870" algn="l"/>
              </a:tabLst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23</a:t>
            </a:r>
            <a:r>
              <a:rPr sz="115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9F9F6"/>
                </a:solidFill>
                <a:latin typeface="Arial"/>
                <a:cs typeface="Arial"/>
              </a:rPr>
              <a:t>Abril</a:t>
            </a:r>
            <a:r>
              <a:rPr sz="1150" b="1" spc="6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1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2021	08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9F9F6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0409" y="2142065"/>
            <a:ext cx="107442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75.-</a:t>
            </a:r>
            <a:r>
              <a:rPr sz="1150" b="1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0064" y="2142065"/>
            <a:ext cx="2691130" cy="17786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540" algn="just">
              <a:lnSpc>
                <a:spcPct val="100800"/>
              </a:lnSpc>
              <a:spcBef>
                <a:spcPts val="90"/>
              </a:spcBef>
            </a:pP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75.-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Dentro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lfmites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fijados par este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C6digo,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autoridades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fiscales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al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imponer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multas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comisi6n de 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infracciones senaladas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leyes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fiscales,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incluyendo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relacionadas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contribuciones al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comercio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exterior,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fundar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motivar su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resoluci6n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tener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cuenta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siguiente:</a:t>
            </a:r>
            <a:endParaRPr sz="1150">
              <a:latin typeface="Arial"/>
              <a:cs typeface="Arial"/>
            </a:endParaRPr>
          </a:p>
          <a:p>
            <a:pPr marL="13970">
              <a:lnSpc>
                <a:spcPts val="1300"/>
              </a:lnSpc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I.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8011" y="3555000"/>
            <a:ext cx="2641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29" dirty="0">
                <a:solidFill>
                  <a:srgbClr val="030303"/>
                </a:solidFill>
                <a:latin typeface="Arial"/>
                <a:cs typeface="Arial"/>
              </a:rPr>
              <a:t>1</a:t>
            </a:r>
            <a:r>
              <a:rPr sz="1150" b="1" spc="-114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b="1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120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spc="-114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114" dirty="0">
                <a:solidFill>
                  <a:srgbClr val="1C1C1C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5964" y="4067685"/>
            <a:ext cx="33401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II.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0064" y="4067685"/>
            <a:ext cx="2689860" cy="9131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270" algn="just">
              <a:lnSpc>
                <a:spcPct val="101000"/>
              </a:lnSpc>
              <a:spcBef>
                <a:spcPts val="8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II.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Tambien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agravante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comisi6n 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una infracci6n, cuando 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cualquiera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endParaRPr sz="1150">
              <a:latin typeface="Arial"/>
              <a:cs typeface="Arial"/>
            </a:endParaRPr>
          </a:p>
          <a:p>
            <a:pPr marL="13970" algn="just">
              <a:lnSpc>
                <a:spcPts val="1310"/>
              </a:lnSpc>
              <a:spcBef>
                <a:spcPts val="1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siguientes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supuestos:</a:t>
            </a:r>
            <a:endParaRPr sz="1150">
              <a:latin typeface="Arial"/>
              <a:cs typeface="Arial"/>
            </a:endParaRPr>
          </a:p>
          <a:p>
            <a:pPr marL="12700" algn="just">
              <a:lnSpc>
                <a:spcPts val="1490"/>
              </a:lnSpc>
            </a:pP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a)</a:t>
            </a:r>
            <a:r>
              <a:rPr sz="1150" b="1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300" spc="40" dirty="0">
                <a:solidFill>
                  <a:srgbClr val="030303"/>
                </a:solidFill>
                <a:latin typeface="Times New Roman"/>
                <a:cs typeface="Times New Roman"/>
              </a:rPr>
              <a:t>a</a:t>
            </a:r>
            <a:r>
              <a:rPr sz="1300" spc="3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150" b="1" spc="30" dirty="0">
                <a:solidFill>
                  <a:srgbClr val="030303"/>
                </a:solidFill>
                <a:latin typeface="Arial"/>
                <a:cs typeface="Arial"/>
              </a:rPr>
              <a:t>g)</a:t>
            </a:r>
            <a:r>
              <a:rPr sz="1150" b="1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1249" y="4756605"/>
            <a:ext cx="6419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a)</a:t>
            </a:r>
            <a:r>
              <a:rPr sz="1150" b="1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300" spc="40" dirty="0">
                <a:solidFill>
                  <a:srgbClr val="030303"/>
                </a:solidFill>
                <a:latin typeface="Times New Roman"/>
                <a:cs typeface="Times New Roman"/>
              </a:rPr>
              <a:t>a</a:t>
            </a:r>
            <a:r>
              <a:rPr sz="1300" spc="5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g)</a:t>
            </a:r>
            <a:r>
              <a:rPr sz="1150" b="1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7055" y="5242078"/>
            <a:ext cx="16256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-25" dirty="0">
                <a:solidFill>
                  <a:srgbClr val="030303"/>
                </a:solidFill>
                <a:latin typeface="Times New Roman"/>
                <a:cs typeface="Times New Roman"/>
              </a:rPr>
              <a:t>h</a:t>
            </a:r>
            <a:r>
              <a:rPr sz="1250" b="1" spc="-15" dirty="0">
                <a:solidFill>
                  <a:srgbClr val="030303"/>
                </a:solidFill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2875" y="5254793"/>
            <a:ext cx="223647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0419" algn="l"/>
                <a:tab pos="1191260" algn="l"/>
                <a:tab pos="2137410" algn="l"/>
              </a:tabLst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Realizar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deducci6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1249" y="5428739"/>
            <a:ext cx="2691130" cy="5549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335" marR="5080" indent="-1270" algn="just">
              <a:lnSpc>
                <a:spcPct val="101000"/>
              </a:lnSpc>
              <a:spcBef>
                <a:spcPts val="85"/>
              </a:spcBef>
            </a:pP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acreditamiento, 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contravenci6n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senalado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articulos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28, fracci6n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b="1" spc="25" dirty="0">
                <a:solidFill>
                  <a:srgbClr val="030303"/>
                </a:solidFill>
                <a:latin typeface="Arial"/>
                <a:cs typeface="Arial"/>
              </a:rPr>
              <a:t>XXXIII</a:t>
            </a:r>
            <a:r>
              <a:rPr sz="1100" b="1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lmpuesto</a:t>
            </a:r>
            <a:r>
              <a:rPr sz="1150" spc="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sabre</a:t>
            </a:r>
            <a:r>
              <a:rPr sz="1150" spc="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9621" y="5959734"/>
            <a:ext cx="2689860" cy="6413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9050" marR="5080" indent="-5715">
              <a:lnSpc>
                <a:spcPts val="1370"/>
              </a:lnSpc>
              <a:spcBef>
                <a:spcPts val="15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Renta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4o.,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tercer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parrafo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lmpuesto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al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Valor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Agregado.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Ill.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300" spc="40" dirty="0">
                <a:solidFill>
                  <a:srgbClr val="030303"/>
                </a:solidFill>
                <a:latin typeface="Times New Roman"/>
                <a:cs typeface="Times New Roman"/>
              </a:rPr>
              <a:t>a</a:t>
            </a:r>
            <a:r>
              <a:rPr sz="1300" spc="3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150" b="1" spc="55" dirty="0">
                <a:solidFill>
                  <a:srgbClr val="030303"/>
                </a:solidFill>
                <a:latin typeface="Arial"/>
                <a:cs typeface="Arial"/>
              </a:rPr>
              <a:t>VII....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50464" y="6377054"/>
            <a:ext cx="73533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90" dirty="0">
                <a:solidFill>
                  <a:srgbClr val="030303"/>
                </a:solidFill>
                <a:latin typeface="Arial"/>
                <a:cs typeface="Arial"/>
              </a:rPr>
              <a:t>111</a:t>
            </a:r>
            <a:r>
              <a:rPr sz="1150" b="1" spc="-145" dirty="0">
                <a:solidFill>
                  <a:srgbClr val="030303"/>
                </a:solidFill>
                <a:latin typeface="Arial"/>
                <a:cs typeface="Arial"/>
              </a:rPr>
              <a:t>.</a:t>
            </a:r>
            <a:r>
              <a:rPr sz="1150" b="1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300" spc="-254" dirty="0">
                <a:solidFill>
                  <a:srgbClr val="030303"/>
                </a:solidFill>
                <a:latin typeface="Times New Roman"/>
                <a:cs typeface="Times New Roman"/>
              </a:rPr>
              <a:t>a</a:t>
            </a:r>
            <a:r>
              <a:rPr sz="1300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050" b="1" spc="5" dirty="0">
                <a:solidFill>
                  <a:srgbClr val="030303"/>
                </a:solidFill>
                <a:latin typeface="Arial"/>
                <a:cs typeface="Arial"/>
              </a:rPr>
              <a:t>VII</a:t>
            </a:r>
            <a:r>
              <a:rPr sz="1050" b="1" spc="110" dirty="0">
                <a:solidFill>
                  <a:srgbClr val="030303"/>
                </a:solidFill>
                <a:latin typeface="Arial"/>
                <a:cs typeface="Arial"/>
              </a:rPr>
              <a:t>....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69253" y="6943652"/>
            <a:ext cx="345312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05247" y="9430274"/>
            <a:ext cx="282511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801370" algn="l"/>
              </a:tabLst>
            </a:pPr>
            <a:r>
              <a:rPr sz="1650" spc="-97" baseline="-27777" dirty="0">
                <a:solidFill>
                  <a:srgbClr val="030303"/>
                </a:solidFill>
                <a:latin typeface="Courier New"/>
                <a:cs typeface="Courier New"/>
              </a:rPr>
              <a:t>32</a:t>
            </a:r>
            <a:r>
              <a:rPr sz="1650" spc="-120" baseline="-27777" dirty="0">
                <a:solidFill>
                  <a:srgbClr val="030303"/>
                </a:solidFill>
                <a:latin typeface="Courier New"/>
                <a:cs typeface="Courier New"/>
              </a:rPr>
              <a:t> </a:t>
            </a: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0" dirty="0">
                <a:solidFill>
                  <a:srgbClr val="48A379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·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1385483"/>
            <a:ext cx="0" cy="4455795"/>
          </a:xfrm>
          <a:custGeom>
            <a:avLst/>
            <a:gdLst/>
            <a:ahLst/>
            <a:cxnLst/>
            <a:rect l="l" t="t" r="r" b="b"/>
            <a:pathLst>
              <a:path h="4455795">
                <a:moveTo>
                  <a:pt x="0" y="4455473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1959202"/>
            <a:ext cx="0" cy="3881754"/>
          </a:xfrm>
          <a:custGeom>
            <a:avLst/>
            <a:gdLst/>
            <a:ahLst/>
            <a:cxnLst/>
            <a:rect l="l" t="t" r="r" b="b"/>
            <a:pathLst>
              <a:path h="3881754">
                <a:moveTo>
                  <a:pt x="0" y="3881754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91699" y="1959202"/>
            <a:ext cx="0" cy="3881754"/>
          </a:xfrm>
          <a:custGeom>
            <a:avLst/>
            <a:gdLst/>
            <a:ahLst/>
            <a:cxnLst/>
            <a:rect l="l" t="t" r="r" b="b"/>
            <a:pathLst>
              <a:path h="3881754">
                <a:moveTo>
                  <a:pt x="0" y="3881754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572" y="1385239"/>
            <a:ext cx="2821305" cy="26670"/>
          </a:xfrm>
          <a:custGeom>
            <a:avLst/>
            <a:gdLst/>
            <a:ahLst/>
            <a:cxnLst/>
            <a:rect l="l" t="t" r="r" b="b"/>
            <a:pathLst>
              <a:path w="2821304" h="26669">
                <a:moveTo>
                  <a:pt x="2820771" y="0"/>
                </a:moveTo>
                <a:lnTo>
                  <a:pt x="0" y="0"/>
                </a:lnTo>
                <a:lnTo>
                  <a:pt x="0" y="10680"/>
                </a:lnTo>
                <a:lnTo>
                  <a:pt x="0" y="15506"/>
                </a:lnTo>
                <a:lnTo>
                  <a:pt x="0" y="26187"/>
                </a:lnTo>
                <a:lnTo>
                  <a:pt x="2820771" y="26187"/>
                </a:lnTo>
                <a:lnTo>
                  <a:pt x="2820771" y="15506"/>
                </a:lnTo>
                <a:lnTo>
                  <a:pt x="2820771" y="10680"/>
                </a:lnTo>
                <a:lnTo>
                  <a:pt x="28207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4579" y="1928685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>
                <a:moveTo>
                  <a:pt x="0" y="0"/>
                </a:moveTo>
                <a:lnTo>
                  <a:pt x="729010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55972" y="1928685"/>
            <a:ext cx="739775" cy="0"/>
          </a:xfrm>
          <a:custGeom>
            <a:avLst/>
            <a:gdLst/>
            <a:ahLst/>
            <a:cxnLst/>
            <a:rect l="l" t="t" r="r" b="b"/>
            <a:pathLst>
              <a:path w="739775">
                <a:moveTo>
                  <a:pt x="0" y="0"/>
                </a:moveTo>
                <a:lnTo>
                  <a:pt x="739377" y="0"/>
                </a:lnTo>
              </a:path>
            </a:pathLst>
          </a:custGeom>
          <a:ln w="27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4579" y="5828750"/>
            <a:ext cx="5641975" cy="0"/>
          </a:xfrm>
          <a:custGeom>
            <a:avLst/>
            <a:gdLst/>
            <a:ahLst/>
            <a:cxnLst/>
            <a:rect l="l" t="t" r="r" b="b"/>
            <a:pathLst>
              <a:path w="5641975">
                <a:moveTo>
                  <a:pt x="0" y="0"/>
                </a:moveTo>
                <a:lnTo>
                  <a:pt x="5641541" y="0"/>
                </a:lnTo>
              </a:path>
            </a:pathLst>
          </a:custGeom>
          <a:ln w="12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38566" y="1395920"/>
            <a:ext cx="1699260" cy="560705"/>
          </a:xfrm>
          <a:custGeom>
            <a:avLst/>
            <a:gdLst/>
            <a:ahLst/>
            <a:cxnLst/>
            <a:rect l="l" t="t" r="r" b="b"/>
            <a:pathLst>
              <a:path w="1699260" h="560705">
                <a:moveTo>
                  <a:pt x="1699069" y="0"/>
                </a:moveTo>
                <a:lnTo>
                  <a:pt x="0" y="0"/>
                </a:lnTo>
                <a:lnTo>
                  <a:pt x="0" y="209410"/>
                </a:lnTo>
                <a:lnTo>
                  <a:pt x="353377" y="209410"/>
                </a:lnTo>
                <a:lnTo>
                  <a:pt x="353377" y="350939"/>
                </a:lnTo>
                <a:lnTo>
                  <a:pt x="165011" y="350939"/>
                </a:lnTo>
                <a:lnTo>
                  <a:pt x="165011" y="560349"/>
                </a:lnTo>
                <a:lnTo>
                  <a:pt x="1517396" y="560349"/>
                </a:lnTo>
                <a:lnTo>
                  <a:pt x="1517396" y="350939"/>
                </a:lnTo>
                <a:lnTo>
                  <a:pt x="1336370" y="350939"/>
                </a:lnTo>
                <a:lnTo>
                  <a:pt x="1336370" y="209410"/>
                </a:lnTo>
                <a:lnTo>
                  <a:pt x="1699069" y="209410"/>
                </a:lnTo>
                <a:lnTo>
                  <a:pt x="1699069" y="0"/>
                </a:lnTo>
                <a:close/>
              </a:path>
            </a:pathLst>
          </a:custGeom>
          <a:solidFill>
            <a:srgbClr val="C15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08170" y="1395920"/>
            <a:ext cx="1761489" cy="560705"/>
          </a:xfrm>
          <a:custGeom>
            <a:avLst/>
            <a:gdLst/>
            <a:ahLst/>
            <a:cxnLst/>
            <a:rect l="l" t="t" r="r" b="b"/>
            <a:pathLst>
              <a:path w="1761489" h="560705">
                <a:moveTo>
                  <a:pt x="1760893" y="350939"/>
                </a:moveTo>
                <a:lnTo>
                  <a:pt x="1366164" y="350939"/>
                </a:lnTo>
                <a:lnTo>
                  <a:pt x="1366164" y="209410"/>
                </a:lnTo>
                <a:lnTo>
                  <a:pt x="1731911" y="209410"/>
                </a:lnTo>
                <a:lnTo>
                  <a:pt x="1731911" y="0"/>
                </a:lnTo>
                <a:lnTo>
                  <a:pt x="32854" y="0"/>
                </a:lnTo>
                <a:lnTo>
                  <a:pt x="32854" y="209410"/>
                </a:lnTo>
                <a:lnTo>
                  <a:pt x="383171" y="209410"/>
                </a:lnTo>
                <a:lnTo>
                  <a:pt x="383171" y="350939"/>
                </a:lnTo>
                <a:lnTo>
                  <a:pt x="0" y="350939"/>
                </a:lnTo>
                <a:lnTo>
                  <a:pt x="0" y="560349"/>
                </a:lnTo>
                <a:lnTo>
                  <a:pt x="1760893" y="560349"/>
                </a:lnTo>
                <a:lnTo>
                  <a:pt x="1760893" y="350939"/>
                </a:lnTo>
                <a:close/>
              </a:path>
            </a:pathLst>
          </a:custGeom>
          <a:solidFill>
            <a:srgbClr val="C15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57047" y="859337"/>
            <a:ext cx="5433060" cy="268351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467995" marR="5080" indent="-455930">
              <a:lnSpc>
                <a:spcPts val="1610"/>
              </a:lnSpc>
              <a:spcBef>
                <a:spcPts val="160"/>
              </a:spcBef>
              <a:tabLst>
                <a:tab pos="467995" algn="l"/>
                <a:tab pos="1670050" algn="l"/>
                <a:tab pos="2045970" algn="l"/>
                <a:tab pos="3531870" algn="l"/>
                <a:tab pos="4048125" algn="l"/>
                <a:tab pos="4448175" algn="l"/>
              </a:tabLst>
            </a:pP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4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C15911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IMPOSICIO</a:t>
            </a:r>
            <a:r>
              <a:rPr sz="1350" b="1" spc="20" dirty="0">
                <a:solidFill>
                  <a:srgbClr val="C15911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C1591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C15911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C15911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INFRACCIONE</a:t>
            </a: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S</a:t>
            </a:r>
            <a:r>
              <a:rPr sz="1350" b="1" dirty="0">
                <a:solidFill>
                  <a:srgbClr val="C1591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C15911"/>
                </a:solidFill>
                <a:latin typeface="Arial"/>
                <a:cs typeface="Arial"/>
              </a:rPr>
              <a:t>PO</a:t>
            </a:r>
            <a:r>
              <a:rPr sz="1350" b="1" spc="30" dirty="0">
                <a:solidFill>
                  <a:srgbClr val="C15911"/>
                </a:solidFill>
                <a:latin typeface="Arial"/>
                <a:cs typeface="Arial"/>
              </a:rPr>
              <a:t>R</a:t>
            </a:r>
            <a:r>
              <a:rPr sz="1350" b="1" dirty="0">
                <a:solidFill>
                  <a:srgbClr val="C1591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C15911"/>
                </a:solidFill>
                <a:latin typeface="Arial"/>
                <a:cs typeface="Arial"/>
              </a:rPr>
              <a:t>N</a:t>
            </a:r>
            <a:r>
              <a:rPr sz="1350" b="1" spc="30" dirty="0">
                <a:solidFill>
                  <a:srgbClr val="C15911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C15911"/>
                </a:solidFill>
                <a:latin typeface="Arial"/>
                <a:cs typeface="Arial"/>
              </a:rPr>
              <a:t>	ENTREGAR  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INFORMACION</a:t>
            </a:r>
            <a:r>
              <a:rPr sz="1350" b="1" spc="200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PREVISTA</a:t>
            </a:r>
            <a:r>
              <a:rPr sz="1350" b="1" spc="114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EN</a:t>
            </a:r>
            <a:r>
              <a:rPr sz="1350" b="1" spc="35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40" dirty="0">
                <a:solidFill>
                  <a:srgbClr val="C15911"/>
                </a:solidFill>
                <a:latin typeface="Arial"/>
                <a:cs typeface="Arial"/>
              </a:rPr>
              <a:t>LA</a:t>
            </a:r>
            <a:r>
              <a:rPr sz="1350" b="1" spc="-10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C15911"/>
                </a:solidFill>
                <a:latin typeface="Arial"/>
                <a:cs typeface="Arial"/>
              </a:rPr>
              <a:t>LISR</a:t>
            </a:r>
            <a:r>
              <a:rPr sz="1350" b="1" spc="70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911"/>
                </a:solidFill>
                <a:latin typeface="Arial"/>
                <a:cs typeface="Arial"/>
              </a:rPr>
              <a:t>Y</a:t>
            </a:r>
            <a:r>
              <a:rPr sz="1350" b="1" spc="25" dirty="0">
                <a:solidFill>
                  <a:srgbClr val="C159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911"/>
                </a:solidFill>
                <a:latin typeface="Arial"/>
                <a:cs typeface="Arial"/>
              </a:rPr>
              <a:t>LIVA</a:t>
            </a:r>
            <a:endParaRPr sz="1350">
              <a:latin typeface="Arial"/>
              <a:cs typeface="Arial"/>
            </a:endParaRPr>
          </a:p>
          <a:p>
            <a:pPr marL="734695" marR="529590" indent="-353695">
              <a:lnSpc>
                <a:spcPts val="1370"/>
              </a:lnSpc>
              <a:spcBef>
                <a:spcPts val="965"/>
              </a:spcBef>
              <a:tabLst>
                <a:tab pos="3183890" algn="l"/>
                <a:tab pos="3533775" algn="l"/>
              </a:tabLst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50" b="1" spc="8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50" b="1" spc="7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LA	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50" b="1" spc="6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LA </a:t>
            </a:r>
            <a:r>
              <a:rPr sz="1150" b="1" spc="-30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9F9F6"/>
                </a:solidFill>
                <a:latin typeface="Arial"/>
                <a:cs typeface="Arial"/>
              </a:rPr>
              <a:t>FEDERACION		FEDERACION</a:t>
            </a:r>
            <a:endParaRPr sz="1150">
              <a:latin typeface="Arial"/>
              <a:cs typeface="Arial"/>
            </a:endParaRPr>
          </a:p>
          <a:p>
            <a:pPr marL="546100" algn="just">
              <a:lnSpc>
                <a:spcPts val="1350"/>
              </a:lnSpc>
              <a:tabLst>
                <a:tab pos="3150870" algn="l"/>
              </a:tabLst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23</a:t>
            </a:r>
            <a:r>
              <a:rPr sz="115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9F9F6"/>
                </a:solidFill>
                <a:latin typeface="Arial"/>
                <a:cs typeface="Arial"/>
              </a:rPr>
              <a:t>Abril</a:t>
            </a:r>
            <a:r>
              <a:rPr sz="1150" b="1" spc="6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1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2021	08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9F9F6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  <a:p>
            <a:pPr marL="2705735" marR="52069" indent="-2617470" algn="just">
              <a:lnSpc>
                <a:spcPct val="100099"/>
              </a:lnSpc>
              <a:spcBef>
                <a:spcPts val="155"/>
              </a:spcBef>
              <a:tabLst>
                <a:tab pos="2708275" algn="l"/>
              </a:tabLst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81.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...		</a:t>
            </a:r>
            <a:r>
              <a:rPr sz="1150" b="1" spc="5" dirty="0">
                <a:solidFill>
                  <a:srgbClr val="030303"/>
                </a:solidFill>
                <a:latin typeface="Arial"/>
                <a:cs typeface="Arial"/>
              </a:rPr>
              <a:t>Articulo</a:t>
            </a: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81.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Son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infracciones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relacionadas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obligaci6n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pago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contribuciones;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presentaci6n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declaraciones,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solicitudes,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documentaci6n,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avisos,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expedici6n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constancias,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ingreso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informaci6n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traves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pagina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Internet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Administraci6n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Tributaria: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5964" y="3854065"/>
            <a:ext cx="8343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I.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0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XLIV.</a:t>
            </a:r>
            <a:r>
              <a:rPr sz="1150" b="1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0371" y="4333182"/>
            <a:ext cx="4572000" cy="20504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85950" indent="2540" algn="just">
              <a:lnSpc>
                <a:spcPct val="100200"/>
              </a:lnSpc>
              <a:spcBef>
                <a:spcPts val="95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XLV.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Cuando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contratista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cumpla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obligaci6n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entregar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un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contratante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informaci6n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documentaci6n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refieren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artfculos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27,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fracci6n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V, tercer parrafo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de la Ley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lmpuesto sobre la Renta y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5o.,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fracci6n II, segundo parrafo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lmpuesto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Valor</a:t>
            </a:r>
            <a:r>
              <a:rPr sz="1150" spc="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Agregado.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Arial"/>
              <a:cs typeface="Arial"/>
            </a:endParaRPr>
          </a:p>
          <a:p>
            <a:pPr marL="1131570">
              <a:lnSpc>
                <a:spcPct val="100000"/>
              </a:lnSpc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48417" y="3866272"/>
            <a:ext cx="826769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I.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0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XLIV.</a:t>
            </a:r>
            <a:r>
              <a:rPr sz="1150" b="1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3453" y="9500464"/>
            <a:ext cx="107314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80" dirty="0">
                <a:solidFill>
                  <a:srgbClr val="030303"/>
                </a:solidFill>
                <a:latin typeface="Times New Roman"/>
                <a:cs typeface="Times New Roman"/>
              </a:rPr>
              <a:t>33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8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031829" y="9430274"/>
            <a:ext cx="259842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1624" y="9430529"/>
            <a:ext cx="232664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u="heavy" spc="-1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lnstituto</a:t>
            </a:r>
            <a:r>
              <a:rPr sz="950" spc="-28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95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de</a:t>
            </a:r>
            <a:r>
              <a:rPr sz="950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950" u="heavy" spc="-15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Capacitaci6n</a:t>
            </a:r>
            <a:r>
              <a:rPr sz="950" spc="-14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u="heavy" spc="-1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Estudios</a:t>
            </a:r>
            <a:r>
              <a:rPr sz="950" u="heavy" spc="-4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950" u="heavy" spc="-1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7061" y="9503770"/>
            <a:ext cx="12446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90" dirty="0">
                <a:solidFill>
                  <a:srgbClr val="050505"/>
                </a:solidFill>
                <a:latin typeface="Courier New"/>
                <a:cs typeface="Courier New"/>
              </a:rPr>
              <a:t>34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00319" y="9567075"/>
            <a:ext cx="97790" cy="0"/>
          </a:xfrm>
          <a:custGeom>
            <a:avLst/>
            <a:gdLst/>
            <a:ahLst/>
            <a:cxnLst/>
            <a:rect l="l" t="t" r="r" b="b"/>
            <a:pathLst>
              <a:path w="97789">
                <a:moveTo>
                  <a:pt x="0" y="0"/>
                </a:moveTo>
                <a:lnTo>
                  <a:pt x="97689" y="0"/>
                </a:lnTo>
              </a:path>
            </a:pathLst>
          </a:custGeom>
          <a:ln w="12715">
            <a:solidFill>
              <a:srgbClr val="7B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38550" y="959770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2133" y="0"/>
                </a:lnTo>
              </a:path>
            </a:pathLst>
          </a:custGeom>
          <a:ln w="4954">
            <a:solidFill>
              <a:srgbClr val="7A7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87616" y="9433580"/>
            <a:ext cx="256984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0995" algn="l"/>
                <a:tab pos="514350" algn="l"/>
              </a:tabLst>
            </a:pPr>
            <a:r>
              <a:rPr sz="950" spc="-185" dirty="0">
                <a:solidFill>
                  <a:srgbClr val="7B7C7C"/>
                </a:solidFill>
                <a:latin typeface="Courier New"/>
                <a:cs typeface="Courier New"/>
              </a:rPr>
              <a:t>)</a:t>
            </a:r>
            <a:r>
              <a:rPr sz="950" u="sng" spc="-185" dirty="0">
                <a:solidFill>
                  <a:srgbClr val="7B7C7C"/>
                </a:solidFill>
                <a:uFill>
                  <a:solidFill>
                    <a:srgbClr val="7A7B7B"/>
                  </a:solidFill>
                </a:uFill>
                <a:latin typeface="Courier New"/>
                <a:cs typeface="Courier New"/>
              </a:rPr>
              <a:t>	</a:t>
            </a:r>
            <a:r>
              <a:rPr sz="950" spc="-185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950" spc="-18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950" spc="-37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te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ia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l</a:t>
            </a:r>
            <a:r>
              <a:rPr sz="950" spc="-42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950" spc="-12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125" dirty="0">
                <a:solidFill>
                  <a:srgbClr val="08AC54"/>
                </a:solidFill>
                <a:latin typeface="Courier New"/>
                <a:cs typeface="Courier New"/>
              </a:rPr>
              <a:t>c</a:t>
            </a:r>
            <a:r>
              <a:rPr sz="950" u="sng" spc="-125" dirty="0">
                <a:solidFill>
                  <a:srgbClr val="08AC54"/>
                </a:solidFill>
                <a:uFill>
                  <a:solidFill>
                    <a:srgbClr val="7A7B7B"/>
                  </a:solidFill>
                </a:uFill>
                <a:latin typeface="Courier New"/>
                <a:cs typeface="Courier New"/>
              </a:rPr>
              <a:t>om</a:t>
            </a:r>
            <a:r>
              <a:rPr sz="950" spc="-36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950" spc="-445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950" spc="-445" dirty="0">
                <a:solidFill>
                  <a:srgbClr val="7B7C7C"/>
                </a:solidFill>
                <a:latin typeface="Courier New"/>
                <a:cs typeface="Courier New"/>
              </a:rPr>
              <a:t>.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ila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d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----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p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'-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r: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__</a:t>
            </a:r>
            <a:r>
              <a:rPr sz="950" spc="-38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ri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o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B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e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lt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r</a:t>
            </a:r>
            <a:r>
              <a:rPr sz="950" spc="-335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a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950" spc="-335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r>
              <a:rPr sz="950" spc="-335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endParaRPr sz="9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001" y="1336657"/>
            <a:ext cx="2784135" cy="561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08170" y="1340979"/>
            <a:ext cx="1761489" cy="560705"/>
          </a:xfrm>
          <a:custGeom>
            <a:avLst/>
            <a:gdLst/>
            <a:ahLst/>
            <a:cxnLst/>
            <a:rect l="l" t="t" r="r" b="b"/>
            <a:pathLst>
              <a:path w="1761489" h="560705">
                <a:moveTo>
                  <a:pt x="1760893" y="350951"/>
                </a:moveTo>
                <a:lnTo>
                  <a:pt x="1369225" y="350951"/>
                </a:lnTo>
                <a:lnTo>
                  <a:pt x="1369225" y="209423"/>
                </a:lnTo>
                <a:lnTo>
                  <a:pt x="1731911" y="209423"/>
                </a:lnTo>
                <a:lnTo>
                  <a:pt x="1731911" y="0"/>
                </a:lnTo>
                <a:lnTo>
                  <a:pt x="32854" y="0"/>
                </a:lnTo>
                <a:lnTo>
                  <a:pt x="32854" y="209423"/>
                </a:lnTo>
                <a:lnTo>
                  <a:pt x="383171" y="209423"/>
                </a:lnTo>
                <a:lnTo>
                  <a:pt x="383171" y="350951"/>
                </a:lnTo>
                <a:lnTo>
                  <a:pt x="0" y="350951"/>
                </a:lnTo>
                <a:lnTo>
                  <a:pt x="0" y="560362"/>
                </a:lnTo>
                <a:lnTo>
                  <a:pt x="1760893" y="560362"/>
                </a:lnTo>
                <a:lnTo>
                  <a:pt x="1760893" y="350951"/>
                </a:lnTo>
                <a:close/>
              </a:path>
            </a:pathLst>
          </a:custGeom>
          <a:solidFill>
            <a:srgbClr val="C15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5806" y="859337"/>
            <a:ext cx="5434330" cy="10293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469265" marR="5080" indent="-457200">
              <a:lnSpc>
                <a:spcPts val="1610"/>
              </a:lnSpc>
              <a:spcBef>
                <a:spcPts val="160"/>
              </a:spcBef>
              <a:tabLst>
                <a:tab pos="469265" algn="l"/>
                <a:tab pos="1671320" algn="l"/>
                <a:tab pos="2047239" algn="l"/>
                <a:tab pos="3533140" algn="l"/>
                <a:tab pos="4049395" algn="l"/>
                <a:tab pos="4449445" algn="l"/>
              </a:tabLst>
            </a:pP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5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IMPOSICIO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DE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INFRACCIONE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S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PO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R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N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	ENTREGAR 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INFORMACION</a:t>
            </a:r>
            <a:r>
              <a:rPr sz="1350" b="1" spc="20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PREVISTA</a:t>
            </a:r>
            <a:r>
              <a:rPr sz="1350" b="1" spc="114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EN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40" dirty="0">
                <a:solidFill>
                  <a:srgbClr val="C15711"/>
                </a:solidFill>
                <a:latin typeface="Arial"/>
                <a:cs typeface="Arial"/>
              </a:rPr>
              <a:t>LA</a:t>
            </a:r>
            <a:r>
              <a:rPr sz="1350" b="1" spc="-1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LISR</a:t>
            </a:r>
            <a:r>
              <a:rPr sz="1350" b="1" spc="7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Y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LIVA</a:t>
            </a:r>
            <a:endParaRPr sz="1350">
              <a:latin typeface="Arial"/>
              <a:cs typeface="Arial"/>
            </a:endParaRPr>
          </a:p>
          <a:p>
            <a:pPr marL="3535045" marR="529590" indent="-350520">
              <a:lnSpc>
                <a:spcPts val="1370"/>
              </a:lnSpc>
              <a:spcBef>
                <a:spcPts val="530"/>
              </a:spcBef>
            </a:pPr>
            <a:r>
              <a:rPr sz="1150" b="1" spc="20" dirty="0">
                <a:solidFill>
                  <a:srgbClr val="F9FBF6"/>
                </a:solidFill>
                <a:latin typeface="Arial"/>
                <a:cs typeface="Arial"/>
              </a:rPr>
              <a:t>CODIGO</a:t>
            </a:r>
            <a:r>
              <a:rPr sz="1150" b="1" spc="30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BF6"/>
                </a:solidFill>
                <a:latin typeface="Arial"/>
                <a:cs typeface="Arial"/>
              </a:rPr>
              <a:t>FISCAL</a:t>
            </a:r>
            <a:r>
              <a:rPr sz="1150" b="1" spc="60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BF6"/>
                </a:solidFill>
                <a:latin typeface="Arial"/>
                <a:cs typeface="Arial"/>
              </a:rPr>
              <a:t>DE</a:t>
            </a:r>
            <a:r>
              <a:rPr sz="1150" b="1" spc="-15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BF6"/>
                </a:solidFill>
                <a:latin typeface="Arial"/>
                <a:cs typeface="Arial"/>
              </a:rPr>
              <a:t>LA </a:t>
            </a:r>
            <a:r>
              <a:rPr sz="1150" b="1" spc="-300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BF6"/>
                </a:solidFill>
                <a:latin typeface="Arial"/>
                <a:cs typeface="Arial"/>
              </a:rPr>
              <a:t>FEDERACION</a:t>
            </a:r>
            <a:endParaRPr sz="1150">
              <a:latin typeface="Arial"/>
              <a:cs typeface="Arial"/>
            </a:endParaRPr>
          </a:p>
          <a:p>
            <a:pPr marL="3152140">
              <a:lnSpc>
                <a:spcPts val="1350"/>
              </a:lnSpc>
            </a:pPr>
            <a:r>
              <a:rPr sz="1150" b="1" spc="20" dirty="0">
                <a:solidFill>
                  <a:srgbClr val="F9FBF6"/>
                </a:solidFill>
                <a:latin typeface="Arial"/>
                <a:cs typeface="Arial"/>
              </a:rPr>
              <a:t>08 </a:t>
            </a:r>
            <a:r>
              <a:rPr sz="1150" b="1" spc="25" dirty="0">
                <a:solidFill>
                  <a:srgbClr val="F9FBF6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9FBF6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BF6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9FB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BF6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83737" y="1901216"/>
          <a:ext cx="5599430" cy="3399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88845">
                <a:tc>
                  <a:txBody>
                    <a:bodyPr/>
                    <a:lstStyle/>
                    <a:p>
                      <a:pPr marL="69850">
                        <a:lnSpc>
                          <a:spcPts val="1285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82.</a:t>
                      </a:r>
                      <a:r>
                        <a:rPr sz="1150" b="1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 algn="just">
                        <a:lnSpc>
                          <a:spcPts val="1265"/>
                        </a:lnSpc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  </a:t>
                      </a:r>
                      <a:r>
                        <a:rPr sz="1150" b="1" spc="2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82.  </a:t>
                      </a:r>
                      <a:r>
                        <a:rPr sz="1150" b="1" spc="1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 </a:t>
                      </a:r>
                      <a:r>
                        <a:rPr sz="1150" spc="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quien  </a:t>
                      </a:r>
                      <a:r>
                        <a:rPr sz="1150" spc="1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cometa  </a:t>
                      </a:r>
                      <a:r>
                        <a:rPr sz="1150" spc="20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69850" marR="50800" indent="1905" algn="just">
                        <a:lnSpc>
                          <a:spcPct val="99900"/>
                        </a:lnSpc>
                        <a:spcBef>
                          <a:spcPts val="15"/>
                        </a:spcBef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infracciones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relacionadas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obligaci6n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presentar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declaraciones,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solicitudes,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documentaci6n,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avisos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informaci6n;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la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expedici6n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comprobantes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digitales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Internet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constancias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0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ingreso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informaci6n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traves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pagina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Internet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Administraci6n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Tributaria</a:t>
                      </a:r>
                      <a:r>
                        <a:rPr sz="1150" spc="3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retiere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artfculo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81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este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C6digo,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impondran</a:t>
                      </a:r>
                      <a:r>
                        <a:rPr sz="1150" spc="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siguientes</a:t>
                      </a:r>
                      <a:r>
                        <a:rPr sz="1150" spc="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multas: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10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00" spc="-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XL.</a:t>
                      </a:r>
                      <a:r>
                        <a:rPr sz="110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XL.</a:t>
                      </a:r>
                      <a:r>
                        <a:rPr sz="110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2005">
                <a:tc>
                  <a:txBody>
                    <a:bodyPr/>
                    <a:lstStyle/>
                    <a:p>
                      <a:pPr marL="73025" algn="just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XLI.   </a:t>
                      </a:r>
                      <a:r>
                        <a:rPr sz="1150" b="1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$150,000.00</a:t>
                      </a:r>
                      <a:r>
                        <a:rPr sz="110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$300,000.00</a:t>
                      </a:r>
                      <a:r>
                        <a:rPr sz="110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215" marR="61594" algn="just">
                        <a:lnSpc>
                          <a:spcPct val="100099"/>
                        </a:lnSpc>
                        <a:spcBef>
                          <a:spcPts val="10"/>
                        </a:spcBef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establecida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fracci6n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XLV,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cada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obligaci6n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entregar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informaci6n</a:t>
                      </a:r>
                      <a:r>
                        <a:rPr sz="1150" spc="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cumplida.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269253" y="5848093"/>
            <a:ext cx="345312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8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8053" y="9514309"/>
            <a:ext cx="229235" cy="166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r>
              <a:rPr sz="1000" spc="50" dirty="0">
                <a:solidFill>
                  <a:srgbClr val="030303"/>
                </a:solidFill>
                <a:latin typeface="Times New Roman"/>
                <a:cs typeface="Times New Roman"/>
              </a:rPr>
              <a:t>35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6150" y="859337"/>
            <a:ext cx="5459095" cy="8451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469900" marR="5080" indent="-457834" algn="just">
              <a:lnSpc>
                <a:spcPts val="1610"/>
              </a:lnSpc>
              <a:spcBef>
                <a:spcPts val="160"/>
              </a:spcBef>
            </a:pP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6.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DELITO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DE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5" dirty="0">
                <a:solidFill>
                  <a:srgbClr val="C15711"/>
                </a:solidFill>
                <a:latin typeface="Arial"/>
                <a:cs typeface="Arial"/>
              </a:rPr>
              <a:t>DEFRAUDACION</a:t>
            </a:r>
            <a:r>
              <a:rPr sz="1350" b="1" spc="39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FISCAL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CALIFICADO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AL 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C15711"/>
                </a:solidFill>
                <a:latin typeface="Arial"/>
                <a:cs typeface="Arial"/>
              </a:rPr>
              <a:t>UTILIZAR</a:t>
            </a:r>
            <a:r>
              <a:rPr sz="1350" b="1" spc="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ESQUEMAS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SIMULADOS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45" dirty="0">
                <a:solidFill>
                  <a:srgbClr val="C15711"/>
                </a:solidFill>
                <a:latin typeface="Arial"/>
                <a:cs typeface="Arial"/>
              </a:rPr>
              <a:t>DE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PRESTACION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DE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SERVICIOS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ESPECIALIZADOS</a:t>
            </a:r>
            <a:r>
              <a:rPr sz="1350" b="1" spc="3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O</a:t>
            </a:r>
            <a:r>
              <a:rPr sz="1350" b="1" spc="3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DE</a:t>
            </a:r>
            <a:r>
              <a:rPr sz="1350" b="1" spc="3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C15711"/>
                </a:solidFill>
                <a:latin typeface="Arial"/>
                <a:cs typeface="Arial"/>
              </a:rPr>
              <a:t>EJECUCION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C15711"/>
                </a:solidFill>
                <a:latin typeface="Arial"/>
                <a:cs typeface="Arial"/>
              </a:rPr>
              <a:t>DE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C15711"/>
                </a:solidFill>
                <a:latin typeface="Arial"/>
                <a:cs typeface="Arial"/>
              </a:rPr>
              <a:t>OBRAS</a:t>
            </a:r>
            <a:r>
              <a:rPr sz="1350" b="1" spc="80" dirty="0">
                <a:solidFill>
                  <a:srgbClr val="C15711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C15711"/>
                </a:solidFill>
                <a:latin typeface="Arial"/>
                <a:cs typeface="Arial"/>
              </a:rPr>
              <a:t>ESPECIALIZADAS.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8574" y="1817042"/>
            <a:ext cx="1699260" cy="209550"/>
          </a:xfrm>
          <a:custGeom>
            <a:avLst/>
            <a:gdLst/>
            <a:ahLst/>
            <a:cxnLst/>
            <a:rect l="l" t="t" r="r" b="b"/>
            <a:pathLst>
              <a:path w="1699260" h="209550">
                <a:moveTo>
                  <a:pt x="1699064" y="209415"/>
                </a:moveTo>
                <a:lnTo>
                  <a:pt x="0" y="209415"/>
                </a:lnTo>
                <a:lnTo>
                  <a:pt x="0" y="0"/>
                </a:lnTo>
                <a:lnTo>
                  <a:pt x="1699064" y="0"/>
                </a:lnTo>
                <a:lnTo>
                  <a:pt x="1699064" y="209415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25874" y="1812482"/>
            <a:ext cx="17367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50" b="1" spc="5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50" b="1" spc="4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2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91946" y="1990989"/>
            <a:ext cx="983615" cy="209550"/>
          </a:xfrm>
          <a:custGeom>
            <a:avLst/>
            <a:gdLst/>
            <a:ahLst/>
            <a:cxnLst/>
            <a:rect l="l" t="t" r="r" b="b"/>
            <a:pathLst>
              <a:path w="983614" h="209550">
                <a:moveTo>
                  <a:pt x="982995" y="209415"/>
                </a:moveTo>
                <a:lnTo>
                  <a:pt x="0" y="209415"/>
                </a:lnTo>
                <a:lnTo>
                  <a:pt x="0" y="0"/>
                </a:lnTo>
                <a:lnTo>
                  <a:pt x="982995" y="0"/>
                </a:lnTo>
                <a:lnTo>
                  <a:pt x="982995" y="209415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79245" y="1986429"/>
            <a:ext cx="1010919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9F9F6"/>
                </a:solidFill>
                <a:latin typeface="Arial"/>
                <a:cs typeface="Arial"/>
              </a:rPr>
              <a:t>FEDERACION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03590" y="2164936"/>
            <a:ext cx="1352550" cy="209550"/>
          </a:xfrm>
          <a:custGeom>
            <a:avLst/>
            <a:gdLst/>
            <a:ahLst/>
            <a:cxnLst/>
            <a:rect l="l" t="t" r="r" b="b"/>
            <a:pathLst>
              <a:path w="1352550" h="209550">
                <a:moveTo>
                  <a:pt x="1352382" y="209415"/>
                </a:moveTo>
                <a:lnTo>
                  <a:pt x="0" y="209415"/>
                </a:lnTo>
                <a:lnTo>
                  <a:pt x="0" y="0"/>
                </a:lnTo>
                <a:lnTo>
                  <a:pt x="1352382" y="0"/>
                </a:lnTo>
                <a:lnTo>
                  <a:pt x="1352382" y="209415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90889" y="2160376"/>
            <a:ext cx="14052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23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9F9F6"/>
                </a:solidFill>
                <a:latin typeface="Arial"/>
                <a:cs typeface="Arial"/>
              </a:rPr>
              <a:t>Abril</a:t>
            </a:r>
            <a:r>
              <a:rPr sz="1150" b="1" spc="4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41028" y="1817042"/>
            <a:ext cx="1699260" cy="209550"/>
          </a:xfrm>
          <a:custGeom>
            <a:avLst/>
            <a:gdLst/>
            <a:ahLst/>
            <a:cxnLst/>
            <a:rect l="l" t="t" r="r" b="b"/>
            <a:pathLst>
              <a:path w="1699260" h="209550">
                <a:moveTo>
                  <a:pt x="1699064" y="209415"/>
                </a:moveTo>
                <a:lnTo>
                  <a:pt x="0" y="209415"/>
                </a:lnTo>
                <a:lnTo>
                  <a:pt x="0" y="0"/>
                </a:lnTo>
                <a:lnTo>
                  <a:pt x="1699064" y="0"/>
                </a:lnTo>
                <a:lnTo>
                  <a:pt x="1699064" y="209415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28327" y="1812482"/>
            <a:ext cx="17367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CODIGO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FISCAL</a:t>
            </a:r>
            <a:r>
              <a:rPr sz="1150" b="1" spc="6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9F9F6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91348" y="1990989"/>
            <a:ext cx="983615" cy="209550"/>
          </a:xfrm>
          <a:custGeom>
            <a:avLst/>
            <a:gdLst/>
            <a:ahLst/>
            <a:cxnLst/>
            <a:rect l="l" t="t" r="r" b="b"/>
            <a:pathLst>
              <a:path w="983614" h="209550">
                <a:moveTo>
                  <a:pt x="982995" y="209415"/>
                </a:moveTo>
                <a:lnTo>
                  <a:pt x="0" y="209415"/>
                </a:lnTo>
                <a:lnTo>
                  <a:pt x="0" y="0"/>
                </a:lnTo>
                <a:lnTo>
                  <a:pt x="982995" y="0"/>
                </a:lnTo>
                <a:lnTo>
                  <a:pt x="982995" y="209415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78646" y="1986429"/>
            <a:ext cx="1010919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9F9F6"/>
                </a:solidFill>
                <a:latin typeface="Arial"/>
                <a:cs typeface="Arial"/>
              </a:rPr>
              <a:t>FEDERACION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08179" y="2164936"/>
            <a:ext cx="1761489" cy="209550"/>
          </a:xfrm>
          <a:custGeom>
            <a:avLst/>
            <a:gdLst/>
            <a:ahLst/>
            <a:cxnLst/>
            <a:rect l="l" t="t" r="r" b="b"/>
            <a:pathLst>
              <a:path w="1761489" h="209550">
                <a:moveTo>
                  <a:pt x="1760889" y="209415"/>
                </a:moveTo>
                <a:lnTo>
                  <a:pt x="0" y="209415"/>
                </a:lnTo>
                <a:lnTo>
                  <a:pt x="0" y="0"/>
                </a:lnTo>
                <a:lnTo>
                  <a:pt x="1760889" y="0"/>
                </a:lnTo>
                <a:lnTo>
                  <a:pt x="1760889" y="209415"/>
                </a:lnTo>
                <a:close/>
              </a:path>
            </a:pathLst>
          </a:custGeom>
          <a:solidFill>
            <a:srgbClr val="C159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95477" y="2160376"/>
            <a:ext cx="179514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08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9F9F6"/>
                </a:solidFill>
                <a:latin typeface="Arial"/>
                <a:cs typeface="Arial"/>
              </a:rPr>
              <a:t>Diciembre</a:t>
            </a:r>
            <a:r>
              <a:rPr sz="1150" b="1" spc="10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9F9F6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9F9F6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083737" y="2365074"/>
          <a:ext cx="5599430" cy="5073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4620">
                <a:tc>
                  <a:txBody>
                    <a:bodyPr/>
                    <a:lstStyle/>
                    <a:p>
                      <a:pPr marL="69850">
                        <a:lnSpc>
                          <a:spcPts val="1335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108.-</a:t>
                      </a:r>
                      <a:r>
                        <a:rPr sz="1150" b="1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1120" marR="55244" indent="1270">
                        <a:lnSpc>
                          <a:spcPts val="1370"/>
                        </a:lnSpc>
                        <a:spcBef>
                          <a:spcPts val="10"/>
                        </a:spcBef>
                      </a:pPr>
                      <a:r>
                        <a:rPr sz="1150" b="1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108.-</a:t>
                      </a: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Comete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delito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 </a:t>
                      </a:r>
                      <a:r>
                        <a:rPr sz="1150" spc="-3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defraudaci6n </a:t>
                      </a:r>
                      <a:r>
                        <a:rPr sz="1150" spc="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 </a:t>
                      </a:r>
                      <a:r>
                        <a:rPr sz="11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quien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con</a:t>
                      </a:r>
                      <a:r>
                        <a:rPr sz="1150" spc="3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uso</a:t>
                      </a:r>
                      <a:r>
                        <a:rPr sz="1150" spc="3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0485" marR="55880">
                        <a:lnSpc>
                          <a:spcPts val="1370"/>
                        </a:lnSpc>
                        <a:spcBef>
                          <a:spcPts val="20"/>
                        </a:spcBef>
                        <a:tabLst>
                          <a:tab pos="873760" algn="l"/>
                          <a:tab pos="1176020" algn="l"/>
                          <a:tab pos="2565400" algn="l"/>
                        </a:tabLst>
                      </a:pP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engano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	o	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aprovechamient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	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errores,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omita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150" spc="3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2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parcialmente </a:t>
                      </a:r>
                      <a:r>
                        <a:rPr sz="11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3025" indent="-635">
                        <a:lnSpc>
                          <a:spcPts val="135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alguna</a:t>
                      </a:r>
                      <a:r>
                        <a:rPr sz="1150" spc="9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contribuci6n</a:t>
                      </a:r>
                      <a:r>
                        <a:rPr sz="1150" spc="9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obtenga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1755" marR="58419" indent="635">
                        <a:lnSpc>
                          <a:spcPts val="1370"/>
                        </a:lnSpc>
                        <a:spcBef>
                          <a:spcPts val="70"/>
                        </a:spcBef>
                      </a:pP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150" spc="1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beneficio</a:t>
                      </a:r>
                      <a:r>
                        <a:rPr sz="1150" spc="20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indebido</a:t>
                      </a:r>
                      <a:r>
                        <a:rPr sz="1150" spc="1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spc="11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perjuicio</a:t>
                      </a:r>
                      <a:r>
                        <a:rPr sz="1150" spc="19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fisco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federal.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a)</a:t>
                      </a:r>
                      <a:r>
                        <a:rPr sz="1150" b="1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ah)</a:t>
                      </a:r>
                      <a:r>
                        <a:rPr sz="1150" b="1" spc="3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1120" marR="57150" indent="-635" algn="just">
                        <a:lnSpc>
                          <a:spcPct val="100400"/>
                        </a:lnSpc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delito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defraudaci6n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previstos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artfculo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109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C6digo,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seran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calificados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cuando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originen</a:t>
                      </a:r>
                      <a:r>
                        <a:rPr sz="1150" spc="1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por: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0485" algn="just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a)</a:t>
                      </a:r>
                      <a:r>
                        <a:rPr sz="1150" b="1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ah)</a:t>
                      </a:r>
                      <a:r>
                        <a:rPr sz="1150" b="1" spc="2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4435">
                <a:tc>
                  <a:txBody>
                    <a:bodyPr/>
                    <a:lstStyle/>
                    <a:p>
                      <a:pPr marL="69215" marR="52705" indent="2540" algn="just">
                        <a:lnSpc>
                          <a:spcPct val="100200"/>
                        </a:lnSpc>
                        <a:spcBef>
                          <a:spcPts val="180"/>
                        </a:spcBef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i)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Utilizar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esquemas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simulados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prestaci6n 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especializados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ejecuci6n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obras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especializadas,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descritas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artfculo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15-D,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penultimo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parrafo,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C6digo,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realizar 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subcontrataci6n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personal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primer </a:t>
                      </a:r>
                      <a:r>
                        <a:rPr sz="110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segundo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parrafos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dicho</a:t>
                      </a:r>
                      <a:r>
                        <a:rPr sz="1150" spc="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artfculo.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8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  <a:tabLst>
                <a:tab pos="574675" algn="l"/>
              </a:tabLst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B7C7C"/>
                </a:solidFill>
                <a:uFill>
                  <a:solidFill>
                    <a:srgbClr val="7B7C7C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B7C7C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B7C7C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B7C7C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8053" y="9514309"/>
            <a:ext cx="229235" cy="166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90"/>
              </a:lnSpc>
            </a:pPr>
            <a:r>
              <a:rPr sz="1000" spc="50" dirty="0">
                <a:solidFill>
                  <a:srgbClr val="030303"/>
                </a:solidFill>
                <a:latin typeface="Times New Roman"/>
                <a:cs typeface="Times New Roman"/>
              </a:rPr>
              <a:t>36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55294" y="9446734"/>
            <a:ext cx="2322830" cy="159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0"/>
              </a:lnSpc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9835" y="9450778"/>
            <a:ext cx="10922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305" dirty="0">
                <a:solidFill>
                  <a:srgbClr val="808080"/>
                </a:solidFill>
                <a:latin typeface="Arial"/>
                <a:cs typeface="Arial"/>
              </a:rPr>
              <a:t>)</a:t>
            </a:r>
            <a:r>
              <a:rPr sz="900" u="heavy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1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2307" y="9447727"/>
            <a:ext cx="204978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Material</a:t>
            </a:r>
            <a:r>
              <a:rPr sz="900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compilado</a:t>
            </a:r>
            <a:r>
              <a:rPr sz="900" u="heavy" spc="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por:</a:t>
            </a: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Mario</a:t>
            </a:r>
            <a:r>
              <a:rPr sz="900" u="heavy" spc="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Beltran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8332" y="9520967"/>
            <a:ext cx="229235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900" spc="50" dirty="0">
                <a:solidFill>
                  <a:srgbClr val="030303"/>
                </a:solidFill>
                <a:latin typeface="Arial"/>
                <a:cs typeface="Arial"/>
              </a:rPr>
              <a:t>37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1430" algn="ctr">
              <a:lnSpc>
                <a:spcPct val="108200"/>
              </a:lnSpc>
              <a:spcBef>
                <a:spcPts val="110"/>
              </a:spcBef>
            </a:pPr>
            <a:r>
              <a:rPr spc="60" dirty="0"/>
              <a:t>LEY</a:t>
            </a:r>
            <a:r>
              <a:rPr spc="245" dirty="0"/>
              <a:t> </a:t>
            </a:r>
            <a:r>
              <a:rPr spc="60" dirty="0"/>
              <a:t>DEL </a:t>
            </a:r>
            <a:r>
              <a:rPr spc="65" dirty="0"/>
              <a:t> </a:t>
            </a:r>
            <a:r>
              <a:rPr spc="60" dirty="0"/>
              <a:t>IMPUESTO</a:t>
            </a:r>
            <a:r>
              <a:rPr spc="475" dirty="0"/>
              <a:t> </a:t>
            </a:r>
            <a:r>
              <a:rPr spc="95" dirty="0"/>
              <a:t>SOBRE </a:t>
            </a:r>
            <a:r>
              <a:rPr spc="-1265" dirty="0"/>
              <a:t> </a:t>
            </a:r>
            <a:r>
              <a:rPr spc="90" dirty="0"/>
              <a:t>LA</a:t>
            </a:r>
            <a:r>
              <a:rPr spc="105" dirty="0"/>
              <a:t> </a:t>
            </a:r>
            <a:r>
              <a:rPr spc="60" dirty="0"/>
              <a:t>RENTA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5902" y="431336"/>
            <a:ext cx="547243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486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Arial"/>
              <a:cs typeface="Arial"/>
            </a:endParaRPr>
          </a:p>
          <a:p>
            <a:pPr marL="467995" marR="17780" indent="-455930" algn="just">
              <a:lnSpc>
                <a:spcPct val="106800"/>
              </a:lnSpc>
              <a:spcBef>
                <a:spcPts val="5"/>
              </a:spcBef>
            </a:pP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1.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REQUISITOS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DE </a:t>
            </a:r>
            <a:r>
              <a:rPr sz="1350" b="1" spc="3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DEDUCIBILIDAD 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EN </a:t>
            </a:r>
            <a:r>
              <a:rPr sz="1350" b="1" spc="3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CASO </a:t>
            </a:r>
            <a:r>
              <a:rPr sz="1350" b="1" spc="3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DE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PRESTACION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 DE</a:t>
            </a: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SERVICIOS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05AFED"/>
                </a:solidFill>
                <a:latin typeface="Arial"/>
                <a:cs typeface="Arial"/>
              </a:rPr>
              <a:t>ESPECIALIZADOS</a:t>
            </a:r>
            <a:r>
              <a:rPr sz="1350" b="1" spc="3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05AFED"/>
                </a:solidFill>
                <a:latin typeface="Arial"/>
                <a:cs typeface="Arial"/>
              </a:rPr>
              <a:t>O</a:t>
            </a:r>
            <a:r>
              <a:rPr sz="1350" b="1" spc="3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DE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EJECUCION</a:t>
            </a:r>
            <a:r>
              <a:rPr sz="1350" b="1" spc="14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DE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OBRAS</a:t>
            </a:r>
            <a:r>
              <a:rPr sz="1350" b="1" spc="8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30" dirty="0">
                <a:solidFill>
                  <a:srgbClr val="05AFED"/>
                </a:solidFill>
                <a:latin typeface="Arial"/>
                <a:cs typeface="Arial"/>
              </a:rPr>
              <a:t>ESPECIALIZADAS</a:t>
            </a:r>
            <a:endParaRPr sz="13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38066" y="1871973"/>
            <a:ext cx="2299335" cy="209550"/>
          </a:xfrm>
          <a:custGeom>
            <a:avLst/>
            <a:gdLst/>
            <a:ahLst/>
            <a:cxnLst/>
            <a:rect l="l" t="t" r="r" b="b"/>
            <a:pathLst>
              <a:path w="2299335" h="209550">
                <a:moveTo>
                  <a:pt x="2298745" y="209415"/>
                </a:moveTo>
                <a:lnTo>
                  <a:pt x="0" y="209415"/>
                </a:lnTo>
                <a:lnTo>
                  <a:pt x="0" y="0"/>
                </a:lnTo>
                <a:lnTo>
                  <a:pt x="2298745" y="0"/>
                </a:lnTo>
                <a:lnTo>
                  <a:pt x="2298745" y="209415"/>
                </a:lnTo>
                <a:close/>
              </a:path>
            </a:pathLst>
          </a:custGeom>
          <a:solidFill>
            <a:srgbClr val="03A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25365" y="1867412"/>
            <a:ext cx="23355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6F9F7"/>
                </a:solidFill>
                <a:latin typeface="Arial"/>
                <a:cs typeface="Arial"/>
              </a:rPr>
              <a:t>LEY</a:t>
            </a:r>
            <a:r>
              <a:rPr sz="1150" b="1" spc="3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DEL 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IMPUESTO</a:t>
            </a:r>
            <a:r>
              <a:rPr sz="1150" b="1" spc="8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SOBRE</a:t>
            </a:r>
            <a:r>
              <a:rPr sz="1150" b="1" spc="7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33116" y="2045919"/>
            <a:ext cx="509905" cy="209550"/>
          </a:xfrm>
          <a:custGeom>
            <a:avLst/>
            <a:gdLst/>
            <a:ahLst/>
            <a:cxnLst/>
            <a:rect l="l" t="t" r="r" b="b"/>
            <a:pathLst>
              <a:path w="509905" h="209550">
                <a:moveTo>
                  <a:pt x="509814" y="209415"/>
                </a:moveTo>
                <a:lnTo>
                  <a:pt x="0" y="209415"/>
                </a:lnTo>
                <a:lnTo>
                  <a:pt x="0" y="0"/>
                </a:lnTo>
                <a:lnTo>
                  <a:pt x="509814" y="0"/>
                </a:lnTo>
                <a:lnTo>
                  <a:pt x="509814" y="209415"/>
                </a:lnTo>
                <a:close/>
              </a:path>
            </a:pathLst>
          </a:custGeom>
          <a:solidFill>
            <a:srgbClr val="03A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20416" y="2041359"/>
            <a:ext cx="5397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F6F9F7"/>
                </a:solidFill>
                <a:latin typeface="Arial"/>
                <a:cs typeface="Arial"/>
              </a:rPr>
              <a:t>RENTA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03590" y="2222918"/>
            <a:ext cx="1352550" cy="209550"/>
          </a:xfrm>
          <a:custGeom>
            <a:avLst/>
            <a:gdLst/>
            <a:ahLst/>
            <a:cxnLst/>
            <a:rect l="l" t="t" r="r" b="b"/>
            <a:pathLst>
              <a:path w="1352550" h="209550">
                <a:moveTo>
                  <a:pt x="1352382" y="209415"/>
                </a:moveTo>
                <a:lnTo>
                  <a:pt x="0" y="209415"/>
                </a:lnTo>
                <a:lnTo>
                  <a:pt x="0" y="0"/>
                </a:lnTo>
                <a:lnTo>
                  <a:pt x="1352382" y="0"/>
                </a:lnTo>
                <a:lnTo>
                  <a:pt x="1352382" y="209415"/>
                </a:lnTo>
                <a:close/>
              </a:path>
            </a:pathLst>
          </a:custGeom>
          <a:solidFill>
            <a:srgbClr val="03A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90889" y="2218358"/>
            <a:ext cx="14052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23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6F9F7"/>
                </a:solidFill>
                <a:latin typeface="Arial"/>
                <a:cs typeface="Arial"/>
              </a:rPr>
              <a:t>Abril</a:t>
            </a:r>
            <a:r>
              <a:rPr sz="1150" b="1" spc="4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</a:t>
            </a:r>
            <a:r>
              <a:rPr sz="1150" b="1" spc="-1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2021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37467" y="1871973"/>
            <a:ext cx="2301875" cy="209550"/>
          </a:xfrm>
          <a:custGeom>
            <a:avLst/>
            <a:gdLst/>
            <a:ahLst/>
            <a:cxnLst/>
            <a:rect l="l" t="t" r="r" b="b"/>
            <a:pathLst>
              <a:path w="2301875" h="209550">
                <a:moveTo>
                  <a:pt x="2301797" y="209415"/>
                </a:moveTo>
                <a:lnTo>
                  <a:pt x="0" y="209415"/>
                </a:lnTo>
                <a:lnTo>
                  <a:pt x="0" y="0"/>
                </a:lnTo>
                <a:lnTo>
                  <a:pt x="2301797" y="0"/>
                </a:lnTo>
                <a:lnTo>
                  <a:pt x="2301797" y="209415"/>
                </a:lnTo>
                <a:close/>
              </a:path>
            </a:pathLst>
          </a:custGeom>
          <a:solidFill>
            <a:srgbClr val="03A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24765" y="1867412"/>
            <a:ext cx="233997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LEY</a:t>
            </a:r>
            <a:r>
              <a:rPr sz="1150" b="1" spc="3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DEL 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IMPUESTO</a:t>
            </a:r>
            <a:r>
              <a:rPr sz="1150" b="1" spc="8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SOBRE</a:t>
            </a:r>
            <a:r>
              <a:rPr sz="1150" b="1" spc="4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6F9F7"/>
                </a:solidFill>
                <a:latin typeface="Arial"/>
                <a:cs typeface="Arial"/>
              </a:rPr>
              <a:t>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32518" y="2045919"/>
            <a:ext cx="513080" cy="209550"/>
          </a:xfrm>
          <a:custGeom>
            <a:avLst/>
            <a:gdLst/>
            <a:ahLst/>
            <a:cxnLst/>
            <a:rect l="l" t="t" r="r" b="b"/>
            <a:pathLst>
              <a:path w="513079" h="209550">
                <a:moveTo>
                  <a:pt x="512867" y="209415"/>
                </a:moveTo>
                <a:lnTo>
                  <a:pt x="0" y="209415"/>
                </a:lnTo>
                <a:lnTo>
                  <a:pt x="0" y="0"/>
                </a:lnTo>
                <a:lnTo>
                  <a:pt x="512867" y="0"/>
                </a:lnTo>
                <a:lnTo>
                  <a:pt x="512867" y="209415"/>
                </a:lnTo>
                <a:close/>
              </a:path>
            </a:pathLst>
          </a:custGeom>
          <a:solidFill>
            <a:srgbClr val="03A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19816" y="2041359"/>
            <a:ext cx="5448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RENTA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08179" y="2222918"/>
            <a:ext cx="1761489" cy="209550"/>
          </a:xfrm>
          <a:custGeom>
            <a:avLst/>
            <a:gdLst/>
            <a:ahLst/>
            <a:cxnLst/>
            <a:rect l="l" t="t" r="r" b="b"/>
            <a:pathLst>
              <a:path w="1761489" h="209550">
                <a:moveTo>
                  <a:pt x="1760889" y="209415"/>
                </a:moveTo>
                <a:lnTo>
                  <a:pt x="0" y="209415"/>
                </a:lnTo>
                <a:lnTo>
                  <a:pt x="0" y="0"/>
                </a:lnTo>
                <a:lnTo>
                  <a:pt x="1760889" y="0"/>
                </a:lnTo>
                <a:lnTo>
                  <a:pt x="1760889" y="209415"/>
                </a:lnTo>
                <a:close/>
              </a:path>
            </a:pathLst>
          </a:custGeom>
          <a:solidFill>
            <a:srgbClr val="03A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95477" y="2218358"/>
            <a:ext cx="179514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08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6F9F7"/>
                </a:solidFill>
                <a:latin typeface="Arial"/>
                <a:cs typeface="Arial"/>
              </a:rPr>
              <a:t>Diciembre</a:t>
            </a:r>
            <a:r>
              <a:rPr sz="1150" b="1" spc="10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6F9F7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083737" y="2426108"/>
          <a:ext cx="5599430" cy="6569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180">
                <a:tc>
                  <a:txBody>
                    <a:bodyPr/>
                    <a:lstStyle/>
                    <a:p>
                      <a:pPr marL="253365">
                        <a:lnSpc>
                          <a:spcPts val="1245"/>
                        </a:lnSpc>
                      </a:pP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-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27.</a:t>
                      </a:r>
                      <a:r>
                        <a:rPr sz="1150" b="1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245"/>
                        </a:lnSpc>
                        <a:tabLst>
                          <a:tab pos="865505" algn="l"/>
                          <a:tab pos="1353820" algn="l"/>
                          <a:tab pos="1875155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	27.	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deducciones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280"/>
                        </a:lnSpc>
                        <a:tabLst>
                          <a:tab pos="980440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autorizadas	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 </a:t>
                      </a:r>
                      <a:r>
                        <a:rPr sz="1150" spc="2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Titulo </a:t>
                      </a:r>
                      <a:r>
                        <a:rPr sz="1150" spc="2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deberan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325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reunir las siguientes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requisitos: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5640">
                <a:tc>
                  <a:txBody>
                    <a:bodyPr/>
                    <a:lstStyle/>
                    <a:p>
                      <a:pPr marL="69215">
                        <a:lnSpc>
                          <a:spcPts val="1300"/>
                        </a:lnSpc>
                        <a:spcBef>
                          <a:spcPts val="760"/>
                        </a:spcBef>
                      </a:pPr>
                      <a:r>
                        <a:rPr sz="1150" b="1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b="1" spc="-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IV....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2080"/>
                        </a:lnSpc>
                      </a:pPr>
                      <a:r>
                        <a:rPr sz="1800" b="1" spc="-50" dirty="0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v....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IV....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0485" marR="63500" indent="1270">
                        <a:lnSpc>
                          <a:spcPts val="1370"/>
                        </a:lnSpc>
                        <a:spcBef>
                          <a:spcPts val="459"/>
                        </a:spcBef>
                        <a:tabLst>
                          <a:tab pos="392430" algn="l"/>
                          <a:tab pos="1089660" algn="l"/>
                          <a:tab pos="1513840" algn="l"/>
                          <a:tab pos="1884680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V.	Cumplir	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obligaciones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establecidas</a:t>
                      </a:r>
                      <a:r>
                        <a:rPr sz="1150" spc="2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1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1150" spc="20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</a:t>
                      </a:r>
                      <a:r>
                        <a:rPr sz="1150" spc="1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50" spc="1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2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demas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disposiciones </a:t>
                      </a:r>
                      <a:r>
                        <a:rPr sz="1150" spc="1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fiscales </a:t>
                      </a:r>
                      <a:r>
                        <a:rPr sz="1150" spc="1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materia </a:t>
                      </a:r>
                      <a:r>
                        <a:rPr sz="1150" spc="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280"/>
                        </a:lnSpc>
                      </a:pP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retenci6n y</a:t>
                      </a:r>
                      <a:r>
                        <a:rPr sz="1150" spc="-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enter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-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150" spc="-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impuesto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cargo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</a:pP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terceros </a:t>
                      </a:r>
                      <a:r>
                        <a:rPr sz="1150" spc="2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4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que, </a:t>
                      </a:r>
                      <a:r>
                        <a:rPr sz="1150" spc="1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su </a:t>
                      </a:r>
                      <a:r>
                        <a:rPr sz="1150" spc="1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caso, </a:t>
                      </a:r>
                      <a:r>
                        <a:rPr sz="1150" spc="1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295"/>
                        </a:lnSpc>
                        <a:tabLst>
                          <a:tab pos="724535" algn="l"/>
                          <a:tab pos="1080770" algn="l"/>
                          <a:tab pos="1630045" algn="l"/>
                          <a:tab pos="2183765" algn="l"/>
                          <a:tab pos="2536190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recabe	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estos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copia	de	las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documentos</a:t>
                      </a:r>
                      <a:r>
                        <a:rPr sz="1150" spc="2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11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11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conste</a:t>
                      </a:r>
                      <a:r>
                        <a:rPr sz="1150" spc="1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</a:t>
                      </a:r>
                      <a:r>
                        <a:rPr sz="1150" spc="1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  <a:tabLst>
                          <a:tab pos="695325" algn="l"/>
                          <a:tab pos="1610995" algn="l"/>
                          <a:tab pos="2565400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dichos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impuestos.	Tratandose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280"/>
                        </a:lnSpc>
                        <a:tabLst>
                          <a:tab pos="1685289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pagos </a:t>
                      </a:r>
                      <a:r>
                        <a:rPr sz="1150" spc="3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</a:t>
                      </a:r>
                      <a:r>
                        <a:rPr sz="1150" spc="2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extranjero,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estos </a:t>
                      </a:r>
                      <a:r>
                        <a:rPr sz="1150" spc="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solo </a:t>
                      </a:r>
                      <a:r>
                        <a:rPr sz="1150" spc="2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270"/>
                        </a:lnSpc>
                        <a:tabLst>
                          <a:tab pos="739775" algn="l"/>
                          <a:tab pos="1433195" algn="l"/>
                          <a:tab pos="2167890" algn="l"/>
                          <a:tab pos="2616835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podran	deducir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siempre	que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80"/>
                        </a:lnSpc>
                        <a:tabLst>
                          <a:tab pos="1397000" algn="l"/>
                          <a:tab pos="2615565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contribuyente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proporcione	la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280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informaci6n</a:t>
                      </a:r>
                      <a:r>
                        <a:rPr sz="1150" spc="1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este</a:t>
                      </a:r>
                      <a:r>
                        <a:rPr sz="1150" spc="1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obligado</a:t>
                      </a:r>
                      <a:r>
                        <a:rPr sz="1150" spc="1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15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terminos</a:t>
                      </a:r>
                      <a:r>
                        <a:rPr sz="1150" spc="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articulo</a:t>
                      </a:r>
                      <a:r>
                        <a:rPr sz="1150" spc="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76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esta</a:t>
                      </a:r>
                      <a:r>
                        <a:rPr sz="11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ts val="1335"/>
                        </a:lnSpc>
                        <a:tabLst>
                          <a:tab pos="1026794" algn="l"/>
                          <a:tab pos="1376045" algn="l"/>
                          <a:tab pos="1678305" algn="l"/>
                          <a:tab pos="2565400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Tratandose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	la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prestaci6n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1755">
                        <a:lnSpc>
                          <a:spcPts val="1280"/>
                        </a:lnSpc>
                        <a:tabLst>
                          <a:tab pos="833755" algn="l"/>
                          <a:tab pos="2012950" algn="l"/>
                          <a:tab pos="2268855" algn="l"/>
                          <a:tab pos="2615565" algn="l"/>
                        </a:tabLst>
                      </a:pP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servIcIos	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especializados	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	de	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0485">
                        <a:lnSpc>
                          <a:spcPts val="1280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ejecuci6n </a:t>
                      </a:r>
                      <a:r>
                        <a:rPr sz="1150" spc="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obras </a:t>
                      </a:r>
                      <a:r>
                        <a:rPr sz="1150" spc="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especializadas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2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</a:t>
                      </a:r>
                      <a:r>
                        <a:rPr sz="1150" spc="2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2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15-0,</a:t>
                      </a:r>
                      <a:r>
                        <a:rPr sz="1150" spc="2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tercer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9215">
                        <a:lnSpc>
                          <a:spcPts val="1295"/>
                        </a:lnSpc>
                        <a:tabLst>
                          <a:tab pos="715010" algn="l"/>
                          <a:tab pos="1082040" algn="l"/>
                          <a:tab pos="1724660" algn="l"/>
                          <a:tab pos="2284095" algn="l"/>
                          <a:tab pos="2615565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parrafo	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	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C6digo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69850">
                        <a:lnSpc>
                          <a:spcPts val="1280"/>
                        </a:lnSpc>
                        <a:tabLst>
                          <a:tab pos="1044575" algn="l"/>
                          <a:tab pos="1327785" algn="l"/>
                          <a:tab pos="2256790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Federaci6n,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	contratante	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</a:pP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verificar</a:t>
                      </a:r>
                      <a:r>
                        <a:rPr sz="1150" spc="1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cuando</a:t>
                      </a:r>
                      <a:r>
                        <a:rPr sz="1150" spc="1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efectue</a:t>
                      </a:r>
                      <a:r>
                        <a:rPr sz="1150" spc="1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1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</a:t>
                      </a:r>
                      <a:r>
                        <a:rPr sz="1150" spc="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69850">
                        <a:lnSpc>
                          <a:spcPts val="1280"/>
                        </a:lnSpc>
                        <a:tabLst>
                          <a:tab pos="329565" algn="l"/>
                          <a:tab pos="1595755" algn="l"/>
                          <a:tab pos="1957070" algn="l"/>
                          <a:tab pos="2217420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	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contraprestaci6n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	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69850">
                        <a:lnSpc>
                          <a:spcPts val="127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recibido,</a:t>
                      </a:r>
                      <a:r>
                        <a:rPr sz="1150" spc="2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1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1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</a:t>
                      </a:r>
                      <a:r>
                        <a:rPr sz="1150" spc="229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cuente</a:t>
                      </a:r>
                      <a:r>
                        <a:rPr sz="1150" spc="2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0485">
                        <a:lnSpc>
                          <a:spcPts val="128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-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registro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-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-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el</a:t>
                      </a:r>
                      <a:r>
                        <a:rPr sz="1150" spc="-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1120">
                        <a:lnSpc>
                          <a:spcPts val="1280"/>
                        </a:lnSpc>
                        <a:tabLst>
                          <a:tab pos="411480" algn="l"/>
                          <a:tab pos="697230" algn="l"/>
                          <a:tab pos="1113790" algn="l"/>
                          <a:tab pos="1798955" algn="l"/>
                          <a:tab pos="2172970" algn="l"/>
                        </a:tabLst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	la	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Federal	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Trabajo,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70485">
                        <a:lnSpc>
                          <a:spcPts val="1280"/>
                        </a:lnSpc>
                        <a:tabLst>
                          <a:tab pos="1017269" algn="l"/>
                          <a:tab pos="1753235" algn="l"/>
                          <a:tab pos="2528570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asimismo,	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	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obtener	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9850">
                        <a:lnSpc>
                          <a:spcPts val="1295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</a:t>
                      </a:r>
                      <a:r>
                        <a:rPr sz="1150" spc="254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copia</a:t>
                      </a:r>
                      <a:r>
                        <a:rPr sz="1150" spc="2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1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1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comprobantes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  <a:tabLst>
                          <a:tab pos="707390" algn="l"/>
                          <a:tab pos="1056005" algn="l"/>
                          <a:tab pos="1802130" algn="l"/>
                          <a:tab pos="2562225" algn="l"/>
                        </a:tabLst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fiscales	par	concepto	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	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71755">
                        <a:lnSpc>
                          <a:spcPts val="1270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salarios</a:t>
                      </a:r>
                      <a:r>
                        <a:rPr sz="11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trabajadores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69850">
                        <a:lnSpc>
                          <a:spcPts val="1270"/>
                        </a:lnSpc>
                      </a:pP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1150" spc="3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hayan 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proporcionado </a:t>
                      </a:r>
                      <a:r>
                        <a:rPr sz="1150" spc="1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 </a:t>
                      </a:r>
                      <a:r>
                        <a:rPr sz="1150" spc="9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70485">
                        <a:lnSpc>
                          <a:spcPts val="1315"/>
                        </a:lnSpc>
                      </a:pP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e·ecutado</a:t>
                      </a:r>
                      <a:r>
                        <a:rPr sz="1150" spc="2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1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obra</a:t>
                      </a:r>
                      <a:r>
                        <a:rPr sz="1150" spc="1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corres </a:t>
                      </a:r>
                      <a:r>
                        <a:rPr sz="1150" spc="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ondiente,</a:t>
                      </a:r>
                      <a:r>
                        <a:rPr sz="1150" spc="20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3453" y="9500464"/>
            <a:ext cx="107314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80" dirty="0">
                <a:solidFill>
                  <a:srgbClr val="030303"/>
                </a:solidFill>
                <a:latin typeface="Times New Roman"/>
                <a:cs typeface="Times New Roman"/>
              </a:rPr>
              <a:t>38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1829" y="9430274"/>
            <a:ext cx="259842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9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spc="-49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47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1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ria</a:t>
            </a:r>
            <a:r>
              <a:rPr sz="1000" b="1" u="heavy" spc="-36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il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ad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rio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3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2880995"/>
          </a:xfrm>
          <a:custGeom>
            <a:avLst/>
            <a:gdLst/>
            <a:ahLst/>
            <a:cxnLst/>
            <a:rect l="l" t="t" r="r" b="b"/>
            <a:pathLst>
              <a:path h="2880995">
                <a:moveTo>
                  <a:pt x="0" y="2880799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2880995"/>
          </a:xfrm>
          <a:custGeom>
            <a:avLst/>
            <a:gdLst/>
            <a:ahLst/>
            <a:cxnLst/>
            <a:rect l="l" t="t" r="r" b="b"/>
            <a:pathLst>
              <a:path h="2880995">
                <a:moveTo>
                  <a:pt x="0" y="2880799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2880995"/>
            <a:chOff x="1074579" y="872799"/>
            <a:chExt cx="5641975" cy="2880995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2880995"/>
            </a:xfrm>
            <a:custGeom>
              <a:avLst/>
              <a:gdLst/>
              <a:ahLst/>
              <a:cxnLst/>
              <a:rect l="l" t="t" r="r" b="b"/>
              <a:pathLst>
                <a:path h="2880995">
                  <a:moveTo>
                    <a:pt x="0" y="2880799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2847340"/>
            </a:xfrm>
            <a:custGeom>
              <a:avLst/>
              <a:gdLst/>
              <a:ahLst/>
              <a:cxnLst/>
              <a:rect l="l" t="t" r="r" b="b"/>
              <a:pathLst>
                <a:path w="5641975" h="2847340">
                  <a:moveTo>
                    <a:pt x="0" y="0"/>
                  </a:moveTo>
                  <a:lnTo>
                    <a:pt x="5641541" y="0"/>
                  </a:lnTo>
                </a:path>
                <a:path w="5641975" h="2847340">
                  <a:moveTo>
                    <a:pt x="0" y="2847230"/>
                  </a:moveTo>
                  <a:lnTo>
                    <a:pt x="5641541" y="2847230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2054" y="881716"/>
            <a:ext cx="4620260" cy="313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marR="1885950" algn="just">
              <a:lnSpc>
                <a:spcPct val="100099"/>
              </a:lnSpc>
              <a:spcBef>
                <a:spcPts val="100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recibo de pago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expedido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por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instituci6n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bancaria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por 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declaraci6n 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entero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retenciones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impuestos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efectuadas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dichos trabajadores,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pago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cuotas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obrero patronales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al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lnstituto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Mexicano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Segura 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Social,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asi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como 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pago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las aportaciones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al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lnstituto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Fonda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Nacional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Vivienda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Trabajadores.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b="1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contratista estara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obligado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entregar al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contratante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comprobantes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</a:t>
            </a:r>
            <a:r>
              <a:rPr sz="110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refiere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parrafo.</a:t>
            </a:r>
            <a:endParaRPr sz="1150">
              <a:latin typeface="Arial"/>
              <a:cs typeface="Arial"/>
            </a:endParaRPr>
          </a:p>
          <a:p>
            <a:pPr marL="243840">
              <a:lnSpc>
                <a:spcPct val="100000"/>
              </a:lnSpc>
              <a:spcBef>
                <a:spcPts val="415"/>
              </a:spcBef>
            </a:pP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VI.</a:t>
            </a:r>
            <a:r>
              <a:rPr sz="1150" b="1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250" b="1" spc="40" dirty="0">
                <a:solidFill>
                  <a:srgbClr val="010101"/>
                </a:solidFill>
                <a:latin typeface="Times New Roman"/>
                <a:cs typeface="Times New Roman"/>
              </a:rPr>
              <a:t>a</a:t>
            </a:r>
            <a:r>
              <a:rPr sz="1250" b="1" spc="15" dirty="0">
                <a:solidFill>
                  <a:srgbClr val="010101"/>
                </a:solidFill>
                <a:latin typeface="Times New Roman"/>
                <a:cs typeface="Times New Roman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XXII.</a:t>
            </a:r>
            <a:r>
              <a:rPr sz="1150" b="1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 marL="1179830">
              <a:lnSpc>
                <a:spcPct val="100000"/>
              </a:lnSpc>
              <a:spcBef>
                <a:spcPts val="116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3453" y="9500464"/>
            <a:ext cx="107314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80" dirty="0">
                <a:solidFill>
                  <a:srgbClr val="010101"/>
                </a:solidFill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1829" y="9430274"/>
            <a:ext cx="259842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3737" y="1422104"/>
            <a:ext cx="2814955" cy="2319655"/>
            <a:chOff x="1083737" y="1422104"/>
            <a:chExt cx="2814955" cy="2319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9001" y="1422104"/>
              <a:ext cx="2784135" cy="5615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1995822"/>
              <a:ext cx="0" cy="1745614"/>
            </a:xfrm>
            <a:custGeom>
              <a:avLst/>
              <a:gdLst/>
              <a:ahLst/>
              <a:cxnLst/>
              <a:rect l="l" t="t" r="r" b="b"/>
              <a:pathLst>
                <a:path h="1745614">
                  <a:moveTo>
                    <a:pt x="0" y="1745569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2297" y="1995822"/>
              <a:ext cx="0" cy="1745614"/>
            </a:xfrm>
            <a:custGeom>
              <a:avLst/>
              <a:gdLst/>
              <a:ahLst/>
              <a:cxnLst/>
              <a:rect l="l" t="t" r="r" b="b"/>
              <a:pathLst>
                <a:path h="1745614">
                  <a:moveTo>
                    <a:pt x="0" y="1745569"/>
                  </a:moveTo>
                  <a:lnTo>
                    <a:pt x="0" y="0"/>
                  </a:lnTo>
                </a:path>
              </a:pathLst>
            </a:custGeom>
            <a:ln w="12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74579" y="1426426"/>
            <a:ext cx="5641975" cy="2315210"/>
            <a:chOff x="1074579" y="1426426"/>
            <a:chExt cx="5641975" cy="2315210"/>
          </a:xfrm>
        </p:grpSpPr>
        <p:sp>
          <p:nvSpPr>
            <p:cNvPr id="7" name="object 7"/>
            <p:cNvSpPr/>
            <p:nvPr/>
          </p:nvSpPr>
          <p:spPr>
            <a:xfrm>
              <a:off x="6691698" y="1995822"/>
              <a:ext cx="0" cy="1745614"/>
            </a:xfrm>
            <a:custGeom>
              <a:avLst/>
              <a:gdLst/>
              <a:ahLst/>
              <a:cxnLst/>
              <a:rect l="l" t="t" r="r" b="b"/>
              <a:pathLst>
                <a:path h="1745614">
                  <a:moveTo>
                    <a:pt x="0" y="1745569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4579" y="3720029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7456" y="1426438"/>
              <a:ext cx="2301875" cy="563880"/>
            </a:xfrm>
            <a:custGeom>
              <a:avLst/>
              <a:gdLst/>
              <a:ahLst/>
              <a:cxnLst/>
              <a:rect l="l" t="t" r="r" b="b"/>
              <a:pathLst>
                <a:path w="2301875" h="563880">
                  <a:moveTo>
                    <a:pt x="2301798" y="0"/>
                  </a:moveTo>
                  <a:lnTo>
                    <a:pt x="0" y="0"/>
                  </a:lnTo>
                  <a:lnTo>
                    <a:pt x="0" y="209410"/>
                  </a:lnTo>
                  <a:lnTo>
                    <a:pt x="895057" y="209410"/>
                  </a:lnTo>
                  <a:lnTo>
                    <a:pt x="895057" y="353987"/>
                  </a:lnTo>
                  <a:lnTo>
                    <a:pt x="270713" y="353987"/>
                  </a:lnTo>
                  <a:lnTo>
                    <a:pt x="270713" y="563410"/>
                  </a:lnTo>
                  <a:lnTo>
                    <a:pt x="2031606" y="563410"/>
                  </a:lnTo>
                  <a:lnTo>
                    <a:pt x="2031606" y="353987"/>
                  </a:lnTo>
                  <a:lnTo>
                    <a:pt x="1407922" y="353987"/>
                  </a:lnTo>
                  <a:lnTo>
                    <a:pt x="1407922" y="209410"/>
                  </a:lnTo>
                  <a:lnTo>
                    <a:pt x="2301798" y="209410"/>
                  </a:lnTo>
                  <a:lnTo>
                    <a:pt x="2301798" y="0"/>
                  </a:lnTo>
                  <a:close/>
                </a:path>
              </a:pathLst>
            </a:custGeom>
            <a:solidFill>
              <a:srgbClr val="03AF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6016" y="845605"/>
            <a:ext cx="5359400" cy="113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805" marR="5080" indent="-459740">
              <a:lnSpc>
                <a:spcPct val="1068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2.	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NO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DEDUCIBILIDAD</a:t>
            </a:r>
            <a:r>
              <a:rPr sz="1350" b="1" spc="17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POR</a:t>
            </a:r>
            <a:r>
              <a:rPr sz="1350" b="1" spc="5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05AFED"/>
                </a:solidFill>
                <a:latin typeface="Arial"/>
                <a:cs typeface="Arial"/>
              </a:rPr>
              <a:t>NO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CUMPLIR</a:t>
            </a:r>
            <a:r>
              <a:rPr sz="1350" b="1" spc="114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REQUISITOS</a:t>
            </a:r>
            <a:r>
              <a:rPr sz="1350" b="1" spc="14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DEL </a:t>
            </a:r>
            <a:r>
              <a:rPr sz="1350" b="1" spc="-360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5AFED"/>
                </a:solidFill>
                <a:latin typeface="Arial"/>
                <a:cs typeface="Arial"/>
              </a:rPr>
              <a:t>ARTiCULO</a:t>
            </a:r>
            <a:r>
              <a:rPr sz="1350" b="1" spc="10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05AFED"/>
                </a:solidFill>
                <a:latin typeface="Arial"/>
                <a:cs typeface="Arial"/>
              </a:rPr>
              <a:t>15-D</a:t>
            </a:r>
            <a:r>
              <a:rPr sz="1350" b="1" spc="35" dirty="0">
                <a:solidFill>
                  <a:srgbClr val="05AFED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05AFED"/>
                </a:solidFill>
                <a:latin typeface="Arial"/>
                <a:cs typeface="Arial"/>
              </a:rPr>
              <a:t>CFF</a:t>
            </a:r>
            <a:endParaRPr sz="1350">
              <a:latin typeface="Arial"/>
              <a:cs typeface="Arial"/>
            </a:endParaRPr>
          </a:p>
          <a:p>
            <a:pPr marL="2880995" marR="155575" algn="ctr">
              <a:lnSpc>
                <a:spcPct val="101000"/>
              </a:lnSpc>
              <a:spcBef>
                <a:spcPts val="1065"/>
              </a:spcBef>
            </a:pP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LEY</a:t>
            </a:r>
            <a:r>
              <a:rPr sz="1150" b="1" spc="3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IMPUESTO</a:t>
            </a:r>
            <a:r>
              <a:rPr sz="1150" b="1" spc="8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SOBRE</a:t>
            </a:r>
            <a:r>
              <a:rPr sz="1150" b="1" spc="4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F6F9F7"/>
                </a:solidFill>
                <a:latin typeface="Arial"/>
                <a:cs typeface="Arial"/>
              </a:rPr>
              <a:t>LA </a:t>
            </a:r>
            <a:r>
              <a:rPr sz="1150" b="1" spc="-30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RENTA</a:t>
            </a:r>
            <a:endParaRPr sz="1150">
              <a:latin typeface="Arial"/>
              <a:cs typeface="Arial"/>
            </a:endParaRPr>
          </a:p>
          <a:p>
            <a:pPr marL="2713990" algn="ctr">
              <a:lnSpc>
                <a:spcPct val="100000"/>
              </a:lnSpc>
              <a:spcBef>
                <a:spcPts val="10"/>
              </a:spcBef>
            </a:pPr>
            <a:r>
              <a:rPr sz="1150" b="1" spc="20" dirty="0">
                <a:solidFill>
                  <a:srgbClr val="F6F9F7"/>
                </a:solidFill>
                <a:latin typeface="Arial"/>
                <a:cs typeface="Arial"/>
              </a:rPr>
              <a:t>08 </a:t>
            </a:r>
            <a:r>
              <a:rPr sz="1150" b="1" spc="25" dirty="0">
                <a:solidFill>
                  <a:srgbClr val="F6F9F7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6F9F7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6F9F7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6F9F7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6F9F7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5964" y="1905557"/>
            <a:ext cx="1211580" cy="5080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00025">
              <a:lnSpc>
                <a:spcPct val="100000"/>
              </a:lnSpc>
              <a:spcBef>
                <a:spcPts val="615"/>
              </a:spcBef>
            </a:pP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b="1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28.</a:t>
            </a:r>
            <a:r>
              <a:rPr sz="1150" b="1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I.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0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XXXII.</a:t>
            </a:r>
            <a:r>
              <a:rPr sz="1150" b="1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9875" y="2688319"/>
            <a:ext cx="2690495" cy="728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3515" algn="just">
              <a:lnSpc>
                <a:spcPct val="100400"/>
              </a:lnSpc>
              <a:spcBef>
                <a:spcPts val="95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XXXIII.</a:t>
            </a:r>
            <a:r>
              <a:rPr sz="1150" b="1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-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pages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realicen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 supuestos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sefialados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artfculo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15-D,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primer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segundo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parrafos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C6digo</a:t>
            </a:r>
            <a:r>
              <a:rPr sz="11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Fiscal</a:t>
            </a:r>
            <a:r>
              <a:rPr sz="1150" spc="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Federaci6n.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48417" y="1971170"/>
            <a:ext cx="2687320" cy="55181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6510" marR="5080">
              <a:lnSpc>
                <a:spcPts val="1370"/>
              </a:lnSpc>
              <a:spcBef>
                <a:spcPts val="155"/>
              </a:spcBef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Artfculo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28.</a:t>
            </a:r>
            <a:r>
              <a:rPr sz="1150" spc="2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2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efectos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este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Tftulo,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no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seran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deducibles: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ts val="1350"/>
              </a:lnSpc>
            </a:pP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I.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XXXII.</a:t>
            </a:r>
            <a:r>
              <a:rPr sz="1150" b="1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69253" y="4129990"/>
            <a:ext cx="345312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4378" y="9436886"/>
            <a:ext cx="23228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b="1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b="1" u="heavy" spc="-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b="1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b="1" u="heavy" spc="-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b="1" u="heavy" spc="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b="1" u="heavy" spc="-5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b="1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b="1" u="heavy" spc="-6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1530" y="9491054"/>
            <a:ext cx="18605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" dirty="0">
                <a:solidFill>
                  <a:srgbClr val="010101"/>
                </a:solidFill>
                <a:latin typeface="Courier New"/>
                <a:cs typeface="Courier New"/>
              </a:rPr>
              <a:t>40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1010" y="9426968"/>
            <a:ext cx="258318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9745" algn="l"/>
              </a:tabLst>
            </a:pPr>
            <a:r>
              <a:rPr sz="1050" u="heavy" spc="-19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)1--</a:t>
            </a:r>
            <a:r>
              <a:rPr sz="1050" u="heavy" spc="-39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50" u="heavy" spc="-16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	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te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co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pila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'-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rio</a:t>
            </a:r>
            <a:r>
              <a:rPr sz="1050" u="heavy" spc="-35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spc="20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50" u="heavy" spc="-3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50" u="heavy" spc="-38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50" u="heavy" spc="-38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ltr</a:t>
            </a:r>
            <a:r>
              <a:rPr sz="1050" u="heavy" spc="-38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50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50" u="heavy" spc="-38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50" u="heavy" spc="-3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6997" y="431336"/>
            <a:ext cx="21259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36EBF"/>
                </a:solidFill>
                <a:latin typeface="Arial"/>
                <a:cs typeface="Arial"/>
              </a:rPr>
              <a:t>SUBCONTRATACIO</a:t>
            </a:r>
            <a:r>
              <a:rPr sz="900" spc="25" dirty="0">
                <a:solidFill>
                  <a:srgbClr val="036EBF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36EBF"/>
                </a:solidFill>
                <a:latin typeface="Arial"/>
                <a:cs typeface="Arial"/>
              </a:rPr>
              <a:t>LABORA</a:t>
            </a:r>
            <a:r>
              <a:rPr sz="900" spc="10" dirty="0">
                <a:solidFill>
                  <a:srgbClr val="036EBF"/>
                </a:solidFill>
                <a:latin typeface="Arial"/>
                <a:cs typeface="Arial"/>
              </a:rPr>
              <a:t>L</a:t>
            </a:r>
            <a:r>
              <a:rPr sz="900" spc="4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spc="9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7497" y="3424540"/>
            <a:ext cx="4177665" cy="3056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065" marR="5080" indent="-8890" algn="ctr">
              <a:lnSpc>
                <a:spcPct val="108000"/>
              </a:lnSpc>
              <a:spcBef>
                <a:spcPts val="120"/>
              </a:spcBef>
            </a:pPr>
            <a:r>
              <a:rPr sz="4600" b="1" spc="60" dirty="0">
                <a:solidFill>
                  <a:srgbClr val="7E7E7E"/>
                </a:solidFill>
                <a:latin typeface="Arial"/>
                <a:cs typeface="Arial"/>
              </a:rPr>
              <a:t>LEY</a:t>
            </a:r>
            <a:r>
              <a:rPr sz="4600" b="1" spc="2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7E7E7E"/>
                </a:solidFill>
                <a:latin typeface="Arial"/>
                <a:cs typeface="Arial"/>
              </a:rPr>
              <a:t>DEL </a:t>
            </a:r>
            <a:r>
              <a:rPr sz="4600" b="1" spc="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7E7E7E"/>
                </a:solidFill>
                <a:latin typeface="Arial"/>
                <a:cs typeface="Arial"/>
              </a:rPr>
              <a:t>IMPUESTO</a:t>
            </a:r>
            <a:r>
              <a:rPr sz="4600" b="1" spc="48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4600" b="1" spc="90" dirty="0">
                <a:solidFill>
                  <a:srgbClr val="7E7E7E"/>
                </a:solidFill>
                <a:latin typeface="Arial"/>
                <a:cs typeface="Arial"/>
              </a:rPr>
              <a:t>AL </a:t>
            </a:r>
            <a:r>
              <a:rPr sz="4600" b="1" spc="-12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4600" b="1" spc="60" dirty="0">
                <a:solidFill>
                  <a:srgbClr val="7E7E7E"/>
                </a:solidFill>
                <a:latin typeface="Arial"/>
                <a:cs typeface="Arial"/>
              </a:rPr>
              <a:t>VALOR </a:t>
            </a:r>
            <a:r>
              <a:rPr sz="4600" b="1" spc="65" dirty="0">
                <a:solidFill>
                  <a:srgbClr val="7E7E7E"/>
                </a:solidFill>
                <a:latin typeface="Arial"/>
                <a:cs typeface="Arial"/>
              </a:rPr>
              <a:t> AGREGADO</a:t>
            </a:r>
            <a:endParaRPr sz="4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5294" y="9433580"/>
            <a:ext cx="232283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lnstituto</a:t>
            </a:r>
            <a:r>
              <a:rPr sz="900" u="heavy" spc="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1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de</a:t>
            </a:r>
            <a:r>
              <a:rPr sz="900" u="heavy" spc="-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Capacitaci6n</a:t>
            </a:r>
            <a:r>
              <a:rPr sz="900" u="heavy" spc="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5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95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Estudios</a:t>
            </a:r>
            <a:r>
              <a:rPr sz="900" u="heavy" spc="-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Fiscales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4113" y="9510128"/>
            <a:ext cx="14541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5" dirty="0">
                <a:solidFill>
                  <a:srgbClr val="030303"/>
                </a:solidFill>
                <a:latin typeface="Arial"/>
                <a:cs typeface="Arial"/>
              </a:rPr>
              <a:t>41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9835" y="9439938"/>
            <a:ext cx="1092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05" dirty="0">
                <a:solidFill>
                  <a:srgbClr val="7E7E7E"/>
                </a:solidFill>
                <a:latin typeface="Arial"/>
                <a:cs typeface="Arial"/>
              </a:rPr>
              <a:t>)</a:t>
            </a:r>
            <a:r>
              <a:rPr sz="900" u="heavy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-10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82307" y="9439938"/>
            <a:ext cx="20497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Material</a:t>
            </a:r>
            <a:r>
              <a:rPr sz="900" u="heavy" spc="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compilado</a:t>
            </a:r>
            <a:r>
              <a:rPr sz="900" u="heavy" spc="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por:</a:t>
            </a:r>
            <a:r>
              <a:rPr sz="900" u="heavy" spc="4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spc="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Mario</a:t>
            </a:r>
            <a:r>
              <a:rPr sz="900" u="heavy" spc="5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 </a:t>
            </a:r>
            <a:r>
              <a:rPr sz="900" u="heavy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Arial"/>
                <a:cs typeface="Arial"/>
              </a:rPr>
              <a:t>Beltran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3737" y="1666239"/>
            <a:ext cx="2818130" cy="5566410"/>
            <a:chOff x="1083737" y="1666239"/>
            <a:chExt cx="2818130" cy="5566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423" y="1666239"/>
              <a:ext cx="2735291" cy="5370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92896" y="2215544"/>
              <a:ext cx="2799715" cy="5017135"/>
            </a:xfrm>
            <a:custGeom>
              <a:avLst/>
              <a:gdLst/>
              <a:ahLst/>
              <a:cxnLst/>
              <a:rect l="l" t="t" r="r" b="b"/>
              <a:pathLst>
                <a:path w="2799715" h="5017134">
                  <a:moveTo>
                    <a:pt x="0" y="5016985"/>
                  </a:moveTo>
                  <a:lnTo>
                    <a:pt x="0" y="0"/>
                  </a:lnTo>
                </a:path>
                <a:path w="2799715" h="5017134">
                  <a:moveTo>
                    <a:pt x="2799401" y="4882710"/>
                  </a:moveTo>
                  <a:lnTo>
                    <a:pt x="2799401" y="0"/>
                  </a:lnTo>
                </a:path>
              </a:pathLst>
            </a:custGeom>
            <a:ln w="18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74579" y="1646147"/>
            <a:ext cx="5641975" cy="5586730"/>
            <a:chOff x="1074579" y="1646147"/>
            <a:chExt cx="5641975" cy="5586730"/>
          </a:xfrm>
        </p:grpSpPr>
        <p:sp>
          <p:nvSpPr>
            <p:cNvPr id="6" name="object 6"/>
            <p:cNvSpPr/>
            <p:nvPr/>
          </p:nvSpPr>
          <p:spPr>
            <a:xfrm>
              <a:off x="6691698" y="2215544"/>
              <a:ext cx="0" cy="5017135"/>
            </a:xfrm>
            <a:custGeom>
              <a:avLst/>
              <a:gdLst/>
              <a:ahLst/>
              <a:cxnLst/>
              <a:rect l="l" t="t" r="r" b="b"/>
              <a:pathLst>
                <a:path h="5017134">
                  <a:moveTo>
                    <a:pt x="0" y="5016985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4579" y="7220322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41" y="0"/>
                  </a:lnTo>
                </a:path>
              </a:pathLst>
            </a:custGeom>
            <a:ln w="12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43565" y="1646148"/>
              <a:ext cx="2298065" cy="563880"/>
            </a:xfrm>
            <a:custGeom>
              <a:avLst/>
              <a:gdLst/>
              <a:ahLst/>
              <a:cxnLst/>
              <a:rect l="l" t="t" r="r" b="b"/>
              <a:pathLst>
                <a:path w="2298065" h="563880">
                  <a:moveTo>
                    <a:pt x="2297798" y="0"/>
                  </a:moveTo>
                  <a:lnTo>
                    <a:pt x="0" y="0"/>
                  </a:lnTo>
                  <a:lnTo>
                    <a:pt x="0" y="209423"/>
                  </a:lnTo>
                  <a:lnTo>
                    <a:pt x="701192" y="209423"/>
                  </a:lnTo>
                  <a:lnTo>
                    <a:pt x="701192" y="353999"/>
                  </a:lnTo>
                  <a:lnTo>
                    <a:pt x="264604" y="353999"/>
                  </a:lnTo>
                  <a:lnTo>
                    <a:pt x="264604" y="563422"/>
                  </a:lnTo>
                  <a:lnTo>
                    <a:pt x="2025497" y="563422"/>
                  </a:lnTo>
                  <a:lnTo>
                    <a:pt x="2025497" y="353999"/>
                  </a:lnTo>
                  <a:lnTo>
                    <a:pt x="1592605" y="353999"/>
                  </a:lnTo>
                  <a:lnTo>
                    <a:pt x="1592605" y="209423"/>
                  </a:lnTo>
                  <a:lnTo>
                    <a:pt x="2297798" y="209423"/>
                  </a:lnTo>
                  <a:lnTo>
                    <a:pt x="2297798" y="0"/>
                  </a:lnTo>
                  <a:close/>
                </a:path>
              </a:pathLst>
            </a:custGeom>
            <a:solidFill>
              <a:srgbClr val="7C7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55902" y="845605"/>
            <a:ext cx="2098040" cy="685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>
              <a:lnSpc>
                <a:spcPct val="106800"/>
              </a:lnSpc>
              <a:spcBef>
                <a:spcPts val="100"/>
              </a:spcBef>
              <a:tabLst>
                <a:tab pos="471170" algn="l"/>
                <a:tab pos="1680210" algn="l"/>
                <a:tab pos="1838960" algn="l"/>
              </a:tabLst>
            </a:pP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1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ELIMINACIO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		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DE 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RETENCION	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DE 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PERSONAL</a:t>
            </a:r>
            <a:endParaRPr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3682" y="431336"/>
            <a:ext cx="339407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714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Arial"/>
              <a:cs typeface="Arial"/>
            </a:endParaRPr>
          </a:p>
          <a:p>
            <a:pPr marL="12700" marR="20955" indent="190500">
              <a:lnSpc>
                <a:spcPct val="106800"/>
              </a:lnSpc>
              <a:spcBef>
                <a:spcPts val="5"/>
              </a:spcBef>
              <a:tabLst>
                <a:tab pos="475615" algn="l"/>
                <a:tab pos="629920" algn="l"/>
                <a:tab pos="871855" algn="l"/>
                <a:tab pos="1293495" algn="l"/>
                <a:tab pos="1843405" algn="l"/>
                <a:tab pos="1962150" algn="l"/>
                <a:tab pos="2401570" algn="l"/>
                <a:tab pos="3119120" algn="l"/>
              </a:tabLst>
            </a:pP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LA		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OBLIGACION		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DE	</a:t>
            </a:r>
            <a:r>
              <a:rPr sz="1350" b="1" spc="5" dirty="0">
                <a:solidFill>
                  <a:srgbClr val="7E7E7E"/>
                </a:solidFill>
                <a:latin typeface="Arial"/>
                <a:cs typeface="Arial"/>
              </a:rPr>
              <a:t>EFECTUAR </a:t>
            </a:r>
            <a:r>
              <a:rPr sz="1350" b="1" spc="-3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IV</a:t>
            </a:r>
            <a:r>
              <a:rPr sz="1350" b="1" spc="4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350" b="1" spc="-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L	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6</a:t>
            </a:r>
            <a:r>
              <a:rPr sz="1350" b="1" spc="50" dirty="0">
                <a:solidFill>
                  <a:srgbClr val="7E7E7E"/>
                </a:solidFill>
                <a:latin typeface="Arial"/>
                <a:cs typeface="Arial"/>
              </a:rPr>
              <a:t>%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PO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SUMINISTR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350" b="1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DE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4623" y="1641587"/>
            <a:ext cx="2343150" cy="5549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ctr">
              <a:lnSpc>
                <a:spcPct val="102699"/>
              </a:lnSpc>
              <a:spcBef>
                <a:spcPts val="65"/>
              </a:spcBef>
            </a:pPr>
            <a:r>
              <a:rPr sz="1150" b="1" spc="-15" dirty="0">
                <a:solidFill>
                  <a:srgbClr val="7E7E7E"/>
                </a:solidFill>
                <a:latin typeface="Arial"/>
                <a:cs typeface="Arial"/>
              </a:rPr>
              <a:t>!</a:t>
            </a:r>
            <a:r>
              <a:rPr sz="1150" b="1" spc="-15" dirty="0">
                <a:solidFill>
                  <a:srgbClr val="FBFBFB"/>
                </a:solidFill>
                <a:latin typeface="Arial"/>
                <a:cs typeface="Arial"/>
              </a:rPr>
              <a:t>LEY</a:t>
            </a:r>
            <a:r>
              <a:rPr sz="1150" b="1" spc="-50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DEL</a:t>
            </a: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IMPUESTO</a:t>
            </a:r>
            <a:r>
              <a:rPr sz="1150" b="1" spc="100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BFB"/>
                </a:solidFill>
                <a:latin typeface="Arial"/>
                <a:cs typeface="Arial"/>
              </a:rPr>
              <a:t>AL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BFB"/>
                </a:solidFill>
                <a:latin typeface="Arial"/>
                <a:cs typeface="Arial"/>
              </a:rPr>
              <a:t>VALOR </a:t>
            </a:r>
            <a:r>
              <a:rPr sz="1150" b="1" spc="-300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AGREGADO</a:t>
            </a:r>
            <a:endParaRPr sz="1150">
              <a:latin typeface="Arial"/>
              <a:cs typeface="Arial"/>
            </a:endParaRPr>
          </a:p>
          <a:p>
            <a:pPr marL="33020" algn="ctr">
              <a:lnSpc>
                <a:spcPts val="1370"/>
              </a:lnSpc>
            </a:pP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08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BFBFB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BFB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3109" y="2190891"/>
            <a:ext cx="12706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b="1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1o.-A.-</a:t>
            </a:r>
            <a:r>
              <a:rPr sz="1150" b="1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8664" y="3521431"/>
            <a:ext cx="6229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.</a:t>
            </a:r>
            <a:r>
              <a:rPr sz="1150" spc="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0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Il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1150" spc="-20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20" dirty="0">
                <a:solidFill>
                  <a:srgbClr val="010101"/>
                </a:solidFill>
                <a:latin typeface="Arial"/>
                <a:cs typeface="Arial"/>
              </a:rPr>
              <a:t>....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2321" y="4052425"/>
            <a:ext cx="111760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b="1" spc="25" dirty="0">
                <a:solidFill>
                  <a:srgbClr val="F40305"/>
                </a:solidFill>
                <a:latin typeface="Arial"/>
                <a:cs typeface="Arial"/>
              </a:rPr>
              <a:t>IV.</a:t>
            </a:r>
            <a:r>
              <a:rPr sz="1150" b="1" spc="-15" dirty="0">
                <a:solidFill>
                  <a:srgbClr val="F40305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40305"/>
                </a:solidFill>
                <a:latin typeface="Arial"/>
                <a:cs typeface="Arial"/>
              </a:rPr>
              <a:t>(Se</a:t>
            </a:r>
            <a:r>
              <a:rPr sz="1150" b="1" spc="10" dirty="0">
                <a:solidFill>
                  <a:srgbClr val="F40305"/>
                </a:solidFill>
                <a:latin typeface="Arial"/>
                <a:cs typeface="Arial"/>
              </a:rPr>
              <a:t> deroga).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2510" y="2187841"/>
            <a:ext cx="2677160" cy="902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marR="5080" indent="-1270" algn="just">
              <a:lnSpc>
                <a:spcPct val="100099"/>
              </a:lnSpc>
              <a:spcBef>
                <a:spcPts val="100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1o.-A</a:t>
            </a:r>
            <a:r>
              <a:rPr sz="1150" b="1" spc="20" dirty="0">
                <a:solidFill>
                  <a:srgbClr val="1A1A1A"/>
                </a:solidFill>
                <a:latin typeface="Arial"/>
                <a:cs typeface="Arial"/>
              </a:rPr>
              <a:t>.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-</a:t>
            </a:r>
            <a:r>
              <a:rPr sz="1150" b="1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Estan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obligados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efectuar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retenci6n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impuesto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les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traslade,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contribuyentes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ubiquen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alguno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siguientes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supuestos</a:t>
            </a:r>
            <a:r>
              <a:rPr sz="1150" spc="20" dirty="0">
                <a:solidFill>
                  <a:srgbClr val="1A1A1A"/>
                </a:solidFill>
                <a:latin typeface="Arial"/>
                <a:cs typeface="Arial"/>
              </a:rPr>
              <a:t>: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8064" y="3420725"/>
            <a:ext cx="61722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I.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0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Ill.</a:t>
            </a:r>
            <a:r>
              <a:rPr sz="1150" b="1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9253" y="4211113"/>
            <a:ext cx="4370705" cy="356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1639" marR="5080" algn="just">
              <a:lnSpc>
                <a:spcPct val="100099"/>
              </a:lnSpc>
              <a:spcBef>
                <a:spcPts val="100"/>
              </a:spcBef>
            </a:pPr>
            <a:r>
              <a:rPr sz="1150" b="1" spc="25" dirty="0">
                <a:solidFill>
                  <a:srgbClr val="010101"/>
                </a:solidFill>
                <a:latin typeface="Arial"/>
                <a:cs typeface="Arial"/>
              </a:rPr>
              <a:t>IV.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Sean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personas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morales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personas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fisicas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actividades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empresariales,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reciban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servicios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traves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cuales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pongan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disposici6n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contratante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una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parte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relacionada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este, personal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desempefie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sus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funciones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instalaciones</a:t>
            </a:r>
            <a:r>
              <a:rPr sz="115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contratante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una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parte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relacionada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este,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incluso fuera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estas, esten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no</a:t>
            </a:r>
            <a:r>
              <a:rPr sz="11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bajo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direcci6n,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supervision,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coordinaci6n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dependencia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contratante, independientemente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denominaci6n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le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de</a:t>
            </a:r>
            <a:r>
              <a:rPr sz="1150" spc="3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obligaci6n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contractual. 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caso la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retenci6n</a:t>
            </a:r>
            <a:r>
              <a:rPr sz="115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hara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par</a:t>
            </a:r>
            <a:r>
              <a:rPr sz="115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</a:t>
            </a:r>
            <a:r>
              <a:rPr sz="1150" spc="-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6%</a:t>
            </a:r>
            <a:r>
              <a:rPr sz="1150" spc="-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valor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-3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   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contraprestaci6n    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efectivamente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1150" spc="3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ada.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13453" y="9430274"/>
            <a:ext cx="281686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baseline="-30555" dirty="0">
                <a:solidFill>
                  <a:srgbClr val="010101"/>
                </a:solidFill>
                <a:latin typeface="Times New Roman"/>
                <a:cs typeface="Times New Roman"/>
              </a:rPr>
              <a:t>42 </a:t>
            </a:r>
            <a:r>
              <a:rPr sz="1000" spc="114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sz="1000" b="1" u="heavy" spc="-27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9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spc="-495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465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2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20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ria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90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il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ad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212" y="1422104"/>
            <a:ext cx="2771924" cy="561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3565" y="1426438"/>
            <a:ext cx="2298065" cy="563880"/>
          </a:xfrm>
          <a:custGeom>
            <a:avLst/>
            <a:gdLst/>
            <a:ahLst/>
            <a:cxnLst/>
            <a:rect l="l" t="t" r="r" b="b"/>
            <a:pathLst>
              <a:path w="2298065" h="563880">
                <a:moveTo>
                  <a:pt x="2297798" y="0"/>
                </a:moveTo>
                <a:lnTo>
                  <a:pt x="0" y="0"/>
                </a:lnTo>
                <a:lnTo>
                  <a:pt x="0" y="209410"/>
                </a:lnTo>
                <a:lnTo>
                  <a:pt x="704240" y="209410"/>
                </a:lnTo>
                <a:lnTo>
                  <a:pt x="704240" y="353987"/>
                </a:lnTo>
                <a:lnTo>
                  <a:pt x="264604" y="353987"/>
                </a:lnTo>
                <a:lnTo>
                  <a:pt x="264604" y="563410"/>
                </a:lnTo>
                <a:lnTo>
                  <a:pt x="2025497" y="563410"/>
                </a:lnTo>
                <a:lnTo>
                  <a:pt x="2025497" y="353987"/>
                </a:lnTo>
                <a:lnTo>
                  <a:pt x="1592605" y="353987"/>
                </a:lnTo>
                <a:lnTo>
                  <a:pt x="1592605" y="209410"/>
                </a:lnTo>
                <a:lnTo>
                  <a:pt x="2297798" y="209410"/>
                </a:lnTo>
                <a:lnTo>
                  <a:pt x="2297798" y="0"/>
                </a:lnTo>
                <a:close/>
              </a:path>
            </a:pathLst>
          </a:custGeom>
          <a:solidFill>
            <a:srgbClr val="7C7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6016" y="845605"/>
            <a:ext cx="5441315" cy="113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>
              <a:lnSpc>
                <a:spcPct val="1068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2.	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NO</a:t>
            </a:r>
            <a:r>
              <a:rPr sz="1350" b="1" spc="30" dirty="0">
                <a:solidFill>
                  <a:srgbClr val="7E7E7E"/>
                </a:solidFill>
                <a:latin typeface="Arial"/>
                <a:cs typeface="Arial"/>
              </a:rPr>
              <a:t> ACREDITAMIENTO</a:t>
            </a:r>
            <a:r>
              <a:rPr sz="1350" b="1" spc="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POR</a:t>
            </a:r>
            <a:r>
              <a:rPr sz="1350" b="1" spc="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NO</a:t>
            </a:r>
            <a:r>
              <a:rPr sz="1350" b="1" spc="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CUMPLIR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REQUISITOS </a:t>
            </a:r>
            <a:r>
              <a:rPr sz="1350" b="1" spc="-3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DEL</a:t>
            </a:r>
            <a:r>
              <a:rPr sz="1350" b="1" spc="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ARTICULO</a:t>
            </a:r>
            <a:r>
              <a:rPr sz="1350" b="1" spc="1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15-D</a:t>
            </a:r>
            <a:r>
              <a:rPr sz="1350" b="1" spc="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CFF</a:t>
            </a:r>
            <a:endParaRPr sz="1350">
              <a:latin typeface="Arial"/>
              <a:cs typeface="Arial"/>
            </a:endParaRPr>
          </a:p>
          <a:p>
            <a:pPr marL="2867025" marR="254635" algn="ctr">
              <a:lnSpc>
                <a:spcPct val="101000"/>
              </a:lnSpc>
              <a:spcBef>
                <a:spcPts val="1065"/>
              </a:spcBef>
            </a:pPr>
            <a:r>
              <a:rPr sz="1150" b="1" spc="-10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150" b="1" spc="-10" dirty="0">
                <a:solidFill>
                  <a:srgbClr val="FBFBFB"/>
                </a:solidFill>
                <a:latin typeface="Arial"/>
                <a:cs typeface="Arial"/>
              </a:rPr>
              <a:t>LEY</a:t>
            </a:r>
            <a:r>
              <a:rPr sz="1150" b="1" spc="-5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DEL 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IMPUESTO</a:t>
            </a:r>
            <a:r>
              <a:rPr sz="1150" b="1" spc="7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AL</a:t>
            </a: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BFB"/>
                </a:solidFill>
                <a:latin typeface="Arial"/>
                <a:cs typeface="Arial"/>
              </a:rPr>
              <a:t>VALOR </a:t>
            </a:r>
            <a:r>
              <a:rPr sz="1150" b="1" spc="-30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BFB"/>
                </a:solidFill>
                <a:latin typeface="Arial"/>
                <a:cs typeface="Arial"/>
              </a:rPr>
              <a:t>AGREGADO</a:t>
            </a:r>
            <a:endParaRPr sz="1150">
              <a:latin typeface="Arial"/>
              <a:cs typeface="Arial"/>
            </a:endParaRPr>
          </a:p>
          <a:p>
            <a:pPr marL="2632075" algn="ctr">
              <a:lnSpc>
                <a:spcPct val="100000"/>
              </a:lnSpc>
              <a:spcBef>
                <a:spcPts val="10"/>
              </a:spcBef>
            </a:pP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08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BFBFB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BFB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83737" y="1986664"/>
          <a:ext cx="5599430" cy="2842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3465">
                <a:tc>
                  <a:txBody>
                    <a:bodyPr/>
                    <a:lstStyle/>
                    <a:p>
                      <a:pPr marL="69850">
                        <a:lnSpc>
                          <a:spcPts val="1285"/>
                        </a:lnSpc>
                      </a:pPr>
                      <a:r>
                        <a:rPr sz="1150" b="1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4o.-</a:t>
                      </a:r>
                      <a:r>
                        <a:rPr sz="1150" b="1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 algn="just">
                        <a:lnSpc>
                          <a:spcPts val="1265"/>
                        </a:lnSpc>
                      </a:pPr>
                      <a:r>
                        <a:rPr sz="1150" b="1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    </a:t>
                      </a:r>
                      <a:r>
                        <a:rPr sz="1150" b="1" spc="2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4o.-    </a:t>
                      </a:r>
                      <a:r>
                        <a:rPr sz="1150" b="1" spc="1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    </a:t>
                      </a:r>
                      <a:r>
                        <a:rPr sz="1150" spc="10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acreditamiento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0485" marR="57150" indent="-635" algn="just">
                        <a:lnSpc>
                          <a:spcPct val="100099"/>
                        </a:lnSpc>
                        <a:spcBef>
                          <a:spcPts val="10"/>
                        </a:spcBef>
                      </a:pP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consiste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4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restar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el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impuesto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acreditable,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cantidad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resulte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aplicar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valores senalados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1150" spc="-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Ley</a:t>
                      </a:r>
                      <a:r>
                        <a:rPr sz="1150" spc="-6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-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tasa</a:t>
                      </a:r>
                      <a:r>
                        <a:rPr sz="1150" spc="-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-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corresponda</a:t>
                      </a:r>
                      <a:r>
                        <a:rPr sz="1150" spc="8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segun </a:t>
                      </a:r>
                      <a:r>
                        <a:rPr sz="1150" spc="-3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sea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-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caso.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marL="70485">
                        <a:lnSpc>
                          <a:spcPts val="1375"/>
                        </a:lnSpc>
                      </a:pP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impuesto </a:t>
                      </a:r>
                      <a:r>
                        <a:rPr sz="1150" spc="9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6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3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traslade </a:t>
                      </a:r>
                      <a:r>
                        <a:rPr sz="1150" spc="1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por </a:t>
                      </a:r>
                      <a:r>
                        <a:rPr sz="1150" spc="6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servicios</a:t>
                      </a:r>
                      <a:r>
                        <a:rPr sz="1150" spc="8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4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refiere</a:t>
                      </a:r>
                      <a:r>
                        <a:rPr sz="1150" spc="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15-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353060" algn="l"/>
                          <a:tab pos="916305" algn="l"/>
                          <a:tab pos="1121410" algn="l"/>
                          <a:tab pos="1840230" algn="l"/>
                          <a:tab pos="2528570" algn="l"/>
                        </a:tabLst>
                      </a:pP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D,	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primer	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y	segundo	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parrafos	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50" spc="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C6digo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115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-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-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Federaci6n,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150" spc="-3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sera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952500" algn="l"/>
                          <a:tab pos="1257300" algn="l"/>
                          <a:tab pos="1587500" algn="l"/>
                          <a:tab pos="2308860" algn="l"/>
                          <a:tab pos="2612390" algn="l"/>
                        </a:tabLst>
                      </a:pP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acreditable	</a:t>
                      </a:r>
                      <a:r>
                        <a:rPr sz="1150" spc="2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en	</a:t>
                      </a:r>
                      <a:r>
                        <a:rPr sz="1150" spc="1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los	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terminos	</a:t>
                      </a:r>
                      <a:r>
                        <a:rPr sz="1150" spc="3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de	</a:t>
                      </a:r>
                      <a:r>
                        <a:rPr sz="1150" spc="2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la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8670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presente</a:t>
                      </a:r>
                      <a:r>
                        <a:rPr sz="1150" spc="45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10101"/>
                          </a:solidFill>
                          <a:latin typeface="Arial"/>
                          <a:cs typeface="Arial"/>
                        </a:rPr>
                        <a:t>Ley.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269253" y="5249961"/>
            <a:ext cx="345312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3453" y="9497412"/>
            <a:ext cx="107314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80" dirty="0">
                <a:solidFill>
                  <a:srgbClr val="010101"/>
                </a:solidFill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62591" y="95701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844" y="0"/>
                </a:lnTo>
              </a:path>
            </a:pathLst>
          </a:custGeom>
          <a:ln w="12715">
            <a:solidFill>
              <a:srgbClr val="08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031829" y="9430274"/>
            <a:ext cx="259842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4675" algn="l"/>
              </a:tabLst>
            </a:pPr>
            <a:r>
              <a:rPr sz="1000" b="1" u="heavy" spc="-27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45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85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u="heavy" spc="-505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180" dirty="0">
                <a:solidFill>
                  <a:srgbClr val="7E7E7E"/>
                </a:solidFill>
                <a:latin typeface="Courier New"/>
                <a:cs typeface="Courier New"/>
              </a:rPr>
              <a:t>	</a:t>
            </a:r>
            <a:r>
              <a:rPr sz="1000" b="1" spc="-350" dirty="0">
                <a:solidFill>
                  <a:srgbClr val="08AC54"/>
                </a:solidFill>
                <a:latin typeface="Courier New"/>
                <a:cs typeface="Courier New"/>
              </a:rPr>
              <a:t>M</a:t>
            </a:r>
            <a:r>
              <a:rPr sz="1000" b="1" u="heavy" spc="-35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405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er</a:t>
            </a:r>
            <a:r>
              <a:rPr sz="1000" b="1" u="heavy" spc="-345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ia</a:t>
            </a:r>
            <a:r>
              <a:rPr sz="1000" b="1" u="heavy" spc="-345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09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_.,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0" dirty="0">
                <a:solidFill>
                  <a:srgbClr val="08AC54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0" dirty="0">
                <a:solidFill>
                  <a:srgbClr val="7E7E7E"/>
                </a:solidFill>
                <a:uFill>
                  <a:solidFill>
                    <a:srgbClr val="48A379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48A379"/>
                </a:solidFill>
                <a:latin typeface="Courier New"/>
                <a:cs typeface="Courier New"/>
              </a:rPr>
              <a:t>'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ra</a:t>
            </a:r>
            <a:r>
              <a:rPr sz="1000" b="1" spc="-340" dirty="0">
                <a:solidFill>
                  <a:srgbClr val="7E7E7E"/>
                </a:solidFill>
                <a:latin typeface="Courier New"/>
                <a:cs typeface="Courier New"/>
              </a:rPr>
              <a:t>_</a:t>
            </a:r>
            <a:r>
              <a:rPr sz="1000" b="1" spc="-340" dirty="0">
                <a:solidFill>
                  <a:srgbClr val="08AC54"/>
                </a:solid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212" y="1422104"/>
            <a:ext cx="2771924" cy="561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3565" y="1426438"/>
            <a:ext cx="2298065" cy="563880"/>
          </a:xfrm>
          <a:custGeom>
            <a:avLst/>
            <a:gdLst/>
            <a:ahLst/>
            <a:cxnLst/>
            <a:rect l="l" t="t" r="r" b="b"/>
            <a:pathLst>
              <a:path w="2298065" h="563880">
                <a:moveTo>
                  <a:pt x="2297798" y="0"/>
                </a:moveTo>
                <a:lnTo>
                  <a:pt x="0" y="0"/>
                </a:lnTo>
                <a:lnTo>
                  <a:pt x="0" y="209410"/>
                </a:lnTo>
                <a:lnTo>
                  <a:pt x="704240" y="209410"/>
                </a:lnTo>
                <a:lnTo>
                  <a:pt x="704240" y="353987"/>
                </a:lnTo>
                <a:lnTo>
                  <a:pt x="264604" y="353987"/>
                </a:lnTo>
                <a:lnTo>
                  <a:pt x="264604" y="563410"/>
                </a:lnTo>
                <a:lnTo>
                  <a:pt x="2025497" y="563410"/>
                </a:lnTo>
                <a:lnTo>
                  <a:pt x="2025497" y="353987"/>
                </a:lnTo>
                <a:lnTo>
                  <a:pt x="1592605" y="353987"/>
                </a:lnTo>
                <a:lnTo>
                  <a:pt x="1592605" y="209410"/>
                </a:lnTo>
                <a:lnTo>
                  <a:pt x="2297798" y="209410"/>
                </a:lnTo>
                <a:lnTo>
                  <a:pt x="2297798" y="0"/>
                </a:lnTo>
                <a:close/>
              </a:path>
            </a:pathLst>
          </a:custGeom>
          <a:solidFill>
            <a:srgbClr val="7C7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6837" y="845605"/>
            <a:ext cx="5457825" cy="113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indent="-457200">
              <a:lnSpc>
                <a:spcPct val="106800"/>
              </a:lnSpc>
              <a:spcBef>
                <a:spcPts val="100"/>
              </a:spcBef>
              <a:tabLst>
                <a:tab pos="470534" algn="l"/>
              </a:tabLst>
            </a:pPr>
            <a:r>
              <a:rPr sz="1350" b="1" spc="15" dirty="0">
                <a:solidFill>
                  <a:srgbClr val="7E7E7E"/>
                </a:solidFill>
                <a:latin typeface="Arial"/>
                <a:cs typeface="Arial"/>
              </a:rPr>
              <a:t>3.		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VERIFICACION</a:t>
            </a:r>
            <a:r>
              <a:rPr sz="1350" b="1" spc="17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DE</a:t>
            </a:r>
            <a:r>
              <a:rPr sz="1350" b="1" spc="40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REQUISITOS</a:t>
            </a:r>
            <a:r>
              <a:rPr sz="1350" b="1" spc="1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5" dirty="0">
                <a:solidFill>
                  <a:srgbClr val="7E7E7E"/>
                </a:solidFill>
                <a:latin typeface="Arial"/>
                <a:cs typeface="Arial"/>
              </a:rPr>
              <a:t>DE</a:t>
            </a:r>
            <a:r>
              <a:rPr sz="1350" b="1" spc="4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CUMPLIMIENTO</a:t>
            </a:r>
            <a:r>
              <a:rPr sz="1350" b="1" spc="2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20" dirty="0">
                <a:solidFill>
                  <a:srgbClr val="7E7E7E"/>
                </a:solidFill>
                <a:latin typeface="Arial"/>
                <a:cs typeface="Arial"/>
              </a:rPr>
              <a:t>DE </a:t>
            </a:r>
            <a:r>
              <a:rPr sz="1350" b="1" spc="-3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7E7E7E"/>
                </a:solidFill>
                <a:latin typeface="Arial"/>
                <a:cs typeface="Arial"/>
              </a:rPr>
              <a:t>OBLIGACIONES</a:t>
            </a:r>
            <a:endParaRPr sz="1350">
              <a:latin typeface="Arial"/>
              <a:cs typeface="Arial"/>
            </a:endParaRPr>
          </a:p>
          <a:p>
            <a:pPr marL="2866390" marR="271780" algn="ctr">
              <a:lnSpc>
                <a:spcPct val="101000"/>
              </a:lnSpc>
              <a:spcBef>
                <a:spcPts val="1065"/>
              </a:spcBef>
            </a:pPr>
            <a:r>
              <a:rPr sz="1150" b="1" spc="-10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150" b="1" spc="-10" dirty="0">
                <a:solidFill>
                  <a:srgbClr val="FBFBFB"/>
                </a:solidFill>
                <a:latin typeface="Arial"/>
                <a:cs typeface="Arial"/>
              </a:rPr>
              <a:t>LEY</a:t>
            </a:r>
            <a:r>
              <a:rPr sz="1150" b="1" spc="-5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DEL 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IMPUESTO</a:t>
            </a:r>
            <a:r>
              <a:rPr sz="1150" b="1" spc="7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AL</a:t>
            </a: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BFB"/>
                </a:solidFill>
                <a:latin typeface="Arial"/>
                <a:cs typeface="Arial"/>
              </a:rPr>
              <a:t>VALOR </a:t>
            </a:r>
            <a:r>
              <a:rPr sz="1150" b="1" spc="-30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FBFBFB"/>
                </a:solidFill>
                <a:latin typeface="Arial"/>
                <a:cs typeface="Arial"/>
              </a:rPr>
              <a:t>AGREGADO</a:t>
            </a:r>
            <a:endParaRPr sz="1150">
              <a:latin typeface="Arial"/>
              <a:cs typeface="Arial"/>
            </a:endParaRPr>
          </a:p>
          <a:p>
            <a:pPr marL="2613660" algn="ctr">
              <a:lnSpc>
                <a:spcPct val="100000"/>
              </a:lnSpc>
              <a:spcBef>
                <a:spcPts val="10"/>
              </a:spcBef>
            </a:pPr>
            <a:r>
              <a:rPr sz="1150" b="1" spc="20" dirty="0">
                <a:solidFill>
                  <a:srgbClr val="FBFBFB"/>
                </a:solidFill>
                <a:latin typeface="Arial"/>
                <a:cs typeface="Arial"/>
              </a:rPr>
              <a:t>08 </a:t>
            </a:r>
            <a:r>
              <a:rPr sz="1150" b="1" spc="25" dirty="0">
                <a:solidFill>
                  <a:srgbClr val="FBFBFB"/>
                </a:solidFill>
                <a:latin typeface="Arial"/>
                <a:cs typeface="Arial"/>
              </a:rPr>
              <a:t>de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FBFBFB"/>
                </a:solidFill>
                <a:latin typeface="Arial"/>
                <a:cs typeface="Arial"/>
              </a:rPr>
              <a:t>Diciembre</a:t>
            </a:r>
            <a:r>
              <a:rPr sz="1150" b="1" spc="10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FBFBFB"/>
                </a:solidFill>
                <a:latin typeface="Arial"/>
                <a:cs typeface="Arial"/>
              </a:rPr>
              <a:t>de</a:t>
            </a:r>
            <a:r>
              <a:rPr sz="1150" b="1" spc="-5" dirty="0">
                <a:solidFill>
                  <a:srgbClr val="FBFBFB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FBFBFB"/>
                </a:solidFill>
                <a:latin typeface="Arial"/>
                <a:cs typeface="Arial"/>
              </a:rPr>
              <a:t>2020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83737" y="1986664"/>
          <a:ext cx="5599430" cy="7097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510">
                <a:tc>
                  <a:txBody>
                    <a:bodyPr/>
                    <a:lstStyle/>
                    <a:p>
                      <a:pPr marL="69850">
                        <a:lnSpc>
                          <a:spcPts val="1285"/>
                        </a:lnSpc>
                      </a:pPr>
                      <a:r>
                        <a:rPr sz="1150" b="1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b="1" spc="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So.-</a:t>
                      </a:r>
                      <a:r>
                        <a:rPr sz="1150" b="1" spc="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250" spc="-55" dirty="0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I••••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280"/>
                        </a:lnSpc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-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So.-</a:t>
                      </a:r>
                      <a:r>
                        <a:rPr sz="1150" spc="-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Para</a:t>
                      </a:r>
                      <a:r>
                        <a:rPr sz="1150" spc="-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-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sea</a:t>
                      </a:r>
                      <a:r>
                        <a:rPr sz="1150" spc="-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acreditable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72390" marR="64135" indent="-635">
                        <a:lnSpc>
                          <a:spcPts val="1390"/>
                        </a:lnSpc>
                      </a:pP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impuesto</a:t>
                      </a:r>
                      <a:r>
                        <a:rPr sz="1150" spc="17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1150" spc="9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valor</a:t>
                      </a:r>
                      <a:r>
                        <a:rPr sz="1150" spc="17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agregado</a:t>
                      </a:r>
                      <a:r>
                        <a:rPr sz="1150" spc="1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deberan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reunirse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siguientes</a:t>
                      </a:r>
                      <a:r>
                        <a:rPr sz="1150" spc="6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requisites: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65405">
                        <a:lnSpc>
                          <a:spcPts val="1280"/>
                        </a:lnSpc>
                      </a:pPr>
                      <a:r>
                        <a:rPr sz="1150" spc="8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II....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</a:pP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I.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 marR="54610" indent="1270" algn="just">
                        <a:lnSpc>
                          <a:spcPct val="99900"/>
                        </a:lnSpc>
                        <a:spcBef>
                          <a:spcPts val="980"/>
                        </a:spcBef>
                      </a:pP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II. Que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impuesto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valor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agregado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haya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sido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trasladado expresamente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contribuyente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que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conste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separado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las comprobantes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fiscales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se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fracci6n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3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111</a:t>
                      </a:r>
                      <a:r>
                        <a:rPr sz="1150" spc="5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32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esta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Ley;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5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9215" marR="55880" indent="635" algn="just">
                        <a:lnSpc>
                          <a:spcPct val="115100"/>
                        </a:lnSpc>
                      </a:pP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Adicionalmente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senalado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en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el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parrafo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anterior,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cuando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trate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servicios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especializados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3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ejecuci6n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obras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especializadas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4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15-D, tercer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parrafo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del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C6digo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Federaci6n,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cuando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efectue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la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contraprestaci6n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par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servicio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recibido, el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 verificar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 cuente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 </a:t>
                      </a:r>
                      <a:r>
                        <a:rPr sz="1150" spc="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registro </a:t>
                      </a:r>
                      <a:r>
                        <a:rPr sz="1150" spc="-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que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refiere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articulo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15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Ley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Federal del Trabajo, asimismo,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debera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obtener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contratista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copia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declaraci6n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impuesto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al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agregado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y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acuse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recibo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del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 correspondiente</a:t>
                      </a:r>
                      <a:r>
                        <a:rPr sz="1150" spc="-1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150" spc="-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period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15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150" spc="-4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efectu6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pago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contraprestaci6n</a:t>
                      </a:r>
                      <a:r>
                        <a:rPr sz="1150" spc="-8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150" spc="-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150" spc="-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impuesto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1150" spc="-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sz="1150" spc="-3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agregado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le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fue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trasladado.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su </a:t>
                      </a:r>
                      <a:r>
                        <a:rPr sz="1150" spc="3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vez,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contratista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estara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obligado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proporcionar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al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contratante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copia </a:t>
                      </a:r>
                      <a:r>
                        <a:rPr sz="1150" spc="3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0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documentaci6n</a:t>
                      </a:r>
                      <a:r>
                        <a:rPr sz="1150" spc="5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1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mencionada,</a:t>
                      </a:r>
                      <a:r>
                        <a:rPr sz="1150" spc="6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50" spc="30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25" dirty="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cual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154734" y="9424171"/>
            <a:ext cx="23234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6130" y="9423917"/>
            <a:ext cx="287972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75" spc="22" baseline="-29100" dirty="0">
                <a:solidFill>
                  <a:srgbClr val="030303"/>
                </a:solidFill>
                <a:latin typeface="Courier New"/>
                <a:cs typeface="Courier New"/>
              </a:rPr>
              <a:t>44</a:t>
            </a:r>
            <a:r>
              <a:rPr sz="1050" spc="-100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27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35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</a:t>
            </a:r>
            <a:r>
              <a:rPr sz="1000" b="1" spc="-495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470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-25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1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spc="-320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ria</a:t>
            </a:r>
            <a:r>
              <a:rPr sz="1000" b="1" u="heavy" spc="-36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6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</a:t>
            </a:r>
            <a:r>
              <a:rPr sz="1000" b="1" spc="-484" dirty="0">
                <a:solidFill>
                  <a:srgbClr val="7E7E7E"/>
                </a:solidFill>
                <a:latin typeface="Courier New"/>
                <a:cs typeface="Courier New"/>
              </a:rPr>
              <a:t> 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il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ad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_,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rio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Be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30" dirty="0">
                <a:solidFill>
                  <a:srgbClr val="7E7E7E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3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896" y="872799"/>
            <a:ext cx="0" cy="3064510"/>
          </a:xfrm>
          <a:custGeom>
            <a:avLst/>
            <a:gdLst/>
            <a:ahLst/>
            <a:cxnLst/>
            <a:rect l="l" t="t" r="r" b="b"/>
            <a:pathLst>
              <a:path h="3064510">
                <a:moveTo>
                  <a:pt x="0" y="3063900"/>
                </a:moveTo>
                <a:lnTo>
                  <a:pt x="0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92297" y="872799"/>
            <a:ext cx="0" cy="3064510"/>
          </a:xfrm>
          <a:custGeom>
            <a:avLst/>
            <a:gdLst/>
            <a:ahLst/>
            <a:cxnLst/>
            <a:rect l="l" t="t" r="r" b="b"/>
            <a:pathLst>
              <a:path h="3064510">
                <a:moveTo>
                  <a:pt x="0" y="3063900"/>
                </a:moveTo>
                <a:lnTo>
                  <a:pt x="0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4579" y="872799"/>
            <a:ext cx="5641975" cy="3064510"/>
            <a:chOff x="1074579" y="872799"/>
            <a:chExt cx="5641975" cy="3064510"/>
          </a:xfrm>
        </p:grpSpPr>
        <p:sp>
          <p:nvSpPr>
            <p:cNvPr id="5" name="object 5"/>
            <p:cNvSpPr/>
            <p:nvPr/>
          </p:nvSpPr>
          <p:spPr>
            <a:xfrm>
              <a:off x="6691698" y="872799"/>
              <a:ext cx="0" cy="3064510"/>
            </a:xfrm>
            <a:custGeom>
              <a:avLst/>
              <a:gdLst/>
              <a:ahLst/>
              <a:cxnLst/>
              <a:rect l="l" t="t" r="r" b="b"/>
              <a:pathLst>
                <a:path h="3064510">
                  <a:moveTo>
                    <a:pt x="0" y="3063900"/>
                  </a:moveTo>
                  <a:lnTo>
                    <a:pt x="0" y="0"/>
                  </a:lnTo>
                </a:path>
              </a:pathLst>
            </a:custGeom>
            <a:ln w="183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74579" y="885005"/>
              <a:ext cx="5641975" cy="3036570"/>
            </a:xfrm>
            <a:custGeom>
              <a:avLst/>
              <a:gdLst/>
              <a:ahLst/>
              <a:cxnLst/>
              <a:rect l="l" t="t" r="r" b="b"/>
              <a:pathLst>
                <a:path w="5641975" h="3036570">
                  <a:moveTo>
                    <a:pt x="0" y="0"/>
                  </a:moveTo>
                  <a:lnTo>
                    <a:pt x="5641541" y="0"/>
                  </a:lnTo>
                </a:path>
                <a:path w="5641975" h="3036570">
                  <a:moveTo>
                    <a:pt x="0" y="3036435"/>
                  </a:moveTo>
                  <a:lnTo>
                    <a:pt x="5641541" y="3036435"/>
                  </a:lnTo>
                </a:path>
              </a:pathLst>
            </a:custGeom>
            <a:ln w="12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08257" y="431336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pc="-50" dirty="0"/>
              <a:t>45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2054" y="855777"/>
            <a:ext cx="4620260" cy="334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90" marR="1885314" indent="2540" algn="just">
              <a:lnSpc>
                <a:spcPct val="115199"/>
              </a:lnSpc>
              <a:spcBef>
                <a:spcPts val="95"/>
              </a:spcBef>
            </a:pP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debera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entregarse</a:t>
            </a:r>
            <a:r>
              <a:rPr sz="1150" spc="3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mas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tardar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ultimo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dia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mes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aquel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que 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contratante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haya efectuado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pago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contraprestaci6n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recibido y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impuesto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valor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agregado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haya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trasladado. </a:t>
            </a:r>
            <a:r>
              <a:rPr sz="1100" b="1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00" b="1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contratante,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caso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 recabe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documentaci6n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esta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fracci6n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plazo senalado, debera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presentar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declaraci6n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complementaria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cual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disminuya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los montos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hubiera</a:t>
            </a:r>
            <a:r>
              <a:rPr sz="115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acreditado</a:t>
            </a:r>
            <a:r>
              <a:rPr sz="115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dicho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concepto.</a:t>
            </a:r>
            <a:endParaRPr sz="1150">
              <a:latin typeface="Arial"/>
              <a:cs typeface="Arial"/>
            </a:endParaRPr>
          </a:p>
          <a:p>
            <a:pPr marL="243204" algn="just">
              <a:lnSpc>
                <a:spcPct val="100000"/>
              </a:lnSpc>
              <a:spcBef>
                <a:spcPts val="71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Ill. </a:t>
            </a:r>
            <a:r>
              <a:rPr sz="1100" b="1" spc="3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00" b="1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30303"/>
                </a:solidFill>
                <a:latin typeface="Arial"/>
                <a:cs typeface="Arial"/>
              </a:rPr>
              <a:t>VI.</a:t>
            </a:r>
            <a:r>
              <a:rPr sz="1150" b="1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...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Arial"/>
              <a:cs typeface="Arial"/>
            </a:endParaRPr>
          </a:p>
          <a:p>
            <a:pPr marL="1179830">
              <a:lnSpc>
                <a:spcPct val="100000"/>
              </a:lnSpc>
            </a:pP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lnicio</a:t>
            </a:r>
            <a:r>
              <a:rPr sz="1500" b="1" spc="5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5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BD0103"/>
                </a:solidFill>
                <a:latin typeface="Arial"/>
                <a:cs typeface="Arial"/>
              </a:rPr>
              <a:t>vigencia</a:t>
            </a:r>
            <a:r>
              <a:rPr sz="1500" b="1" spc="114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BD0103"/>
                </a:solidFill>
                <a:latin typeface="Arial"/>
                <a:cs typeface="Arial"/>
              </a:rPr>
              <a:t>01</a:t>
            </a:r>
            <a:r>
              <a:rPr sz="1500" b="1" spc="19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BD0103"/>
                </a:solidFill>
                <a:latin typeface="Arial"/>
                <a:cs typeface="Arial"/>
              </a:rPr>
              <a:t>de</a:t>
            </a:r>
            <a:r>
              <a:rPr sz="1500" b="1" spc="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BD0103"/>
                </a:solidFill>
                <a:latin typeface="Arial"/>
                <a:cs typeface="Arial"/>
              </a:rPr>
              <a:t>agosto</a:t>
            </a:r>
            <a:r>
              <a:rPr sz="1500" b="1" spc="130" dirty="0">
                <a:solidFill>
                  <a:srgbClr val="BD0103"/>
                </a:solidFill>
                <a:latin typeface="Arial"/>
                <a:cs typeface="Arial"/>
              </a:rPr>
              <a:t> </a:t>
            </a:r>
            <a:r>
              <a:rPr sz="1500" b="1" spc="95" dirty="0">
                <a:solidFill>
                  <a:srgbClr val="BD0103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pc="-50" dirty="0"/>
              <a:t>46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71291" y="431336"/>
            <a:ext cx="5656580" cy="839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41605" algn="ctr">
              <a:lnSpc>
                <a:spcPct val="100000"/>
              </a:lnSpc>
            </a:pPr>
            <a:r>
              <a:rPr sz="1550" b="1" spc="-65" dirty="0">
                <a:solidFill>
                  <a:srgbClr val="BD0103"/>
                </a:solidFill>
                <a:latin typeface="Arial"/>
                <a:cs typeface="Arial"/>
              </a:rPr>
              <a:t>TRANSITORIOS</a:t>
            </a:r>
            <a:endParaRPr sz="1550">
              <a:latin typeface="Arial"/>
              <a:cs typeface="Arial"/>
            </a:endParaRPr>
          </a:p>
          <a:p>
            <a:pPr marL="12700" marR="23495" indent="183515" algn="just">
              <a:lnSpc>
                <a:spcPct val="115399"/>
              </a:lnSpc>
              <a:spcBef>
                <a:spcPts val="755"/>
              </a:spcBef>
            </a:pPr>
            <a:r>
              <a:rPr sz="1150" b="1" spc="25" dirty="0">
                <a:solidFill>
                  <a:srgbClr val="030303"/>
                </a:solidFill>
                <a:latin typeface="Arial"/>
                <a:cs typeface="Arial"/>
              </a:rPr>
              <a:t>Primera.</a:t>
            </a:r>
            <a:r>
              <a:rPr sz="1150" b="1" spc="-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b="1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Decreto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entrara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vigor</a:t>
            </a:r>
            <a:r>
              <a:rPr sz="1150" spc="-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-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dia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</a:t>
            </a:r>
            <a:r>
              <a:rPr sz="1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al</a:t>
            </a:r>
            <a:r>
              <a:rPr sz="11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su</a:t>
            </a:r>
            <a:r>
              <a:rPr sz="1150" spc="-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publicacion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Diario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Oficial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Federacion,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excepcion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previsto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Cuarto,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Quinto 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Sexto 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 Decreto,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entraran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 vigor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1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agosto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2021 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previsto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Septimo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y Octavo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Decreto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entraran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vigor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en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ejercicio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fiscal</a:t>
            </a:r>
            <a:r>
              <a:rPr sz="1150" spc="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2022.</a:t>
            </a:r>
            <a:endParaRPr sz="1150">
              <a:latin typeface="Arial"/>
              <a:cs typeface="Arial"/>
            </a:endParaRPr>
          </a:p>
          <a:p>
            <a:pPr marL="13335" marR="17145" indent="185420" algn="just">
              <a:lnSpc>
                <a:spcPct val="114900"/>
              </a:lnSpc>
              <a:spcBef>
                <a:spcPts val="505"/>
              </a:spcBef>
            </a:pPr>
            <a:r>
              <a:rPr sz="1150" b="1" spc="15" dirty="0">
                <a:solidFill>
                  <a:srgbClr val="030303"/>
                </a:solidFill>
                <a:latin typeface="Arial"/>
                <a:cs typeface="Arial"/>
              </a:rPr>
              <a:t>Segundo.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Dentra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30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naturales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siguientes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entrada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vigor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 Decreto,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Secretaria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 Social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debera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expedir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disposiciones 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caracter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general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 refiere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articulo  15,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parrafo sexto,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Ley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  <a:p>
            <a:pPr marL="12700" marR="19685" indent="184785" algn="just">
              <a:lnSpc>
                <a:spcPct val="115300"/>
              </a:lnSpc>
              <a:spcBef>
                <a:spcPts val="5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Tercero.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fecha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entrada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vigor</a:t>
            </a:r>
            <a:r>
              <a:rPr sz="1150" spc="-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</a:t>
            </a:r>
            <a:r>
              <a:rPr sz="1150" spc="-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 Decreto,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personas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fisicas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morales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presten 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servicios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subcontratacion,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 obtener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 registra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ante la Secretaria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Trabajo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Prevision Social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articulo 15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Trabajo,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plazo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90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naturales,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contados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partir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publicacion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disposiciones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caracter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general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refiere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15,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</a:t>
            </a:r>
            <a:r>
              <a:rPr sz="115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sexto,</a:t>
            </a:r>
            <a:r>
              <a:rPr sz="1150" spc="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dicha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Ley.</a:t>
            </a:r>
            <a:endParaRPr sz="1150">
              <a:latin typeface="Arial"/>
              <a:cs typeface="Arial"/>
            </a:endParaRPr>
          </a:p>
          <a:p>
            <a:pPr marL="12700" marR="16510" indent="184150" algn="just">
              <a:lnSpc>
                <a:spcPct val="115199"/>
              </a:lnSpc>
              <a:spcBef>
                <a:spcPts val="5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Cuarto.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Para fines de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dispuesto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 tercera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41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Ley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Federal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Trabajo,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tratandose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empresas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operan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bajo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regimen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subcontratacion,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sera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requisite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transmision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bienes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objeto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empresa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establecimiento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durante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90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naturales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contados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partir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entrada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vigor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 Decreto, siempre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persona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contratista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transfiera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persona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beneficiaria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150" spc="-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dicho</a:t>
            </a:r>
            <a:r>
              <a:rPr sz="1150" spc="-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plazo.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En</a:t>
            </a:r>
            <a:r>
              <a:rPr sz="1150" spc="-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todo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caso</a:t>
            </a:r>
            <a:r>
              <a:rPr sz="1150" spc="-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</a:t>
            </a:r>
            <a:r>
              <a:rPr sz="1150" spc="-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deberan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reconocer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los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derechos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laborales,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incluida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antig0edad,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hubieran generado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el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efecto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relacion</a:t>
            </a:r>
            <a:r>
              <a:rPr sz="1150" spc="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trabajo.</a:t>
            </a:r>
            <a:endParaRPr sz="1150">
              <a:latin typeface="Arial"/>
              <a:cs typeface="Arial"/>
            </a:endParaRPr>
          </a:p>
          <a:p>
            <a:pPr marL="12700" marR="17145" indent="185420" algn="just">
              <a:lnSpc>
                <a:spcPct val="115100"/>
              </a:lnSpc>
              <a:spcBef>
                <a:spcPts val="500"/>
              </a:spcBef>
            </a:pPr>
            <a:r>
              <a:rPr sz="1150" b="1" spc="10" dirty="0">
                <a:solidFill>
                  <a:srgbClr val="030303"/>
                </a:solidFill>
                <a:latin typeface="Arial"/>
                <a:cs typeface="Arial"/>
              </a:rPr>
              <a:t>Quinto.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Aquellos patranes  que,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terminos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segundo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parrafo 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75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Ley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Segura Social,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previo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entrada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vigor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 Decreto,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hubiesen solicitado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Institute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Mexicano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Segura Social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asignacion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uno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mas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por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clase,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senaladas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articulo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73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 Ley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Segura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Social, para realizar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inscripcion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sus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trabajadores </a:t>
            </a:r>
            <a:r>
              <a:rPr sz="1150" spc="45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nivel nacional,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contaran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con 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90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dias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naturales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contados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partir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entrada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vigor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presentes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reformas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legales para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dar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baja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dichos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patranales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y de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pracedente,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solicitar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al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mencionado 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Institute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le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otorgue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un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patranal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terminos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lo dispuesto por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Reglamento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 la Ley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Segura Social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materia</a:t>
            </a:r>
            <a:r>
              <a:rPr sz="1150" spc="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Afiliacion,</a:t>
            </a:r>
            <a:r>
              <a:rPr sz="1150" spc="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Clasificacion</a:t>
            </a:r>
            <a:r>
              <a:rPr sz="1150" spc="1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Empresas,</a:t>
            </a:r>
            <a:r>
              <a:rPr sz="115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Recaudacion</a:t>
            </a:r>
            <a:r>
              <a:rPr sz="1150" spc="114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30303"/>
                </a:solidFill>
                <a:latin typeface="Arial"/>
                <a:cs typeface="Arial"/>
              </a:rPr>
              <a:t>y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Fiscalizacion.</a:t>
            </a:r>
            <a:endParaRPr sz="1150">
              <a:latin typeface="Arial"/>
              <a:cs typeface="Arial"/>
            </a:endParaRPr>
          </a:p>
          <a:p>
            <a:pPr marL="14604" marR="19685" indent="180975" algn="just">
              <a:lnSpc>
                <a:spcPct val="114900"/>
              </a:lnSpc>
              <a:spcBef>
                <a:spcPts val="505"/>
              </a:spcBef>
            </a:pP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Una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vez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concluido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dicho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plazo, aquellos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registras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patranales por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clase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que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no </a:t>
            </a:r>
            <a:r>
              <a:rPr sz="1150" spc="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hayan sido dados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baja,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seran dados de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baja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por </a:t>
            </a:r>
            <a:r>
              <a:rPr sz="1150" spc="25" dirty="0">
                <a:solidFill>
                  <a:srgbClr val="030303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30303"/>
                </a:solidFill>
                <a:latin typeface="Arial"/>
                <a:cs typeface="Arial"/>
              </a:rPr>
              <a:t>Institute </a:t>
            </a:r>
            <a:r>
              <a:rPr sz="1150" spc="15" dirty="0">
                <a:solidFill>
                  <a:srgbClr val="030303"/>
                </a:solidFill>
                <a:latin typeface="Arial"/>
                <a:cs typeface="Arial"/>
              </a:rPr>
              <a:t>Mexicano </a:t>
            </a:r>
            <a:r>
              <a:rPr sz="1150" spc="30" dirty="0">
                <a:solidFill>
                  <a:srgbClr val="030303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Segura </a:t>
            </a:r>
            <a:r>
              <a:rPr sz="1150" spc="-3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30303"/>
                </a:solidFill>
                <a:latin typeface="Arial"/>
                <a:cs typeface="Arial"/>
              </a:rPr>
              <a:t>Social.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pc="-50" dirty="0"/>
              <a:t>47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71291" y="431336"/>
            <a:ext cx="5656580" cy="821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770BC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770BC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770BC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 marR="17780" indent="186055" algn="just">
              <a:lnSpc>
                <a:spcPct val="115199"/>
              </a:lnSpc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Sexto.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personas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fisicas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morales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presten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servicios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especializados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ejecuten obras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especializadas,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deberan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empezar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praporcionar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informaci6n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refieren las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fracciones I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II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artfculo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15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la Ley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Segura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Social,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dentra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plazo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90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dfas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naturales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contados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partir </a:t>
            </a:r>
            <a:r>
              <a:rPr sz="1150" spc="4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entrada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vigor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presente Decreto.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informaci6n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refiere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fracci6n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Ill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citado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artfculo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debera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ser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presentada,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una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vez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Secretarfa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Trabajo y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Prevision Social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ponga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disposici6n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dichas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personas,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el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mecanismo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obtenci6n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documento</a:t>
            </a:r>
            <a:r>
              <a:rPr sz="115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referencia.</a:t>
            </a:r>
            <a:endParaRPr sz="1150">
              <a:latin typeface="Arial"/>
              <a:cs typeface="Arial"/>
            </a:endParaRPr>
          </a:p>
          <a:p>
            <a:pPr marL="12700" marR="17780" indent="186690" algn="just">
              <a:lnSpc>
                <a:spcPct val="115199"/>
              </a:lnSpc>
              <a:spcBef>
                <a:spcPts val="480"/>
              </a:spcBef>
            </a:pPr>
            <a:r>
              <a:rPr sz="1150" b="1" spc="10" dirty="0">
                <a:solidFill>
                  <a:srgbClr val="0770BC"/>
                </a:solidFill>
                <a:latin typeface="Arial"/>
                <a:cs typeface="Arial"/>
              </a:rPr>
              <a:t>Septimo.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Para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efectos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Ley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Segura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Social, durante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90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dfas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naturales </a:t>
            </a:r>
            <a:r>
              <a:rPr sz="1150" spc="-30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siguientes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entrada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vigor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de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presente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reforma,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considerara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como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sustituci6n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patranal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migraci6n 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trabajadores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las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empresas 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operaban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bajo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regimen 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subcontrataci6n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laboral, 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siempre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y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cuando la empresa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destine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trabajadores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reconozca sus derechos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laborales, incluyendo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antiguedad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los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mismos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y</a:t>
            </a:r>
            <a:r>
              <a:rPr sz="11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los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riesgos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trabajo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terminados,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ante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las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instancias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legales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correspondientes.</a:t>
            </a:r>
            <a:endParaRPr sz="1150">
              <a:latin typeface="Arial"/>
              <a:cs typeface="Arial"/>
            </a:endParaRPr>
          </a:p>
          <a:p>
            <a:pPr marL="13335" marR="21590" indent="182245" algn="just">
              <a:lnSpc>
                <a:spcPct val="116700"/>
              </a:lnSpc>
              <a:spcBef>
                <a:spcPts val="480"/>
              </a:spcBef>
            </a:pP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En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estos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supuestos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aplicaran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las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siguientes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reglas,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para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efectos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determinaci6n</a:t>
            </a:r>
            <a:r>
              <a:rPr sz="1150" spc="114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clase,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fracci6n</a:t>
            </a:r>
            <a:r>
              <a:rPr sz="1150" spc="9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prima</a:t>
            </a:r>
            <a:r>
              <a:rPr sz="1150" spc="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del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Segura</a:t>
            </a:r>
            <a:r>
              <a:rPr sz="1150" spc="5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Riesgos</a:t>
            </a:r>
            <a:r>
              <a:rPr sz="1150" spc="10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-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Trabajo</a:t>
            </a:r>
            <a:r>
              <a:rPr sz="1150" spc="20" dirty="0">
                <a:solidFill>
                  <a:srgbClr val="2D7CB8"/>
                </a:solidFill>
                <a:latin typeface="Arial"/>
                <a:cs typeface="Arial"/>
              </a:rPr>
              <a:t>:</a:t>
            </a:r>
            <a:endParaRPr sz="1150">
              <a:latin typeface="Arial"/>
              <a:cs typeface="Arial"/>
            </a:endParaRPr>
          </a:p>
          <a:p>
            <a:pPr marL="12700" marR="17780" indent="183515" algn="just">
              <a:lnSpc>
                <a:spcPct val="115100"/>
              </a:lnSpc>
              <a:spcBef>
                <a:spcPts val="500"/>
              </a:spcBef>
            </a:pPr>
            <a:r>
              <a:rPr sz="1150" b="1" spc="15" dirty="0">
                <a:solidFill>
                  <a:srgbClr val="0770BC"/>
                </a:solidFill>
                <a:latin typeface="Arial"/>
                <a:cs typeface="Arial"/>
              </a:rPr>
              <a:t>1.-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empresa que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absorba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trabajadores debera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auto clasificarse conforme </a:t>
            </a:r>
            <a:r>
              <a:rPr sz="1150" spc="-30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criterios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se establecen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artfculos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71,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73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75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la Ley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del Segura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Social,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y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acuerdo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artfculos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18,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20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y al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Catalogo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Actividades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previsto 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-30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artfculo 196, todos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Reglamento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Ley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Segura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Social 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materia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Afiliaci6n,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Clasificaci6n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Empresas,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Recaudaci6n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Fiscalizaci6n,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debiendo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conservar 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prima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que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venfa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cotizando la empresa que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tenfa los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trabajadores </a:t>
            </a:r>
            <a:r>
              <a:rPr sz="1150" spc="-3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registrados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en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 el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IMSS,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siempre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y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cuando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dicha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empresa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haya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estado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correctamente clasificada conforme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riesgos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inherentes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actividad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negociaci6n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trataba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ya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disposiciones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normativas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aplicables, 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caso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contrario</a:t>
            </a:r>
            <a:r>
              <a:rPr sz="1150" spc="7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debera</a:t>
            </a:r>
            <a:r>
              <a:rPr sz="1150" spc="6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cotizar</a:t>
            </a:r>
            <a:r>
              <a:rPr sz="1150" spc="9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con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</a:t>
            </a:r>
            <a:r>
              <a:rPr sz="11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prima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media</a:t>
            </a:r>
            <a:r>
              <a:rPr sz="1150" spc="4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la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clase</a:t>
            </a:r>
            <a:r>
              <a:rPr sz="1150" spc="4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</a:t>
            </a:r>
            <a:r>
              <a:rPr sz="1150" spc="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le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corresponda</a:t>
            </a:r>
            <a:r>
              <a:rPr sz="1150" spc="20" dirty="0">
                <a:solidFill>
                  <a:srgbClr val="2D7CB8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  <a:p>
            <a:pPr marL="12700" marR="17145" indent="184785" algn="just">
              <a:lnSpc>
                <a:spcPct val="114900"/>
              </a:lnSpc>
              <a:spcBef>
                <a:spcPts val="505"/>
              </a:spcBef>
            </a:pPr>
            <a:r>
              <a:rPr sz="1150" b="1" spc="10" dirty="0">
                <a:solidFill>
                  <a:srgbClr val="0770BC"/>
                </a:solidFill>
                <a:latin typeface="Arial"/>
                <a:cs typeface="Arial"/>
              </a:rPr>
              <a:t>2.-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Tratandose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una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empresa que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absorba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trabajadores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otra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u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otras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empresas,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con la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misma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distintas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clases, y que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virtud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ello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deban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ajustar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su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clasificaci6n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las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nuevas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actividades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llevara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cabo; la clase 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y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fracci6n se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determinara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atendiendo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riesgos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inherentes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actividad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negociaci6n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</a:t>
            </a:r>
            <a:r>
              <a:rPr sz="1150" spc="6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se</a:t>
            </a:r>
            <a:r>
              <a:rPr sz="1150" spc="-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trate</a:t>
            </a:r>
            <a:r>
              <a:rPr sz="1150" spc="7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y</a:t>
            </a:r>
            <a:r>
              <a:rPr sz="1150" spc="-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prima</a:t>
            </a:r>
            <a:r>
              <a:rPr sz="1150" spc="5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se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obtendra</a:t>
            </a:r>
            <a:r>
              <a:rPr sz="1150" spc="7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aplicar</a:t>
            </a:r>
            <a:r>
              <a:rPr sz="1150" spc="6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el</a:t>
            </a:r>
            <a:r>
              <a:rPr sz="1150" spc="-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pracedimiento</a:t>
            </a:r>
            <a:r>
              <a:rPr sz="1150" spc="13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siguiente:</a:t>
            </a:r>
            <a:endParaRPr sz="1150">
              <a:latin typeface="Arial"/>
              <a:cs typeface="Arial"/>
            </a:endParaRPr>
          </a:p>
          <a:p>
            <a:pPr marL="13335" marR="17145" indent="182245" algn="just">
              <a:lnSpc>
                <a:spcPct val="115399"/>
              </a:lnSpc>
              <a:spcBef>
                <a:spcPts val="500"/>
              </a:spcBef>
            </a:pPr>
            <a:r>
              <a:rPr sz="1150" b="1" spc="20" dirty="0">
                <a:solidFill>
                  <a:srgbClr val="0770BC"/>
                </a:solidFill>
                <a:latin typeface="Arial"/>
                <a:cs typeface="Arial"/>
              </a:rPr>
              <a:t>a)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Por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cada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registra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patranal, tanto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de la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empresa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absorbe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como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otra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u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otras empresas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sustituir, se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multiplicara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prima 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asignada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por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total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salaries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base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cotizaci6n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trabajadores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 comprendidos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770BC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el mismo. </a:t>
            </a:r>
            <a:r>
              <a:rPr sz="1150" b="1" spc="-25" dirty="0">
                <a:solidFill>
                  <a:srgbClr val="0770BC"/>
                </a:solidFill>
                <a:latin typeface="Arial"/>
                <a:cs typeface="Arial"/>
              </a:rPr>
              <a:t>El </a:t>
            </a:r>
            <a:r>
              <a:rPr sz="1150" b="1" spc="-2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salario base </a:t>
            </a:r>
            <a:r>
              <a:rPr sz="1150" spc="30" dirty="0">
                <a:solidFill>
                  <a:srgbClr val="07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cotizaci6n </a:t>
            </a:r>
            <a:r>
              <a:rPr sz="1150" spc="45" dirty="0">
                <a:solidFill>
                  <a:srgbClr val="0770BC"/>
                </a:solidFill>
                <a:latin typeface="Arial"/>
                <a:cs typeface="Arial"/>
              </a:rPr>
              <a:t>a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considerar</a:t>
            </a:r>
            <a:r>
              <a:rPr sz="1150" spc="20" dirty="0">
                <a:solidFill>
                  <a:srgbClr val="2D7CB8"/>
                </a:solidFill>
                <a:latin typeface="Arial"/>
                <a:cs typeface="Arial"/>
              </a:rPr>
              <a:t>,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sera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el </a:t>
            </a:r>
            <a:r>
              <a:rPr sz="1150" spc="20" dirty="0">
                <a:solidFill>
                  <a:srgbClr val="0770BC"/>
                </a:solidFill>
                <a:latin typeface="Arial"/>
                <a:cs typeface="Arial"/>
              </a:rPr>
              <a:t>del mes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previo </a:t>
            </a:r>
            <a:r>
              <a:rPr sz="1150" spc="25" dirty="0">
                <a:solidFill>
                  <a:srgbClr val="0770BC"/>
                </a:solidFill>
                <a:latin typeface="Arial"/>
                <a:cs typeface="Arial"/>
              </a:rPr>
              <a:t>al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770BC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comunique </a:t>
            </a:r>
            <a:r>
              <a:rPr sz="1150" spc="-31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la</a:t>
            </a:r>
            <a:r>
              <a:rPr sz="1150" spc="5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sustituci6n</a:t>
            </a:r>
            <a:r>
              <a:rPr sz="1150" spc="100" dirty="0">
                <a:solidFill>
                  <a:srgbClr val="07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770BC"/>
                </a:solidFill>
                <a:latin typeface="Arial"/>
                <a:cs typeface="Arial"/>
              </a:rPr>
              <a:t>al</a:t>
            </a:r>
            <a:r>
              <a:rPr sz="1150" dirty="0">
                <a:solidFill>
                  <a:srgbClr val="0770BC"/>
                </a:solidFill>
                <a:latin typeface="Arial"/>
                <a:cs typeface="Arial"/>
              </a:rPr>
              <a:t> Institute.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pc="-50" dirty="0"/>
              <a:t>48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71291" y="431336"/>
            <a:ext cx="5656580" cy="861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570BC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570BC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570BC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Arial"/>
              <a:cs typeface="Arial"/>
            </a:endParaRPr>
          </a:p>
          <a:p>
            <a:pPr marL="12700" marR="15875" indent="184785" algn="just">
              <a:lnSpc>
                <a:spcPct val="114900"/>
              </a:lnSpc>
              <a:buFont typeface="Arial"/>
              <a:buAutoNum type="alphaLcParenR" startAt="2"/>
              <a:tabLst>
                <a:tab pos="384810" algn="l"/>
              </a:tabLst>
            </a:pP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Se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sumaran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los praductos obtenidos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conforme al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inciso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anterior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y el resultado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se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dividira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entre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la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suma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salarios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base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cotizacion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del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total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trabajadores</a:t>
            </a:r>
            <a:r>
              <a:rPr sz="1150" spc="1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comprendidos</a:t>
            </a:r>
            <a:r>
              <a:rPr sz="1150" spc="114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en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todos</a:t>
            </a:r>
            <a:r>
              <a:rPr sz="1150" spc="4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registras</a:t>
            </a:r>
            <a:r>
              <a:rPr sz="1150" spc="8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patranales.</a:t>
            </a:r>
            <a:endParaRPr sz="1150">
              <a:latin typeface="Arial"/>
              <a:cs typeface="Arial"/>
            </a:endParaRPr>
          </a:p>
          <a:p>
            <a:pPr marL="12700" marR="20320" indent="184785" algn="just">
              <a:lnSpc>
                <a:spcPct val="115799"/>
              </a:lnSpc>
              <a:spcBef>
                <a:spcPts val="495"/>
              </a:spcBef>
              <a:buFont typeface="Arial"/>
              <a:buAutoNum type="alphaLcParenR" startAt="2"/>
              <a:tabLst>
                <a:tab pos="408305" algn="l"/>
              </a:tabLst>
            </a:pP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prima </a:t>
            </a:r>
            <a:r>
              <a:rPr sz="1150" spc="-15" dirty="0">
                <a:solidFill>
                  <a:srgbClr val="0570BC"/>
                </a:solidFill>
                <a:latin typeface="Arial"/>
                <a:cs typeface="Arial"/>
              </a:rPr>
              <a:t>asf</a:t>
            </a:r>
            <a:r>
              <a:rPr sz="1150" spc="-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obtenida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aplicara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al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registra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patranal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empresa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que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absorbe 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los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trabajadores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y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estara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vigente hasta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ultimo dfa del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mes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febrera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posterior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 a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</a:t>
            </a:r>
            <a:r>
              <a:rPr sz="1150" spc="3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sustitucion.</a:t>
            </a:r>
            <a:endParaRPr sz="1150">
              <a:latin typeface="Arial"/>
              <a:cs typeface="Arial"/>
            </a:endParaRPr>
          </a:p>
          <a:p>
            <a:pPr marL="13335" marR="27940" indent="184785" algn="just">
              <a:lnSpc>
                <a:spcPct val="114100"/>
              </a:lnSpc>
              <a:spcBef>
                <a:spcPts val="515"/>
              </a:spcBef>
              <a:buFont typeface="Arial"/>
              <a:buAutoNum type="alphaLcParenR" startAt="2"/>
              <a:tabLst>
                <a:tab pos="374015" algn="l"/>
              </a:tabLst>
            </a:pP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Para</a:t>
            </a:r>
            <a:r>
              <a:rPr sz="1150" spc="-4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efectos</a:t>
            </a:r>
            <a:r>
              <a:rPr sz="115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de</a:t>
            </a:r>
            <a:r>
              <a:rPr sz="1150" spc="-4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</a:t>
            </a:r>
            <a:r>
              <a:rPr sz="1150" spc="-6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determinacion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</a:t>
            </a:r>
            <a:r>
              <a:rPr sz="1150" spc="-6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</a:t>
            </a:r>
            <a:r>
              <a:rPr sz="1150" spc="-5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prima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del</a:t>
            </a:r>
            <a:r>
              <a:rPr sz="1150" spc="-6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ejercicio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siguiente,</a:t>
            </a:r>
            <a:r>
              <a:rPr sz="115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la</a:t>
            </a:r>
            <a:r>
              <a:rPr sz="1150" spc="-6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empresa </a:t>
            </a:r>
            <a:r>
              <a:rPr sz="1150" spc="-3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que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absorbe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los trabajadores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debera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considerar los riesgos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trabajo terminados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que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les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hubiesen</a:t>
            </a:r>
            <a:r>
              <a:rPr sz="1150" spc="7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ocurrido</a:t>
            </a:r>
            <a:r>
              <a:rPr sz="1150" spc="12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a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dichos</a:t>
            </a:r>
            <a:r>
              <a:rPr sz="1150" spc="5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trabajadores</a:t>
            </a:r>
            <a:r>
              <a:rPr sz="1150" spc="1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en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el</a:t>
            </a:r>
            <a:r>
              <a:rPr sz="115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ejercicio</a:t>
            </a:r>
            <a:r>
              <a:rPr sz="1150" spc="9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correspondiente.</a:t>
            </a:r>
            <a:endParaRPr sz="1150">
              <a:latin typeface="Arial"/>
              <a:cs typeface="Arial"/>
            </a:endParaRPr>
          </a:p>
          <a:p>
            <a:pPr marL="12700" marR="20320" indent="184150" algn="just">
              <a:lnSpc>
                <a:spcPct val="114900"/>
              </a:lnSpc>
              <a:spcBef>
                <a:spcPts val="530"/>
              </a:spcBef>
            </a:pP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Lo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anterior,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siempre y cuando las empresas que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se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pretendan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sustituir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hayan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estado correctamente clasificadas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conforme 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los riesgos inherentes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actividad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las negociaciones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se trataban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y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las disposiciones normativas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aplicables,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caso contrario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deberan cotizar 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prima media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-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clase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que les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corresponda.</a:t>
            </a:r>
            <a:endParaRPr sz="1150">
              <a:latin typeface="Arial"/>
              <a:cs typeface="Arial"/>
            </a:endParaRPr>
          </a:p>
          <a:p>
            <a:pPr marL="12700" marR="15875" indent="183515" algn="just">
              <a:lnSpc>
                <a:spcPct val="115199"/>
              </a:lnSpc>
              <a:spcBef>
                <a:spcPts val="500"/>
              </a:spcBef>
            </a:pP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Las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empresas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que cuenten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fecha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entrada </a:t>
            </a:r>
            <a:r>
              <a:rPr sz="1150" spc="35" dirty="0">
                <a:solidFill>
                  <a:srgbClr val="0570BC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vigor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las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presentes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disposiciones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con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un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Convenio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Subragacion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Servicios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Medicos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Reversion </a:t>
            </a:r>
            <a:r>
              <a:rPr sz="1150" spc="-30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Cuotas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vigente,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y que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terminos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estas disposiciones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lleven </a:t>
            </a:r>
            <a:r>
              <a:rPr sz="1150" spc="45" dirty="0">
                <a:solidFill>
                  <a:srgbClr val="0570BC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cabo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una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sustitucion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patranal,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no seran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objeto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modificacion 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las condiciones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pactadas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570BC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mismo.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Vencido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plaza de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90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dfas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naturales aplicaran las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reglas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previstas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tanto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la Ley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Segura Social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como en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el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Reglamento de 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Ley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del Segura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Social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en</a:t>
            </a:r>
            <a:r>
              <a:rPr sz="1150" spc="2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materia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de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Afiliacion,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570BC"/>
                </a:solidFill>
                <a:latin typeface="Arial"/>
                <a:cs typeface="Arial"/>
              </a:rPr>
              <a:t>Clasificacion</a:t>
            </a:r>
            <a:r>
              <a:rPr sz="1150" spc="33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570BC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Empresas,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570BC"/>
                </a:solidFill>
                <a:latin typeface="Arial"/>
                <a:cs typeface="Arial"/>
              </a:rPr>
              <a:t>Recaudacion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 y </a:t>
            </a:r>
            <a:r>
              <a:rPr sz="1150" spc="20" dirty="0">
                <a:solidFill>
                  <a:srgbClr val="0570BC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570BC"/>
                </a:solidFill>
                <a:latin typeface="Arial"/>
                <a:cs typeface="Arial"/>
              </a:rPr>
              <a:t>Fiscalizacion.</a:t>
            </a:r>
            <a:endParaRPr sz="1150">
              <a:latin typeface="Arial"/>
              <a:cs typeface="Arial"/>
            </a:endParaRPr>
          </a:p>
          <a:p>
            <a:pPr marL="13335" marR="17145" indent="184785" algn="just">
              <a:lnSpc>
                <a:spcPct val="114900"/>
              </a:lnSpc>
              <a:spcBef>
                <a:spcPts val="530"/>
              </a:spcBef>
            </a:pP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Octavo.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Dentra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plaza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60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dfas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naturales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contados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partir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entrada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vigor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presente Decreto,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lnstituto del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Fonda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Nacional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Vivienda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los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Trabajadores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debera expedir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reglas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establezcan 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 pracedimientos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refiere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artfculo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29 Bis,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parrafo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segundo,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Ley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lnstituto del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Fonda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Nacional</a:t>
            </a:r>
            <a:r>
              <a:rPr sz="1150" spc="9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Vivienda</a:t>
            </a:r>
            <a:r>
              <a:rPr sz="1150" spc="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Trabajadores.</a:t>
            </a:r>
            <a:endParaRPr sz="1150">
              <a:latin typeface="Arial"/>
              <a:cs typeface="Arial"/>
            </a:endParaRPr>
          </a:p>
          <a:p>
            <a:pPr marL="13335" marR="15875" indent="183515" algn="just">
              <a:lnSpc>
                <a:spcPct val="114900"/>
              </a:lnSpc>
              <a:spcBef>
                <a:spcPts val="505"/>
              </a:spcBef>
            </a:pP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personas ffsicas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morales que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presten servicios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especializados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ejecuten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obras especializadas,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deberan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empezar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praporcionar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informacion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refiere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inciso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f)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artfculo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29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Bis,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una vez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Secretarfa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del Trabajo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y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Prevision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Social ponga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disposicion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dichas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personas,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mecanismo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para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obtencion</a:t>
            </a:r>
            <a:r>
              <a:rPr sz="115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spc="-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documento</a:t>
            </a:r>
            <a:r>
              <a:rPr sz="1150" spc="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referencia.</a:t>
            </a:r>
            <a:endParaRPr sz="1150">
              <a:latin typeface="Arial"/>
              <a:cs typeface="Arial"/>
            </a:endParaRPr>
          </a:p>
          <a:p>
            <a:pPr marL="15240" marR="16510" indent="181610" algn="just">
              <a:lnSpc>
                <a:spcPct val="114900"/>
              </a:lnSpc>
              <a:spcBef>
                <a:spcPts val="530"/>
              </a:spcBef>
            </a:pP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Noveno.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conductas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delictivas 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 hayan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sido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cometidas 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anterioridad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-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entrada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vigor del presente Decreto seran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sancionadas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conformidad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legislacion</a:t>
            </a:r>
            <a:r>
              <a:rPr sz="1150" spc="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vigente</a:t>
            </a:r>
            <a:r>
              <a:rPr sz="1150" spc="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al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momenta</a:t>
            </a:r>
            <a:r>
              <a:rPr sz="115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comision</a:t>
            </a:r>
            <a:r>
              <a:rPr sz="11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hechos.</a:t>
            </a:r>
            <a:endParaRPr sz="1150">
              <a:latin typeface="Arial"/>
              <a:cs typeface="Arial"/>
            </a:endParaRPr>
          </a:p>
          <a:p>
            <a:pPr marL="14604" marR="17145" indent="181610" algn="just">
              <a:lnSpc>
                <a:spcPct val="114900"/>
              </a:lnSpc>
              <a:spcBef>
                <a:spcPts val="500"/>
              </a:spcBef>
            </a:pP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Decimo.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dependencias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y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entidades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la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Administracion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Publica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Federal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involucradas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implementacion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presente Decreto, realizaran las acciones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necesarias</a:t>
            </a:r>
            <a:r>
              <a:rPr sz="1150" spc="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</a:t>
            </a:r>
            <a:r>
              <a:rPr sz="115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eragaciones</a:t>
            </a:r>
            <a:r>
              <a:rPr sz="1150" spc="1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que</a:t>
            </a:r>
            <a:r>
              <a:rPr sz="115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se</a:t>
            </a:r>
            <a:r>
              <a:rPr sz="11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generen</a:t>
            </a:r>
            <a:r>
              <a:rPr sz="1150" spc="1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</a:t>
            </a:r>
            <a:r>
              <a:rPr sz="115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motivo</a:t>
            </a:r>
            <a:r>
              <a:rPr sz="1150" spc="1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entrada</a:t>
            </a:r>
            <a:r>
              <a:rPr sz="1150" spc="1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4734" y="9445467"/>
            <a:ext cx="2323465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lnstitut</a:t>
            </a:r>
            <a:r>
              <a:rPr sz="1000" b="1" u="heavy" spc="-22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9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</a:t>
            </a:r>
            <a:r>
              <a:rPr sz="1000" b="1" u="heavy" spc="-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9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Capacitaci6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r>
              <a:rPr sz="1000" b="1" u="heavy" spc="-31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spc="-484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850" b="1" u="heavy" spc="3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850" b="1" u="heavy" spc="8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heavy" spc="-18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Estudio</a:t>
            </a:r>
            <a:r>
              <a:rPr sz="1000" b="1" u="heavy" spc="-17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s</a:t>
            </a:r>
            <a:r>
              <a:rPr sz="1000" b="1" u="heavy" spc="-40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22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Fiscales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1829" y="9451570"/>
            <a:ext cx="2598420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00" b="1" u="heavy" spc="-27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)</a:t>
            </a:r>
            <a:r>
              <a:rPr sz="1000" b="1" spc="-2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10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1---</a:t>
            </a:r>
            <a:r>
              <a:rPr sz="1000" b="1" spc="5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-</a:t>
            </a:r>
            <a:r>
              <a:rPr sz="1000" b="1" spc="125" dirty="0">
                <a:solidFill>
                  <a:srgbClr val="7B7C7C"/>
                </a:solidFill>
                <a:latin typeface="Courier New"/>
                <a:cs typeface="Courier New"/>
              </a:rPr>
              <a:t> </a:t>
            </a:r>
            <a:r>
              <a:rPr sz="1000" b="1" u="heavy" spc="-204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500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al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c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do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p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,_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r: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M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a</a:t>
            </a:r>
            <a:r>
              <a:rPr sz="1000" b="1" spc="-490" dirty="0">
                <a:solidFill>
                  <a:srgbClr val="08AC54"/>
                </a:solidFill>
                <a:latin typeface="Courier New"/>
                <a:cs typeface="Courier New"/>
              </a:rPr>
              <a:t> 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io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B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e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lt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ra</a:t>
            </a:r>
            <a:r>
              <a:rPr sz="1000" b="1" u="heavy" spc="-345" dirty="0">
                <a:solidFill>
                  <a:srgbClr val="7B7C7C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_</a:t>
            </a:r>
            <a:r>
              <a:rPr sz="1000" b="1" u="heavy" spc="-345" dirty="0">
                <a:solidFill>
                  <a:srgbClr val="08AC54"/>
                </a:solidFill>
                <a:uFill>
                  <a:solidFill>
                    <a:srgbClr val="08AC54"/>
                  </a:solidFill>
                </a:uFill>
                <a:latin typeface="Courier New"/>
                <a:cs typeface="Courier New"/>
              </a:rPr>
              <a:t>n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35"/>
              </a:lnSpc>
            </a:pPr>
            <a:r>
              <a:rPr spc="-50" dirty="0"/>
              <a:t>49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71692" y="431336"/>
            <a:ext cx="5656580" cy="3583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01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036EBF"/>
                </a:solidFill>
                <a:latin typeface="Arial"/>
                <a:cs typeface="Arial"/>
              </a:rPr>
              <a:t>SUBCONTRATACION</a:t>
            </a:r>
            <a:r>
              <a:rPr sz="900" b="1" spc="-45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036EBF"/>
                </a:solidFill>
                <a:latin typeface="Arial"/>
                <a:cs typeface="Arial"/>
              </a:rPr>
              <a:t>LABORAL</a:t>
            </a:r>
            <a:r>
              <a:rPr sz="900" b="1" spc="50" dirty="0">
                <a:solidFill>
                  <a:srgbClr val="036EBF"/>
                </a:solidFill>
                <a:latin typeface="Arial"/>
                <a:cs typeface="Arial"/>
              </a:rPr>
              <a:t> </a:t>
            </a:r>
            <a:r>
              <a:rPr sz="900" b="1" spc="80" dirty="0">
                <a:solidFill>
                  <a:srgbClr val="036EBF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Arial"/>
              <a:cs typeface="Arial"/>
            </a:endParaRPr>
          </a:p>
          <a:p>
            <a:pPr marL="12700" marR="18415" indent="3175" algn="just">
              <a:lnSpc>
                <a:spcPct val="114900"/>
              </a:lnSpc>
            </a:pP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vigor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e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implementaci6n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mismo,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realicen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con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cargo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al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presupuesto  aprobado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45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cada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una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ellas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presente ejercicio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fiscal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subsecuentes,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por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no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requeriran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recursos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adicionales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que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tengan por objeto solventar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las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mismas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no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incrementara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presupuesto regularizable 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estas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presente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ejercicio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fiscal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ni</a:t>
            </a:r>
            <a:r>
              <a:rPr sz="1150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posteriores.</a:t>
            </a:r>
            <a:endParaRPr sz="1150">
              <a:latin typeface="Arial"/>
              <a:cs typeface="Arial"/>
            </a:endParaRPr>
          </a:p>
          <a:p>
            <a:pPr marL="12700" marR="12065" indent="184150" algn="just">
              <a:lnSpc>
                <a:spcPct val="113799"/>
              </a:lnSpc>
              <a:spcBef>
                <a:spcPts val="520"/>
              </a:spcBef>
            </a:pP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Ciudad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Mexico,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20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abril </a:t>
            </a:r>
            <a:r>
              <a:rPr sz="1150" spc="4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2021.-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Dip.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Dulce Maria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Sauri Riancho,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Presidenta.-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Sen.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Oscar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Eduardo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Ramirez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Aguilar,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Presidente.-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Dip.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Julieta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Macias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Rabago,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Secretaria.-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Sen.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Lilia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Margarita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Valdez Martinez,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Secretaria</a:t>
            </a:r>
            <a:r>
              <a:rPr sz="1150" spc="15" dirty="0">
                <a:solidFill>
                  <a:srgbClr val="282828"/>
                </a:solidFill>
                <a:latin typeface="Arial"/>
                <a:cs typeface="Arial"/>
              </a:rPr>
              <a:t>.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­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Rubricas.</a:t>
            </a:r>
            <a:r>
              <a:rPr sz="1150" spc="-1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450" dirty="0">
                <a:solidFill>
                  <a:srgbClr val="010101"/>
                </a:solidFill>
                <a:latin typeface="Times New Roman"/>
                <a:cs typeface="Times New Roman"/>
              </a:rPr>
              <a:t>II</a:t>
            </a:r>
            <a:endParaRPr sz="450">
              <a:latin typeface="Times New Roman"/>
              <a:cs typeface="Times New Roman"/>
            </a:endParaRPr>
          </a:p>
          <a:p>
            <a:pPr marL="12700" marR="15875" indent="182880" algn="just">
              <a:lnSpc>
                <a:spcPct val="114900"/>
              </a:lnSpc>
              <a:spcBef>
                <a:spcPts val="580"/>
              </a:spcBef>
            </a:pP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En</a:t>
            </a:r>
            <a:r>
              <a:rPr sz="1150" spc="-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cumplimiento</a:t>
            </a:r>
            <a:r>
              <a:rPr sz="115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-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lo</a:t>
            </a:r>
            <a:r>
              <a:rPr sz="1150" spc="-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dispuesto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por</a:t>
            </a:r>
            <a:r>
              <a:rPr sz="115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-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fracci6n</a:t>
            </a:r>
            <a:r>
              <a:rPr sz="1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115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</a:t>
            </a:r>
            <a:r>
              <a:rPr sz="1150" spc="-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Articulo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89</a:t>
            </a:r>
            <a:r>
              <a:rPr sz="1150" spc="-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-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la</a:t>
            </a:r>
            <a:r>
              <a:rPr sz="1150" spc="-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Constituci6n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Politica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los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Estados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Unidos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Mexicanos,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</a:t>
            </a:r>
            <a:r>
              <a:rPr sz="110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para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su</a:t>
            </a:r>
            <a:r>
              <a:rPr sz="115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debida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 publicaci6n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010101"/>
                </a:solidFill>
                <a:latin typeface="Arial"/>
                <a:cs typeface="Arial"/>
              </a:rPr>
              <a:t>y </a:t>
            </a:r>
            <a:r>
              <a:rPr sz="110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observancia,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expido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5" dirty="0">
                <a:solidFill>
                  <a:srgbClr val="010101"/>
                </a:solidFill>
                <a:latin typeface="Arial"/>
                <a:cs typeface="Arial"/>
              </a:rPr>
              <a:t>el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presente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Decreto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Residencia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del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Poder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Ejecutivo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Federal,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en </a:t>
            </a:r>
            <a:r>
              <a:rPr sz="1150" spc="-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Ciudad 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Mexico, </a:t>
            </a:r>
            <a:r>
              <a:rPr sz="1150" spc="20" dirty="0">
                <a:solidFill>
                  <a:srgbClr val="010101"/>
                </a:solidFill>
                <a:latin typeface="Arial"/>
                <a:cs typeface="Arial"/>
              </a:rPr>
              <a:t>a 23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abril </a:t>
            </a:r>
            <a:r>
              <a:rPr sz="1150" spc="30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2021.-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Andres 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Manuel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Lopez </a:t>
            </a:r>
            <a:r>
              <a:rPr sz="1150" b="1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Obrador.-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Rubrica.-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La </a:t>
            </a:r>
            <a:r>
              <a:rPr sz="1150" spc="5" dirty="0">
                <a:solidFill>
                  <a:srgbClr val="010101"/>
                </a:solidFill>
                <a:latin typeface="Arial"/>
                <a:cs typeface="Arial"/>
              </a:rPr>
              <a:t>Secretaria </a:t>
            </a:r>
            <a:r>
              <a:rPr sz="1150" spc="15" dirty="0">
                <a:solidFill>
                  <a:srgbClr val="010101"/>
                </a:solidFill>
                <a:latin typeface="Arial"/>
                <a:cs typeface="Arial"/>
              </a:rPr>
              <a:t>de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Gobernaci6n, </a:t>
            </a:r>
            <a:r>
              <a:rPr sz="1150" spc="-15" dirty="0">
                <a:solidFill>
                  <a:srgbClr val="010101"/>
                </a:solidFill>
                <a:latin typeface="Arial"/>
                <a:cs typeface="Arial"/>
              </a:rPr>
              <a:t>Ora. </a:t>
            </a:r>
            <a:r>
              <a:rPr sz="1150" b="1" spc="10" dirty="0">
                <a:solidFill>
                  <a:srgbClr val="010101"/>
                </a:solidFill>
                <a:latin typeface="Arial"/>
                <a:cs typeface="Arial"/>
              </a:rPr>
              <a:t>Olga Maria del Carmen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 Sanchez</a:t>
            </a:r>
            <a:r>
              <a:rPr sz="1150" b="1" spc="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010101"/>
                </a:solidFill>
                <a:latin typeface="Arial"/>
                <a:cs typeface="Arial"/>
              </a:rPr>
              <a:t>Cordero</a:t>
            </a:r>
            <a:r>
              <a:rPr sz="1150" b="1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010101"/>
                </a:solidFill>
                <a:latin typeface="Arial"/>
                <a:cs typeface="Arial"/>
              </a:rPr>
              <a:t>Davila.-</a:t>
            </a:r>
            <a:r>
              <a:rPr sz="1150" b="1" spc="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150" spc="10" dirty="0">
                <a:solidFill>
                  <a:srgbClr val="010101"/>
                </a:solidFill>
                <a:latin typeface="Arial"/>
                <a:cs typeface="Arial"/>
              </a:rPr>
              <a:t>Rubrica.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6CC174-5BF3-496C-B8A5-6314424AB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04800"/>
            <a:ext cx="3276600" cy="351064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680859B-12E7-469B-AE2D-6787E6796406}"/>
              </a:ext>
            </a:extLst>
          </p:cNvPr>
          <p:cNvSpPr/>
          <p:nvPr/>
        </p:nvSpPr>
        <p:spPr>
          <a:xfrm>
            <a:off x="214201" y="3878409"/>
            <a:ext cx="7343998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Agradecemos </a:t>
            </a:r>
          </a:p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 </a:t>
            </a:r>
          </a:p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Preferencia </a:t>
            </a:r>
          </a:p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Contacto</a:t>
            </a:r>
          </a:p>
          <a:p>
            <a:pPr algn="ctr"/>
            <a:r>
              <a:rPr lang="es-ES" sz="540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Tel. 55-71-58-70-01</a:t>
            </a:r>
          </a:p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Correo: </a:t>
            </a:r>
          </a:p>
          <a:p>
            <a:pPr algn="ctr"/>
            <a:r>
              <a:rPr lang="es-E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contacto@caficon.online</a:t>
            </a:r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463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11958</Words>
  <Application>Microsoft Office PowerPoint</Application>
  <PresentationFormat>Personalizado</PresentationFormat>
  <Paragraphs>867</Paragraphs>
  <Slides>51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6" baseType="lpstr">
      <vt:lpstr>Arial</vt:lpstr>
      <vt:lpstr>Calibri</vt:lpstr>
      <vt:lpstr>Courier New</vt:lpstr>
      <vt:lpstr>Times New Roman</vt:lpstr>
      <vt:lpstr>Office Theme</vt:lpstr>
      <vt:lpstr>ICAEFI</vt:lpstr>
      <vt:lpstr>Presentación de PowerPoint</vt:lpstr>
      <vt:lpstr>Presentación de PowerPoint</vt:lpstr>
      <vt:lpstr>LEY FEDERAL  DELTRABAJO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LEY DEL SEGURO  SOCIAL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CODIGO FISCAL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LEY DEL  IMPUESTO SOBRE  LA RENTA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Outsourcing 2021.pdf</dc:title>
  <dc:creator>Mario Beltran</dc:creator>
  <cp:lastModifiedBy>pedro</cp:lastModifiedBy>
  <cp:revision>1</cp:revision>
  <dcterms:created xsi:type="dcterms:W3CDTF">2021-05-03T14:11:42Z</dcterms:created>
  <dcterms:modified xsi:type="dcterms:W3CDTF">2021-05-03T14:21:49Z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2021-05-03T00:00:00Z</vt:filetime>
  </property>
  <property fmtid="{D5CDD505-2E9C-101B-9397-08002B2CF9AE}" pid="3" name="LastSaved">
    <vt:filetime>2021-05-03T00:00:00Z</vt:filetime>
  </property>
</Properties>
</file>