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ppt/media/image40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9" r:id="rId113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96" y="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ableStyles" Target="tableStyle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22475" y="709371"/>
            <a:ext cx="814705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384352-B56F-41B1-BB12-3E800CCC7A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533400"/>
            <a:ext cx="1039368" cy="1143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70B30-4E13-4391-9D4E-CD0240429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4A017D-C171-453B-B5A4-CA362983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63613C-98C8-4454-8392-7CA82C3F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7923D-15A0-411A-9682-D3CDCF8BA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5736D1-F5C7-41F3-B54E-C2DE7141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682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C51FE-4220-479A-B019-E21B044C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B7F3BE-44EE-4A6D-8F39-82766060E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A7C030-E73A-4606-BAED-A3575091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872773-569E-445C-966D-C949BD5A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ACD41B-EB92-492B-BA71-FAD597EF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59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F4CCE-8667-4653-8093-5203D18E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0560E6-EE57-4195-9AE5-8117DD1B2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003707-A17F-4E98-AE53-3BC1C65A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C0B71E-13E1-4C71-931D-EE2124A27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D5145D-BECA-4980-91F5-F97C69DA1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5847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8E649-CE7A-4DE0-9399-3C5826A7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BD372B-767A-4943-A16D-23A6BD46D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4F94D5-0932-4404-A7C5-D86CCE59A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9B2858-1F06-4A80-9497-934CAD1E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BFF1CB-4B09-4C14-A751-76C57EE8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66AE19-EB92-483E-9EB9-CF0BC6E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75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C16B1-EBA1-475A-A469-ED7E79754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7137D9-DBAC-4BC1-AADF-3C2EF10FA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F6D919-BD15-4A1B-ABCB-FD3F88511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0F95C2-8436-414C-898B-E7E9D6446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12EADA-B269-4410-9714-ACA9C30DA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6AA8BE0-5053-4C04-8226-0FCCD2CE7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C44EF6-A163-4554-9317-41E77F11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881F52-1EC9-4FB9-AA7F-55078D60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811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979D5-3AFE-48C2-9B3D-F851688F3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B69646-81E8-478E-A439-AC8DA8A4F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05534F-7B74-4A4E-B023-6C7C46EDA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8492BC-0528-4B8E-8410-57C89BAC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3860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BCDEEA7-5376-42D6-B50B-F700DE9A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640C2A-8249-497C-A5A5-6C626D59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1E0936-2BCC-438B-BC1B-5E4D35002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859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62CB9-A320-496C-AD1B-8D2DE0AD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E5618C-FB7E-4B5E-AEE5-B3D81A229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BE3189-B684-4A7E-AE5C-486C64072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C73347-57C5-421C-BD7C-40C058274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F4701E-1646-46B5-AF61-E0FDB08AE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F65FEB-B775-460C-A9B2-174A6176D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899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3B1B6-E702-4A53-B776-51FE4BC32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D48318-2663-4DBD-AD4B-5AA8FBC21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87CC-F648-4216-8E4A-9220722C9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0C8244-3A45-4792-969D-3F92D937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46FFA7-5274-4911-B802-AA15C902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A4EF36-F119-48CA-8D15-BC22A012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0413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32050-C977-4C4E-A962-FA5ED769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C68467-EF70-4209-8C6D-AB3C1BA3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DEA8F3-B717-4568-B840-DC941C93D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921F91-6B81-4C9A-9B19-B55E57E09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8DBA83-0C79-42A7-8B96-6FB16A25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667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137D15-BFEC-415B-BD05-B768FB6EAD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744599-7F66-46F3-9C9A-47F2B2D58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3A7F4B-5999-4276-A9F3-C3801EA1A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9ABB20-C676-47DF-9877-644D22F4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2E9697-607B-4CC9-B9F4-78C8A1B7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0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10916" y="657605"/>
            <a:ext cx="617016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7814" y="2343353"/>
            <a:ext cx="1118743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5BE403-F30B-4FF0-9D12-C835A191C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DCB-0A3B-4918-B8D1-E2E1265ED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3B2DE4-4FDE-411B-89B8-233F0B84A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42A-4ED4-4FBF-9425-839D32BD5478}" type="datetimeFigureOut">
              <a:rPr lang="es-MX" smtClean="0"/>
              <a:t>04/03/2021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4E0B3A-DE3E-4281-A629-8E92F60FC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919B21-0E08-43F0-9418-23EED0C7F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8E143-99E3-4285-92BE-0787ABD71E39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7174FE0-2A09-430D-8584-8C171B66E4F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5738"/>
            <a:ext cx="914400" cy="100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hyperlink" Target="mailto:jaflores@cademconsultores.com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mailto:jaflores@cademconsultores.com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mailto:jaflores@cademconsultores.com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jp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aflores@cademconsultores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aflores@cademconsultores.co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aflores@cademconsultores.co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aflores@cademconsultores.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aflores@cademconsultores.com" TargetMode="External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aflores@cademconsultores.com" TargetMode="External"/><Relationship Id="rId4" Type="http://schemas.openxmlformats.org/officeDocument/2006/relationships/image" Target="../media/image8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aflores@cademconsultores.com" TargetMode="External"/><Relationship Id="rId4" Type="http://schemas.openxmlformats.org/officeDocument/2006/relationships/image" Target="../media/image8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95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8.png"/><Relationship Id="rId17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91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94.png"/><Relationship Id="rId5" Type="http://schemas.openxmlformats.org/officeDocument/2006/relationships/image" Target="../media/image69.png"/><Relationship Id="rId15" Type="http://schemas.openxmlformats.org/officeDocument/2006/relationships/image" Target="../media/image83.png"/><Relationship Id="rId10" Type="http://schemas.openxmlformats.org/officeDocument/2006/relationships/image" Target="../media/image93.png"/><Relationship Id="rId4" Type="http://schemas.openxmlformats.org/officeDocument/2006/relationships/image" Target="../media/image68.png"/><Relationship Id="rId9" Type="http://schemas.openxmlformats.org/officeDocument/2006/relationships/image" Target="../media/image92.png"/><Relationship Id="rId1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09.png"/><Relationship Id="rId26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112.png"/><Relationship Id="rId34" Type="http://schemas.openxmlformats.org/officeDocument/2006/relationships/hyperlink" Target="mailto:jaflores@cademconsultores.com" TargetMode="External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75.png"/><Relationship Id="rId25" Type="http://schemas.openxmlformats.org/officeDocument/2006/relationships/image" Target="../media/image115.png"/><Relationship Id="rId33" Type="http://schemas.openxmlformats.org/officeDocument/2006/relationships/image" Target="../media/image122.png"/><Relationship Id="rId2" Type="http://schemas.openxmlformats.org/officeDocument/2006/relationships/image" Target="../media/image98.png"/><Relationship Id="rId16" Type="http://schemas.openxmlformats.org/officeDocument/2006/relationships/image" Target="../media/image108.png"/><Relationship Id="rId20" Type="http://schemas.openxmlformats.org/officeDocument/2006/relationships/image" Target="../media/image111.png"/><Relationship Id="rId29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104.png"/><Relationship Id="rId24" Type="http://schemas.openxmlformats.org/officeDocument/2006/relationships/image" Target="../media/image114.png"/><Relationship Id="rId32" Type="http://schemas.openxmlformats.org/officeDocument/2006/relationships/image" Target="../media/image121.png"/><Relationship Id="rId5" Type="http://schemas.openxmlformats.org/officeDocument/2006/relationships/image" Target="../media/image99.png"/><Relationship Id="rId15" Type="http://schemas.openxmlformats.org/officeDocument/2006/relationships/image" Target="../media/image107.png"/><Relationship Id="rId23" Type="http://schemas.openxmlformats.org/officeDocument/2006/relationships/image" Target="../media/image113.png"/><Relationship Id="rId28" Type="http://schemas.openxmlformats.org/officeDocument/2006/relationships/image" Target="../media/image117.png"/><Relationship Id="rId10" Type="http://schemas.openxmlformats.org/officeDocument/2006/relationships/image" Target="../media/image103.png"/><Relationship Id="rId19" Type="http://schemas.openxmlformats.org/officeDocument/2006/relationships/image" Target="../media/image110.png"/><Relationship Id="rId31" Type="http://schemas.openxmlformats.org/officeDocument/2006/relationships/image" Target="../media/image120.png"/><Relationship Id="rId4" Type="http://schemas.openxmlformats.org/officeDocument/2006/relationships/image" Target="../media/image68.png"/><Relationship Id="rId9" Type="http://schemas.openxmlformats.org/officeDocument/2006/relationships/image" Target="../media/image102.png"/><Relationship Id="rId14" Type="http://schemas.openxmlformats.org/officeDocument/2006/relationships/image" Target="../media/image78.png"/><Relationship Id="rId22" Type="http://schemas.openxmlformats.org/officeDocument/2006/relationships/image" Target="../media/image77.png"/><Relationship Id="rId27" Type="http://schemas.openxmlformats.org/officeDocument/2006/relationships/image" Target="../media/image116.png"/><Relationship Id="rId30" Type="http://schemas.openxmlformats.org/officeDocument/2006/relationships/image" Target="../media/image1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5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9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7" Type="http://schemas.openxmlformats.org/officeDocument/2006/relationships/image" Target="../media/image146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g"/><Relationship Id="rId3" Type="http://schemas.openxmlformats.org/officeDocument/2006/relationships/image" Target="../media/image149.png"/><Relationship Id="rId7" Type="http://schemas.openxmlformats.org/officeDocument/2006/relationships/image" Target="../media/image153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jpg"/><Relationship Id="rId5" Type="http://schemas.openxmlformats.org/officeDocument/2006/relationships/image" Target="../media/image151.jpg"/><Relationship Id="rId4" Type="http://schemas.openxmlformats.org/officeDocument/2006/relationships/image" Target="../media/image1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g"/><Relationship Id="rId13" Type="http://schemas.openxmlformats.org/officeDocument/2006/relationships/image" Target="../media/image166.jpg"/><Relationship Id="rId3" Type="http://schemas.openxmlformats.org/officeDocument/2006/relationships/image" Target="../media/image156.jpg"/><Relationship Id="rId7" Type="http://schemas.openxmlformats.org/officeDocument/2006/relationships/image" Target="../media/image160.jpg"/><Relationship Id="rId12" Type="http://schemas.openxmlformats.org/officeDocument/2006/relationships/image" Target="../media/image165.png"/><Relationship Id="rId2" Type="http://schemas.openxmlformats.org/officeDocument/2006/relationships/image" Target="../media/image155.png"/><Relationship Id="rId16" Type="http://schemas.openxmlformats.org/officeDocument/2006/relationships/image" Target="../media/image16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jpg"/><Relationship Id="rId15" Type="http://schemas.openxmlformats.org/officeDocument/2006/relationships/image" Target="../media/image16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jpg"/><Relationship Id="rId14" Type="http://schemas.openxmlformats.org/officeDocument/2006/relationships/image" Target="../media/image167.jp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11" Type="http://schemas.openxmlformats.org/officeDocument/2006/relationships/image" Target="../media/image179.jpg"/><Relationship Id="rId5" Type="http://schemas.openxmlformats.org/officeDocument/2006/relationships/image" Target="../media/image173.png"/><Relationship Id="rId10" Type="http://schemas.openxmlformats.org/officeDocument/2006/relationships/image" Target="../media/image178.png"/><Relationship Id="rId4" Type="http://schemas.openxmlformats.org/officeDocument/2006/relationships/image" Target="../media/image172.jpg"/><Relationship Id="rId9" Type="http://schemas.openxmlformats.org/officeDocument/2006/relationships/image" Target="../media/image177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6.png"/><Relationship Id="rId18" Type="http://schemas.openxmlformats.org/officeDocument/2006/relationships/image" Target="../media/image78.png"/><Relationship Id="rId3" Type="http://schemas.openxmlformats.org/officeDocument/2006/relationships/image" Target="../media/image67.png"/><Relationship Id="rId21" Type="http://schemas.openxmlformats.org/officeDocument/2006/relationships/image" Target="../media/image192.png"/><Relationship Id="rId7" Type="http://schemas.openxmlformats.org/officeDocument/2006/relationships/image" Target="../media/image182.png"/><Relationship Id="rId12" Type="http://schemas.openxmlformats.org/officeDocument/2006/relationships/image" Target="../media/image185.png"/><Relationship Id="rId17" Type="http://schemas.openxmlformats.org/officeDocument/2006/relationships/image" Target="../media/image189.png"/><Relationship Id="rId2" Type="http://schemas.openxmlformats.org/officeDocument/2006/relationships/image" Target="../media/image180.png"/><Relationship Id="rId16" Type="http://schemas.openxmlformats.org/officeDocument/2006/relationships/image" Target="../media/image71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75.png"/><Relationship Id="rId5" Type="http://schemas.openxmlformats.org/officeDocument/2006/relationships/image" Target="../media/image181.png"/><Relationship Id="rId15" Type="http://schemas.openxmlformats.org/officeDocument/2006/relationships/image" Target="../media/image188.png"/><Relationship Id="rId23" Type="http://schemas.openxmlformats.org/officeDocument/2006/relationships/hyperlink" Target="mailto:jaflores@cademconsultores.com" TargetMode="External"/><Relationship Id="rId10" Type="http://schemas.openxmlformats.org/officeDocument/2006/relationships/image" Target="../media/image184.png"/><Relationship Id="rId19" Type="http://schemas.openxmlformats.org/officeDocument/2006/relationships/image" Target="../media/image190.png"/><Relationship Id="rId4" Type="http://schemas.openxmlformats.org/officeDocument/2006/relationships/image" Target="../media/image68.png"/><Relationship Id="rId9" Type="http://schemas.openxmlformats.org/officeDocument/2006/relationships/image" Target="../media/image103.png"/><Relationship Id="rId14" Type="http://schemas.openxmlformats.org/officeDocument/2006/relationships/image" Target="../media/image187.png"/><Relationship Id="rId22" Type="http://schemas.openxmlformats.org/officeDocument/2006/relationships/image" Target="../media/image19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7.png"/><Relationship Id="rId18" Type="http://schemas.openxmlformats.org/officeDocument/2006/relationships/image" Target="../media/image211.png"/><Relationship Id="rId26" Type="http://schemas.openxmlformats.org/officeDocument/2006/relationships/image" Target="../media/image217.png"/><Relationship Id="rId39" Type="http://schemas.openxmlformats.org/officeDocument/2006/relationships/image" Target="../media/image229.png"/><Relationship Id="rId21" Type="http://schemas.openxmlformats.org/officeDocument/2006/relationships/image" Target="../media/image213.png"/><Relationship Id="rId34" Type="http://schemas.openxmlformats.org/officeDocument/2006/relationships/image" Target="../media/image67.png"/><Relationship Id="rId42" Type="http://schemas.openxmlformats.org/officeDocument/2006/relationships/image" Target="../media/image232.png"/><Relationship Id="rId47" Type="http://schemas.openxmlformats.org/officeDocument/2006/relationships/image" Target="../media/image236.png"/><Relationship Id="rId50" Type="http://schemas.openxmlformats.org/officeDocument/2006/relationships/image" Target="../media/image239.png"/><Relationship Id="rId55" Type="http://schemas.openxmlformats.org/officeDocument/2006/relationships/image" Target="../media/image244.png"/><Relationship Id="rId63" Type="http://schemas.openxmlformats.org/officeDocument/2006/relationships/image" Target="../media/image251.png"/><Relationship Id="rId68" Type="http://schemas.openxmlformats.org/officeDocument/2006/relationships/image" Target="../media/image102.png"/><Relationship Id="rId76" Type="http://schemas.openxmlformats.org/officeDocument/2006/relationships/image" Target="../media/image263.png"/><Relationship Id="rId84" Type="http://schemas.openxmlformats.org/officeDocument/2006/relationships/image" Target="../media/image270.png"/><Relationship Id="rId89" Type="http://schemas.openxmlformats.org/officeDocument/2006/relationships/image" Target="../media/image275.png"/><Relationship Id="rId7" Type="http://schemas.openxmlformats.org/officeDocument/2006/relationships/image" Target="../media/image203.png"/><Relationship Id="rId71" Type="http://schemas.openxmlformats.org/officeDocument/2006/relationships/image" Target="../media/image258.png"/><Relationship Id="rId92" Type="http://schemas.openxmlformats.org/officeDocument/2006/relationships/image" Target="../media/image278.png"/><Relationship Id="rId2" Type="http://schemas.openxmlformats.org/officeDocument/2006/relationships/image" Target="../media/image198.png"/><Relationship Id="rId16" Type="http://schemas.openxmlformats.org/officeDocument/2006/relationships/image" Target="../media/image209.png"/><Relationship Id="rId29" Type="http://schemas.openxmlformats.org/officeDocument/2006/relationships/image" Target="../media/image220.png"/><Relationship Id="rId11" Type="http://schemas.openxmlformats.org/officeDocument/2006/relationships/image" Target="../media/image75.png"/><Relationship Id="rId24" Type="http://schemas.openxmlformats.org/officeDocument/2006/relationships/image" Target="../media/image215.png"/><Relationship Id="rId32" Type="http://schemas.openxmlformats.org/officeDocument/2006/relationships/image" Target="../media/image223.png"/><Relationship Id="rId37" Type="http://schemas.openxmlformats.org/officeDocument/2006/relationships/image" Target="../media/image227.png"/><Relationship Id="rId40" Type="http://schemas.openxmlformats.org/officeDocument/2006/relationships/image" Target="../media/image230.png"/><Relationship Id="rId45" Type="http://schemas.openxmlformats.org/officeDocument/2006/relationships/image" Target="../media/image183.png"/><Relationship Id="rId53" Type="http://schemas.openxmlformats.org/officeDocument/2006/relationships/image" Target="../media/image242.png"/><Relationship Id="rId58" Type="http://schemas.openxmlformats.org/officeDocument/2006/relationships/image" Target="../media/image247.png"/><Relationship Id="rId66" Type="http://schemas.openxmlformats.org/officeDocument/2006/relationships/image" Target="../media/image254.png"/><Relationship Id="rId74" Type="http://schemas.openxmlformats.org/officeDocument/2006/relationships/image" Target="../media/image261.png"/><Relationship Id="rId79" Type="http://schemas.openxmlformats.org/officeDocument/2006/relationships/image" Target="../media/image266.png"/><Relationship Id="rId87" Type="http://schemas.openxmlformats.org/officeDocument/2006/relationships/image" Target="../media/image273.png"/><Relationship Id="rId5" Type="http://schemas.openxmlformats.org/officeDocument/2006/relationships/image" Target="../media/image201.png"/><Relationship Id="rId61" Type="http://schemas.openxmlformats.org/officeDocument/2006/relationships/image" Target="../media/image249.png"/><Relationship Id="rId82" Type="http://schemas.openxmlformats.org/officeDocument/2006/relationships/image" Target="../media/image269.png"/><Relationship Id="rId90" Type="http://schemas.openxmlformats.org/officeDocument/2006/relationships/image" Target="../media/image276.png"/><Relationship Id="rId19" Type="http://schemas.openxmlformats.org/officeDocument/2006/relationships/image" Target="../media/image187.png"/><Relationship Id="rId14" Type="http://schemas.openxmlformats.org/officeDocument/2006/relationships/image" Target="../media/image208.png"/><Relationship Id="rId22" Type="http://schemas.openxmlformats.org/officeDocument/2006/relationships/image" Target="../media/image214.png"/><Relationship Id="rId27" Type="http://schemas.openxmlformats.org/officeDocument/2006/relationships/image" Target="../media/image218.png"/><Relationship Id="rId30" Type="http://schemas.openxmlformats.org/officeDocument/2006/relationships/image" Target="../media/image221.png"/><Relationship Id="rId35" Type="http://schemas.openxmlformats.org/officeDocument/2006/relationships/image" Target="../media/image225.png"/><Relationship Id="rId43" Type="http://schemas.openxmlformats.org/officeDocument/2006/relationships/image" Target="../media/image233.png"/><Relationship Id="rId48" Type="http://schemas.openxmlformats.org/officeDocument/2006/relationships/image" Target="../media/image237.png"/><Relationship Id="rId56" Type="http://schemas.openxmlformats.org/officeDocument/2006/relationships/image" Target="../media/image245.png"/><Relationship Id="rId64" Type="http://schemas.openxmlformats.org/officeDocument/2006/relationships/image" Target="../media/image252.png"/><Relationship Id="rId69" Type="http://schemas.openxmlformats.org/officeDocument/2006/relationships/image" Target="../media/image256.png"/><Relationship Id="rId77" Type="http://schemas.openxmlformats.org/officeDocument/2006/relationships/image" Target="../media/image264.png"/><Relationship Id="rId8" Type="http://schemas.openxmlformats.org/officeDocument/2006/relationships/image" Target="../media/image105.png"/><Relationship Id="rId51" Type="http://schemas.openxmlformats.org/officeDocument/2006/relationships/image" Target="../media/image240.png"/><Relationship Id="rId72" Type="http://schemas.openxmlformats.org/officeDocument/2006/relationships/image" Target="../media/image259.png"/><Relationship Id="rId80" Type="http://schemas.openxmlformats.org/officeDocument/2006/relationships/image" Target="../media/image267.png"/><Relationship Id="rId85" Type="http://schemas.openxmlformats.org/officeDocument/2006/relationships/image" Target="../media/image271.png"/><Relationship Id="rId93" Type="http://schemas.openxmlformats.org/officeDocument/2006/relationships/image" Target="../media/image68.png"/><Relationship Id="rId3" Type="http://schemas.openxmlformats.org/officeDocument/2006/relationships/image" Target="../media/image199.png"/><Relationship Id="rId12" Type="http://schemas.openxmlformats.org/officeDocument/2006/relationships/image" Target="../media/image206.png"/><Relationship Id="rId17" Type="http://schemas.openxmlformats.org/officeDocument/2006/relationships/image" Target="../media/image210.png"/><Relationship Id="rId25" Type="http://schemas.openxmlformats.org/officeDocument/2006/relationships/image" Target="../media/image216.png"/><Relationship Id="rId33" Type="http://schemas.openxmlformats.org/officeDocument/2006/relationships/image" Target="../media/image224.png"/><Relationship Id="rId38" Type="http://schemas.openxmlformats.org/officeDocument/2006/relationships/image" Target="../media/image228.png"/><Relationship Id="rId46" Type="http://schemas.openxmlformats.org/officeDocument/2006/relationships/image" Target="../media/image235.png"/><Relationship Id="rId59" Type="http://schemas.openxmlformats.org/officeDocument/2006/relationships/image" Target="../media/image248.png"/><Relationship Id="rId67" Type="http://schemas.openxmlformats.org/officeDocument/2006/relationships/image" Target="../media/image255.png"/><Relationship Id="rId20" Type="http://schemas.openxmlformats.org/officeDocument/2006/relationships/image" Target="../media/image212.png"/><Relationship Id="rId41" Type="http://schemas.openxmlformats.org/officeDocument/2006/relationships/image" Target="../media/image231.png"/><Relationship Id="rId54" Type="http://schemas.openxmlformats.org/officeDocument/2006/relationships/image" Target="../media/image243.png"/><Relationship Id="rId62" Type="http://schemas.openxmlformats.org/officeDocument/2006/relationships/image" Target="../media/image250.png"/><Relationship Id="rId70" Type="http://schemas.openxmlformats.org/officeDocument/2006/relationships/image" Target="../media/image257.png"/><Relationship Id="rId75" Type="http://schemas.openxmlformats.org/officeDocument/2006/relationships/image" Target="../media/image262.png"/><Relationship Id="rId83" Type="http://schemas.openxmlformats.org/officeDocument/2006/relationships/image" Target="../media/image113.png"/><Relationship Id="rId88" Type="http://schemas.openxmlformats.org/officeDocument/2006/relationships/image" Target="../media/image274.png"/><Relationship Id="rId91" Type="http://schemas.openxmlformats.org/officeDocument/2006/relationships/image" Target="../media/image2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2.png"/><Relationship Id="rId15" Type="http://schemas.openxmlformats.org/officeDocument/2006/relationships/image" Target="../media/image114.png"/><Relationship Id="rId23" Type="http://schemas.openxmlformats.org/officeDocument/2006/relationships/image" Target="../media/image103.png"/><Relationship Id="rId28" Type="http://schemas.openxmlformats.org/officeDocument/2006/relationships/image" Target="../media/image219.png"/><Relationship Id="rId36" Type="http://schemas.openxmlformats.org/officeDocument/2006/relationships/image" Target="../media/image226.png"/><Relationship Id="rId49" Type="http://schemas.openxmlformats.org/officeDocument/2006/relationships/image" Target="../media/image238.png"/><Relationship Id="rId57" Type="http://schemas.openxmlformats.org/officeDocument/2006/relationships/image" Target="../media/image246.png"/><Relationship Id="rId10" Type="http://schemas.openxmlformats.org/officeDocument/2006/relationships/image" Target="../media/image205.png"/><Relationship Id="rId31" Type="http://schemas.openxmlformats.org/officeDocument/2006/relationships/image" Target="../media/image222.png"/><Relationship Id="rId44" Type="http://schemas.openxmlformats.org/officeDocument/2006/relationships/image" Target="../media/image234.png"/><Relationship Id="rId52" Type="http://schemas.openxmlformats.org/officeDocument/2006/relationships/image" Target="../media/image241.png"/><Relationship Id="rId60" Type="http://schemas.openxmlformats.org/officeDocument/2006/relationships/image" Target="../media/image73.png"/><Relationship Id="rId65" Type="http://schemas.openxmlformats.org/officeDocument/2006/relationships/image" Target="../media/image253.png"/><Relationship Id="rId73" Type="http://schemas.openxmlformats.org/officeDocument/2006/relationships/image" Target="../media/image260.png"/><Relationship Id="rId78" Type="http://schemas.openxmlformats.org/officeDocument/2006/relationships/image" Target="../media/image265.png"/><Relationship Id="rId81" Type="http://schemas.openxmlformats.org/officeDocument/2006/relationships/image" Target="../media/image268.png"/><Relationship Id="rId86" Type="http://schemas.openxmlformats.org/officeDocument/2006/relationships/image" Target="../media/image272.png"/><Relationship Id="rId4" Type="http://schemas.openxmlformats.org/officeDocument/2006/relationships/image" Target="../media/image200.png"/><Relationship Id="rId9" Type="http://schemas.openxmlformats.org/officeDocument/2006/relationships/image" Target="../media/image204.png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4.png"/><Relationship Id="rId18" Type="http://schemas.openxmlformats.org/officeDocument/2006/relationships/image" Target="../media/image211.png"/><Relationship Id="rId26" Type="http://schemas.openxmlformats.org/officeDocument/2006/relationships/image" Target="../media/image293.png"/><Relationship Id="rId39" Type="http://schemas.openxmlformats.org/officeDocument/2006/relationships/image" Target="../media/image303.png"/><Relationship Id="rId21" Type="http://schemas.openxmlformats.org/officeDocument/2006/relationships/image" Target="../media/image289.png"/><Relationship Id="rId34" Type="http://schemas.openxmlformats.org/officeDocument/2006/relationships/image" Target="../media/image299.png"/><Relationship Id="rId42" Type="http://schemas.openxmlformats.org/officeDocument/2006/relationships/image" Target="../media/image305.png"/><Relationship Id="rId47" Type="http://schemas.openxmlformats.org/officeDocument/2006/relationships/image" Target="../media/image310.png"/><Relationship Id="rId50" Type="http://schemas.openxmlformats.org/officeDocument/2006/relationships/image" Target="../media/image231.png"/><Relationship Id="rId55" Type="http://schemas.openxmlformats.org/officeDocument/2006/relationships/image" Target="../media/image316.png"/><Relationship Id="rId63" Type="http://schemas.openxmlformats.org/officeDocument/2006/relationships/image" Target="../media/image322.png"/><Relationship Id="rId68" Type="http://schemas.openxmlformats.org/officeDocument/2006/relationships/image" Target="../media/image326.png"/><Relationship Id="rId76" Type="http://schemas.openxmlformats.org/officeDocument/2006/relationships/image" Target="../media/image334.png"/><Relationship Id="rId7" Type="http://schemas.openxmlformats.org/officeDocument/2006/relationships/image" Target="../media/image280.png"/><Relationship Id="rId71" Type="http://schemas.openxmlformats.org/officeDocument/2006/relationships/image" Target="../media/image329.png"/><Relationship Id="rId2" Type="http://schemas.openxmlformats.org/officeDocument/2006/relationships/image" Target="../media/image198.png"/><Relationship Id="rId16" Type="http://schemas.openxmlformats.org/officeDocument/2006/relationships/image" Target="../media/image286.png"/><Relationship Id="rId29" Type="http://schemas.openxmlformats.org/officeDocument/2006/relationships/image" Target="../media/image294.png"/><Relationship Id="rId11" Type="http://schemas.openxmlformats.org/officeDocument/2006/relationships/image" Target="../media/image119.png"/><Relationship Id="rId24" Type="http://schemas.openxmlformats.org/officeDocument/2006/relationships/image" Target="../media/image291.png"/><Relationship Id="rId32" Type="http://schemas.openxmlformats.org/officeDocument/2006/relationships/image" Target="../media/image297.png"/><Relationship Id="rId37" Type="http://schemas.openxmlformats.org/officeDocument/2006/relationships/image" Target="../media/image205.png"/><Relationship Id="rId40" Type="http://schemas.openxmlformats.org/officeDocument/2006/relationships/image" Target="../media/image304.png"/><Relationship Id="rId45" Type="http://schemas.openxmlformats.org/officeDocument/2006/relationships/image" Target="../media/image308.png"/><Relationship Id="rId53" Type="http://schemas.openxmlformats.org/officeDocument/2006/relationships/image" Target="../media/image314.png"/><Relationship Id="rId58" Type="http://schemas.openxmlformats.org/officeDocument/2006/relationships/image" Target="../media/image318.png"/><Relationship Id="rId66" Type="http://schemas.openxmlformats.org/officeDocument/2006/relationships/image" Target="../media/image325.png"/><Relationship Id="rId74" Type="http://schemas.openxmlformats.org/officeDocument/2006/relationships/image" Target="../media/image332.png"/><Relationship Id="rId79" Type="http://schemas.openxmlformats.org/officeDocument/2006/relationships/image" Target="../media/image336.png"/><Relationship Id="rId5" Type="http://schemas.openxmlformats.org/officeDocument/2006/relationships/image" Target="../media/image201.png"/><Relationship Id="rId61" Type="http://schemas.openxmlformats.org/officeDocument/2006/relationships/image" Target="../media/image321.png"/><Relationship Id="rId82" Type="http://schemas.openxmlformats.org/officeDocument/2006/relationships/image" Target="../media/image68.png"/><Relationship Id="rId10" Type="http://schemas.openxmlformats.org/officeDocument/2006/relationships/image" Target="../media/image283.png"/><Relationship Id="rId19" Type="http://schemas.openxmlformats.org/officeDocument/2006/relationships/image" Target="../media/image288.png"/><Relationship Id="rId31" Type="http://schemas.openxmlformats.org/officeDocument/2006/relationships/image" Target="../media/image296.png"/><Relationship Id="rId44" Type="http://schemas.openxmlformats.org/officeDocument/2006/relationships/image" Target="../media/image307.png"/><Relationship Id="rId52" Type="http://schemas.openxmlformats.org/officeDocument/2006/relationships/image" Target="../media/image313.png"/><Relationship Id="rId60" Type="http://schemas.openxmlformats.org/officeDocument/2006/relationships/image" Target="../media/image320.png"/><Relationship Id="rId65" Type="http://schemas.openxmlformats.org/officeDocument/2006/relationships/image" Target="../media/image324.png"/><Relationship Id="rId73" Type="http://schemas.openxmlformats.org/officeDocument/2006/relationships/image" Target="../media/image331.png"/><Relationship Id="rId78" Type="http://schemas.openxmlformats.org/officeDocument/2006/relationships/image" Target="../media/image73.png"/><Relationship Id="rId81" Type="http://schemas.openxmlformats.org/officeDocument/2006/relationships/image" Target="../media/image338.png"/><Relationship Id="rId4" Type="http://schemas.openxmlformats.org/officeDocument/2006/relationships/image" Target="../media/image200.png"/><Relationship Id="rId9" Type="http://schemas.openxmlformats.org/officeDocument/2006/relationships/image" Target="../media/image282.png"/><Relationship Id="rId14" Type="http://schemas.openxmlformats.org/officeDocument/2006/relationships/image" Target="../media/image105.png"/><Relationship Id="rId22" Type="http://schemas.openxmlformats.org/officeDocument/2006/relationships/image" Target="../media/image114.png"/><Relationship Id="rId27" Type="http://schemas.openxmlformats.org/officeDocument/2006/relationships/image" Target="../media/image75.png"/><Relationship Id="rId30" Type="http://schemas.openxmlformats.org/officeDocument/2006/relationships/image" Target="../media/image295.png"/><Relationship Id="rId35" Type="http://schemas.openxmlformats.org/officeDocument/2006/relationships/image" Target="../media/image300.png"/><Relationship Id="rId43" Type="http://schemas.openxmlformats.org/officeDocument/2006/relationships/image" Target="../media/image306.png"/><Relationship Id="rId48" Type="http://schemas.openxmlformats.org/officeDocument/2006/relationships/image" Target="../media/image311.png"/><Relationship Id="rId56" Type="http://schemas.openxmlformats.org/officeDocument/2006/relationships/image" Target="../media/image317.png"/><Relationship Id="rId64" Type="http://schemas.openxmlformats.org/officeDocument/2006/relationships/image" Target="../media/image323.png"/><Relationship Id="rId69" Type="http://schemas.openxmlformats.org/officeDocument/2006/relationships/image" Target="../media/image327.png"/><Relationship Id="rId77" Type="http://schemas.openxmlformats.org/officeDocument/2006/relationships/image" Target="../media/image335.png"/><Relationship Id="rId8" Type="http://schemas.openxmlformats.org/officeDocument/2006/relationships/image" Target="../media/image281.png"/><Relationship Id="rId51" Type="http://schemas.openxmlformats.org/officeDocument/2006/relationships/image" Target="../media/image312.png"/><Relationship Id="rId72" Type="http://schemas.openxmlformats.org/officeDocument/2006/relationships/image" Target="../media/image330.png"/><Relationship Id="rId80" Type="http://schemas.openxmlformats.org/officeDocument/2006/relationships/image" Target="../media/image337.png"/><Relationship Id="rId3" Type="http://schemas.openxmlformats.org/officeDocument/2006/relationships/image" Target="../media/image199.png"/><Relationship Id="rId12" Type="http://schemas.openxmlformats.org/officeDocument/2006/relationships/image" Target="../media/image93.png"/><Relationship Id="rId17" Type="http://schemas.openxmlformats.org/officeDocument/2006/relationships/image" Target="../media/image287.png"/><Relationship Id="rId25" Type="http://schemas.openxmlformats.org/officeDocument/2006/relationships/image" Target="../media/image292.png"/><Relationship Id="rId33" Type="http://schemas.openxmlformats.org/officeDocument/2006/relationships/image" Target="../media/image298.png"/><Relationship Id="rId38" Type="http://schemas.openxmlformats.org/officeDocument/2006/relationships/image" Target="../media/image302.png"/><Relationship Id="rId46" Type="http://schemas.openxmlformats.org/officeDocument/2006/relationships/image" Target="../media/image309.png"/><Relationship Id="rId59" Type="http://schemas.openxmlformats.org/officeDocument/2006/relationships/image" Target="../media/image319.png"/><Relationship Id="rId67" Type="http://schemas.openxmlformats.org/officeDocument/2006/relationships/image" Target="../media/image67.png"/><Relationship Id="rId20" Type="http://schemas.openxmlformats.org/officeDocument/2006/relationships/image" Target="../media/image251.png"/><Relationship Id="rId41" Type="http://schemas.openxmlformats.org/officeDocument/2006/relationships/image" Target="../media/image210.png"/><Relationship Id="rId54" Type="http://schemas.openxmlformats.org/officeDocument/2006/relationships/image" Target="../media/image315.png"/><Relationship Id="rId62" Type="http://schemas.openxmlformats.org/officeDocument/2006/relationships/image" Target="../media/image113.png"/><Relationship Id="rId70" Type="http://schemas.openxmlformats.org/officeDocument/2006/relationships/image" Target="../media/image328.png"/><Relationship Id="rId75" Type="http://schemas.openxmlformats.org/officeDocument/2006/relationships/image" Target="../media/image3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9.png"/><Relationship Id="rId15" Type="http://schemas.openxmlformats.org/officeDocument/2006/relationships/image" Target="../media/image285.png"/><Relationship Id="rId23" Type="http://schemas.openxmlformats.org/officeDocument/2006/relationships/image" Target="../media/image290.png"/><Relationship Id="rId28" Type="http://schemas.openxmlformats.org/officeDocument/2006/relationships/image" Target="../media/image103.png"/><Relationship Id="rId36" Type="http://schemas.openxmlformats.org/officeDocument/2006/relationships/image" Target="../media/image301.png"/><Relationship Id="rId49" Type="http://schemas.openxmlformats.org/officeDocument/2006/relationships/image" Target="../media/image230.png"/><Relationship Id="rId57" Type="http://schemas.openxmlformats.org/officeDocument/2006/relationships/image" Target="../media/image183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4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9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3" Type="http://schemas.openxmlformats.org/officeDocument/2006/relationships/image" Target="../media/image354.png"/><Relationship Id="rId7" Type="http://schemas.openxmlformats.org/officeDocument/2006/relationships/image" Target="../media/image356.png"/><Relationship Id="rId12" Type="http://schemas.openxmlformats.org/officeDocument/2006/relationships/hyperlink" Target="mailto:jaflores@cademconsultores.com" TargetMode="External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189.png"/><Relationship Id="rId5" Type="http://schemas.openxmlformats.org/officeDocument/2006/relationships/image" Target="../media/image75.png"/><Relationship Id="rId10" Type="http://schemas.openxmlformats.org/officeDocument/2006/relationships/image" Target="../media/image359.png"/><Relationship Id="rId4" Type="http://schemas.openxmlformats.org/officeDocument/2006/relationships/image" Target="../media/image212.png"/><Relationship Id="rId9" Type="http://schemas.openxmlformats.org/officeDocument/2006/relationships/image" Target="../media/image358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1.jp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8.png"/><Relationship Id="rId4" Type="http://schemas.openxmlformats.org/officeDocument/2006/relationships/image" Target="../media/image36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9.png"/><Relationship Id="rId4" Type="http://schemas.openxmlformats.org/officeDocument/2006/relationships/image" Target="../media/image367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3" Type="http://schemas.openxmlformats.org/officeDocument/2006/relationships/image" Target="../media/image371.png"/><Relationship Id="rId7" Type="http://schemas.openxmlformats.org/officeDocument/2006/relationships/image" Target="../media/image375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4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7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8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9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80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81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jp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jp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3" Type="http://schemas.openxmlformats.org/officeDocument/2006/relationships/image" Target="../media/image390.jpg"/><Relationship Id="rId7" Type="http://schemas.openxmlformats.org/officeDocument/2006/relationships/image" Target="../media/image394.png"/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3.png"/><Relationship Id="rId11" Type="http://schemas.openxmlformats.org/officeDocument/2006/relationships/image" Target="../media/image398.png"/><Relationship Id="rId5" Type="http://schemas.openxmlformats.org/officeDocument/2006/relationships/image" Target="../media/image392.png"/><Relationship Id="rId10" Type="http://schemas.openxmlformats.org/officeDocument/2006/relationships/image" Target="../media/image397.png"/><Relationship Id="rId4" Type="http://schemas.openxmlformats.org/officeDocument/2006/relationships/image" Target="../media/image391.jpg"/><Relationship Id="rId9" Type="http://schemas.openxmlformats.org/officeDocument/2006/relationships/image" Target="../media/image39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ropbox.com/sh/ltmbusdv0nrdi7e/AADTsCTfYjZCclHre6JMLynVa?dl=0" TargetMode="External"/><Relationship Id="rId5" Type="http://schemas.openxmlformats.org/officeDocument/2006/relationships/image" Target="../media/image369.png"/><Relationship Id="rId4" Type="http://schemas.openxmlformats.org/officeDocument/2006/relationships/image" Target="../media/image367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jpg"/><Relationship Id="rId2" Type="http://schemas.openxmlformats.org/officeDocument/2006/relationships/image" Target="../media/image400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pn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4219" y="3247008"/>
            <a:ext cx="1186306" cy="195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94219" y="3638803"/>
            <a:ext cx="4258818" cy="2105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4219" y="4044188"/>
            <a:ext cx="3378961" cy="2105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71988" y="4044188"/>
            <a:ext cx="1475104" cy="2105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55250" y="6087427"/>
            <a:ext cx="1003046" cy="609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76942" y="6259334"/>
            <a:ext cx="1181359" cy="761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78E1123-9E0E-4E0A-B9D2-D40D61C294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1271"/>
            <a:ext cx="2743200" cy="3015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640705" cy="6858000"/>
          </a:xfrm>
          <a:custGeom>
            <a:avLst/>
            <a:gdLst/>
            <a:ahLst/>
            <a:cxnLst/>
            <a:rect l="l" t="t" r="r" b="b"/>
            <a:pathLst>
              <a:path w="5640705" h="6858000">
                <a:moveTo>
                  <a:pt x="0" y="6858000"/>
                </a:moveTo>
                <a:lnTo>
                  <a:pt x="5640324" y="6858000"/>
                </a:lnTo>
                <a:lnTo>
                  <a:pt x="5640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424" y="1710385"/>
            <a:ext cx="380746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1460" marR="5080" indent="-239395">
              <a:lnSpc>
                <a:spcPts val="5830"/>
              </a:lnSpc>
              <a:spcBef>
                <a:spcPts val="835"/>
              </a:spcBef>
            </a:pPr>
            <a:r>
              <a:rPr sz="5400" b="0" spc="-60" dirty="0">
                <a:solidFill>
                  <a:srgbClr val="F1F1F1"/>
                </a:solidFill>
                <a:latin typeface="Calibri Light"/>
                <a:cs typeface="Calibri Light"/>
              </a:rPr>
              <a:t>Salir </a:t>
            </a:r>
            <a:r>
              <a:rPr sz="5400" b="0" dirty="0">
                <a:solidFill>
                  <a:srgbClr val="F1F1F1"/>
                </a:solidFill>
                <a:latin typeface="Calibri Light"/>
                <a:cs typeface="Calibri Light"/>
              </a:rPr>
              <a:t>o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huir</a:t>
            </a:r>
            <a:r>
              <a:rPr sz="5400" b="0" spc="-56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del  </a:t>
            </a:r>
            <a:r>
              <a:rPr sz="5400" b="0" spc="-95" dirty="0">
                <a:solidFill>
                  <a:srgbClr val="F1F1F1"/>
                </a:solidFill>
                <a:latin typeface="Calibri Light"/>
                <a:cs typeface="Calibri Light"/>
              </a:rPr>
              <a:t>outsourcing.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4" y="3984447"/>
            <a:ext cx="4294505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543050" marR="5080" indent="-1530350">
              <a:lnSpc>
                <a:spcPts val="3460"/>
              </a:lnSpc>
              <a:spcBef>
                <a:spcPts val="535"/>
              </a:spcBef>
            </a:pPr>
            <a:r>
              <a:rPr sz="3200" b="0" spc="-30" dirty="0">
                <a:solidFill>
                  <a:srgbClr val="FF0000"/>
                </a:solidFill>
                <a:latin typeface="Calibri Light"/>
                <a:cs typeface="Calibri Light"/>
              </a:rPr>
              <a:t>(o </a:t>
            </a:r>
            <a:r>
              <a:rPr sz="3200" b="0" spc="-70" dirty="0">
                <a:solidFill>
                  <a:srgbClr val="FF0000"/>
                </a:solidFill>
                <a:latin typeface="Calibri Light"/>
                <a:cs typeface="Calibri Light"/>
              </a:rPr>
              <a:t>permanecer</a:t>
            </a:r>
            <a:r>
              <a:rPr sz="3200" b="0" spc="-34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3200" b="0" spc="-80" dirty="0">
                <a:solidFill>
                  <a:srgbClr val="FF0000"/>
                </a:solidFill>
                <a:latin typeface="Calibri Light"/>
                <a:cs typeface="Calibri Light"/>
              </a:rPr>
              <a:t>controlando  </a:t>
            </a:r>
            <a:r>
              <a:rPr sz="3200" b="0" spc="-65" dirty="0">
                <a:solidFill>
                  <a:srgbClr val="FF0000"/>
                </a:solidFill>
                <a:latin typeface="Calibri Light"/>
                <a:cs typeface="Calibri Light"/>
              </a:rPr>
              <a:t>riesgos)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4850" y="132969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em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13384" algn="l"/>
              </a:tabLst>
            </a:pPr>
            <a:r>
              <a:rPr sz="1800" dirty="0">
                <a:latin typeface="Calibri"/>
                <a:cs typeface="Calibri"/>
              </a:rPr>
              <a:t>I.	</a:t>
            </a:r>
            <a:r>
              <a:rPr sz="1800" spc="-10" dirty="0">
                <a:latin typeface="Calibri"/>
                <a:cs typeface="Calibri"/>
              </a:rPr>
              <a:t>Antecedentes.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2050" y="956309"/>
            <a:ext cx="332359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Outsourcing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Conceptos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básicos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Diferencias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Figuras </a:t>
            </a:r>
            <a:r>
              <a:rPr sz="1800" spc="-5" dirty="0">
                <a:latin typeface="Calibri"/>
                <a:cs typeface="Calibri"/>
              </a:rPr>
              <a:t>alternas de</a:t>
            </a:r>
            <a:r>
              <a:rPr sz="1800" spc="-10" dirty="0">
                <a:latin typeface="Calibri"/>
                <a:cs typeface="Calibri"/>
              </a:rPr>
              <a:t> outsourcing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Relación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laboral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Antecedentes</a:t>
            </a:r>
            <a:r>
              <a:rPr sz="1800" spc="-5" dirty="0">
                <a:latin typeface="Calibri"/>
                <a:cs typeface="Calibri"/>
              </a:rPr>
              <a:t> judiciales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Outsourcing </a:t>
            </a:r>
            <a:r>
              <a:rPr sz="1800" dirty="0">
                <a:latin typeface="Calibri"/>
                <a:cs typeface="Calibri"/>
              </a:rPr>
              <a:t>en el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mundo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4850" y="2876803"/>
            <a:ext cx="4775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latin typeface="Calibri"/>
                <a:cs typeface="Calibri"/>
              </a:rPr>
              <a:t>II.	</a:t>
            </a:r>
            <a:r>
              <a:rPr sz="1800" spc="-10" dirty="0">
                <a:latin typeface="Calibri"/>
                <a:cs typeface="Calibri"/>
              </a:rPr>
              <a:t>Marco laboral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subcontratación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México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2050" y="3151123"/>
            <a:ext cx="3602354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Concepto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legal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Condiciones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5" dirty="0">
                <a:latin typeface="Calibri"/>
                <a:cs typeface="Calibri"/>
              </a:rPr>
              <a:t>Contrato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Obligaciones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supervisión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Prohibiciones </a:t>
            </a:r>
            <a:r>
              <a:rPr sz="1800" dirty="0">
                <a:latin typeface="Calibri"/>
                <a:cs typeface="Calibri"/>
              </a:rPr>
              <a:t>a la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84850" y="4522978"/>
            <a:ext cx="25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I.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661" y="4522978"/>
            <a:ext cx="4869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Proyectos </a:t>
            </a:r>
            <a:r>
              <a:rPr sz="1800" spc="-5" dirty="0">
                <a:latin typeface="Calibri"/>
                <a:cs typeface="Calibri"/>
              </a:rPr>
              <a:t>legislativos </a:t>
            </a:r>
            <a:r>
              <a:rPr sz="1800" spc="-15" dirty="0">
                <a:latin typeface="Calibri"/>
                <a:cs typeface="Calibri"/>
              </a:rPr>
              <a:t>para </a:t>
            </a:r>
            <a:r>
              <a:rPr sz="1800" spc="-10" dirty="0">
                <a:latin typeface="Calibri"/>
                <a:cs typeface="Calibri"/>
              </a:rPr>
              <a:t>regularla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desaparecerla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2050" y="4797297"/>
            <a:ext cx="50704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Marco fiscal </a:t>
            </a:r>
            <a:r>
              <a:rPr sz="1800" spc="-5" dirty="0">
                <a:latin typeface="Calibri"/>
                <a:cs typeface="Calibri"/>
              </a:rPr>
              <a:t>de la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Obligaciones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materia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ISR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Requisitos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deducibilidad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acreditamiento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Obligaciones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materia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comprobantes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fiscales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640705" cy="6858000"/>
          </a:xfrm>
          <a:custGeom>
            <a:avLst/>
            <a:gdLst/>
            <a:ahLst/>
            <a:cxnLst/>
            <a:rect l="l" t="t" r="r" b="b"/>
            <a:pathLst>
              <a:path w="5640705" h="6858000">
                <a:moveTo>
                  <a:pt x="0" y="6858000"/>
                </a:moveTo>
                <a:lnTo>
                  <a:pt x="5640324" y="6858000"/>
                </a:lnTo>
                <a:lnTo>
                  <a:pt x="5640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424" y="1710385"/>
            <a:ext cx="380746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1460" marR="5080" indent="-239395">
              <a:lnSpc>
                <a:spcPts val="5830"/>
              </a:lnSpc>
              <a:spcBef>
                <a:spcPts val="835"/>
              </a:spcBef>
            </a:pPr>
            <a:r>
              <a:rPr sz="5400" b="0" spc="-60" dirty="0">
                <a:solidFill>
                  <a:srgbClr val="F1F1F1"/>
                </a:solidFill>
                <a:latin typeface="Calibri Light"/>
                <a:cs typeface="Calibri Light"/>
              </a:rPr>
              <a:t>Salir </a:t>
            </a:r>
            <a:r>
              <a:rPr sz="5400" b="0" dirty="0">
                <a:solidFill>
                  <a:srgbClr val="F1F1F1"/>
                </a:solidFill>
                <a:latin typeface="Calibri Light"/>
                <a:cs typeface="Calibri Light"/>
              </a:rPr>
              <a:t>o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huir</a:t>
            </a:r>
            <a:r>
              <a:rPr sz="5400" b="0" spc="-56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del  </a:t>
            </a:r>
            <a:r>
              <a:rPr sz="5400" b="0" spc="-95" dirty="0">
                <a:solidFill>
                  <a:srgbClr val="F1F1F1"/>
                </a:solidFill>
                <a:latin typeface="Calibri Light"/>
                <a:cs typeface="Calibri Light"/>
              </a:rPr>
              <a:t>outsourcing.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4" y="3984447"/>
            <a:ext cx="4294505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543050" marR="5080" indent="-1530350">
              <a:lnSpc>
                <a:spcPts val="3460"/>
              </a:lnSpc>
              <a:spcBef>
                <a:spcPts val="535"/>
              </a:spcBef>
            </a:pPr>
            <a:r>
              <a:rPr sz="3200" b="0" spc="-30" dirty="0">
                <a:solidFill>
                  <a:srgbClr val="FF0000"/>
                </a:solidFill>
                <a:latin typeface="Calibri Light"/>
                <a:cs typeface="Calibri Light"/>
              </a:rPr>
              <a:t>(o </a:t>
            </a:r>
            <a:r>
              <a:rPr sz="3200" b="0" spc="-70" dirty="0">
                <a:solidFill>
                  <a:srgbClr val="FF0000"/>
                </a:solidFill>
                <a:latin typeface="Calibri Light"/>
                <a:cs typeface="Calibri Light"/>
              </a:rPr>
              <a:t>permanecer</a:t>
            </a:r>
            <a:r>
              <a:rPr sz="3200" b="0" spc="-34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3200" b="0" spc="-80" dirty="0">
                <a:solidFill>
                  <a:srgbClr val="FF0000"/>
                </a:solidFill>
                <a:latin typeface="Calibri Light"/>
                <a:cs typeface="Calibri Light"/>
              </a:rPr>
              <a:t>controlando  </a:t>
            </a:r>
            <a:r>
              <a:rPr sz="3200" b="0" spc="-65" dirty="0">
                <a:solidFill>
                  <a:srgbClr val="FF0000"/>
                </a:solidFill>
                <a:latin typeface="Calibri Light"/>
                <a:cs typeface="Calibri Light"/>
              </a:rPr>
              <a:t>riesgos)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4850" y="132969"/>
            <a:ext cx="45624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066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Temario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13384" algn="l"/>
              </a:tabLst>
            </a:pPr>
            <a:r>
              <a:rPr sz="1800" dirty="0">
                <a:latin typeface="Calibri"/>
                <a:cs typeface="Calibri"/>
              </a:rPr>
              <a:t>IV.	</a:t>
            </a:r>
            <a:r>
              <a:rPr sz="1800" spc="-10" dirty="0">
                <a:latin typeface="Calibri"/>
                <a:cs typeface="Calibri"/>
              </a:rPr>
              <a:t>Antecedentes </a:t>
            </a:r>
            <a:r>
              <a:rPr sz="1800" spc="-5" dirty="0">
                <a:latin typeface="Calibri"/>
                <a:cs typeface="Calibri"/>
              </a:rPr>
              <a:t>judiciales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actos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autoridad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2050" y="956309"/>
            <a:ext cx="5485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Actuación de </a:t>
            </a:r>
            <a:r>
              <a:rPr sz="1800" dirty="0">
                <a:latin typeface="Calibri"/>
                <a:cs typeface="Calibri"/>
              </a:rPr>
              <a:t>las </a:t>
            </a:r>
            <a:r>
              <a:rPr sz="1800" spc="-5" dirty="0">
                <a:latin typeface="Calibri"/>
                <a:cs typeface="Calibri"/>
              </a:rPr>
              <a:t>autoridades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visitas domiciliarias </a:t>
            </a:r>
            <a:r>
              <a:rPr sz="1800" dirty="0">
                <a:latin typeface="Calibri"/>
                <a:cs typeface="Calibri"/>
              </a:rPr>
              <a:t>y  </a:t>
            </a:r>
            <a:r>
              <a:rPr sz="1800" spc="-10" dirty="0">
                <a:latin typeface="Calibri"/>
                <a:cs typeface="Calibri"/>
              </a:rPr>
              <a:t>revisiones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gabinete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5" dirty="0">
                <a:latin typeface="Calibri"/>
                <a:cs typeface="Calibri"/>
              </a:rPr>
              <a:t>contra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  <a:p>
            <a:pPr marL="413384" marR="606425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Señalamientos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procedimientos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5" dirty="0">
                <a:latin typeface="Calibri"/>
                <a:cs typeface="Calibri"/>
              </a:rPr>
              <a:t>contra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la  </a:t>
            </a:r>
            <a:r>
              <a:rPr sz="1800" spc="-10" dirty="0">
                <a:latin typeface="Calibri"/>
                <a:cs typeface="Calibri"/>
              </a:rPr>
              <a:t>subcontratación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sus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representantes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4850" y="2053590"/>
            <a:ext cx="36309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latin typeface="Calibri"/>
                <a:cs typeface="Calibri"/>
              </a:rPr>
              <a:t>V.	</a:t>
            </a:r>
            <a:r>
              <a:rPr sz="1800" spc="-10" dirty="0">
                <a:latin typeface="Calibri"/>
                <a:cs typeface="Calibri"/>
              </a:rPr>
              <a:t>Subcontratación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seguridad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social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2050" y="2327605"/>
            <a:ext cx="28263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Obligaciones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patrones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Obligaciones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informativas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Sanciones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84850" y="3151123"/>
            <a:ext cx="369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spc="-5" dirty="0">
                <a:latin typeface="Calibri"/>
                <a:cs typeface="Calibri"/>
              </a:rPr>
              <a:t>VI.	</a:t>
            </a:r>
            <a:r>
              <a:rPr sz="1800" spc="-10" dirty="0">
                <a:latin typeface="Calibri"/>
                <a:cs typeface="Calibri"/>
              </a:rPr>
              <a:t>Subcontratación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lavado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dinero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2050" y="3425444"/>
            <a:ext cx="52501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Disposiciones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legales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interpretación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UIF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¿Presentación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avisos?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¿Cómo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desde </a:t>
            </a:r>
            <a:r>
              <a:rPr sz="1800" dirty="0">
                <a:latin typeface="Calibri"/>
                <a:cs typeface="Calibri"/>
              </a:rPr>
              <a:t>cuando </a:t>
            </a:r>
            <a:r>
              <a:rPr sz="1800" spc="-5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presentarían, </a:t>
            </a:r>
            <a:r>
              <a:rPr sz="1800" dirty="0">
                <a:latin typeface="Calibri"/>
                <a:cs typeface="Calibri"/>
              </a:rPr>
              <a:t>en su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caso?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Riesgos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84850" y="4797297"/>
            <a:ext cx="437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VII. </a:t>
            </a:r>
            <a:r>
              <a:rPr sz="1800" spc="-10" dirty="0">
                <a:latin typeface="Calibri"/>
                <a:cs typeface="Calibri"/>
              </a:rPr>
              <a:t>Subcontratación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delincuencia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organizada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2050" y="5071617"/>
            <a:ext cx="38125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Consideraciones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legislativas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Medidas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prevención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25" dirty="0">
                <a:latin typeface="Calibri"/>
                <a:cs typeface="Calibri"/>
              </a:rPr>
              <a:t>Efecto </a:t>
            </a:r>
            <a:r>
              <a:rPr sz="1800" spc="-15" dirty="0">
                <a:latin typeface="Calibri"/>
                <a:cs typeface="Calibri"/>
              </a:rPr>
              <a:t>retroactivo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¿Inconstitucional?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640705" cy="6858000"/>
          </a:xfrm>
          <a:custGeom>
            <a:avLst/>
            <a:gdLst/>
            <a:ahLst/>
            <a:cxnLst/>
            <a:rect l="l" t="t" r="r" b="b"/>
            <a:pathLst>
              <a:path w="5640705" h="6858000">
                <a:moveTo>
                  <a:pt x="0" y="6858000"/>
                </a:moveTo>
                <a:lnTo>
                  <a:pt x="5640324" y="6858000"/>
                </a:lnTo>
                <a:lnTo>
                  <a:pt x="5640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424" y="1710385"/>
            <a:ext cx="380746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1460" marR="5080" indent="-239395">
              <a:lnSpc>
                <a:spcPts val="5830"/>
              </a:lnSpc>
              <a:spcBef>
                <a:spcPts val="835"/>
              </a:spcBef>
            </a:pPr>
            <a:r>
              <a:rPr sz="5400" b="0" spc="-60" dirty="0">
                <a:solidFill>
                  <a:srgbClr val="F1F1F1"/>
                </a:solidFill>
                <a:latin typeface="Calibri Light"/>
                <a:cs typeface="Calibri Light"/>
              </a:rPr>
              <a:t>Salir </a:t>
            </a:r>
            <a:r>
              <a:rPr sz="5400" b="0" dirty="0">
                <a:solidFill>
                  <a:srgbClr val="F1F1F1"/>
                </a:solidFill>
                <a:latin typeface="Calibri Light"/>
                <a:cs typeface="Calibri Light"/>
              </a:rPr>
              <a:t>o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huir</a:t>
            </a:r>
            <a:r>
              <a:rPr sz="5400" b="0" spc="-56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del  </a:t>
            </a:r>
            <a:r>
              <a:rPr sz="5400" b="0" spc="-95" dirty="0">
                <a:solidFill>
                  <a:srgbClr val="F1F1F1"/>
                </a:solidFill>
                <a:latin typeface="Calibri Light"/>
                <a:cs typeface="Calibri Light"/>
              </a:rPr>
              <a:t>outsourcing.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4" y="3984447"/>
            <a:ext cx="4294505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543050" marR="5080" indent="-1530350">
              <a:lnSpc>
                <a:spcPts val="3460"/>
              </a:lnSpc>
              <a:spcBef>
                <a:spcPts val="535"/>
              </a:spcBef>
            </a:pPr>
            <a:r>
              <a:rPr sz="3200" b="0" spc="-30" dirty="0">
                <a:solidFill>
                  <a:srgbClr val="FF0000"/>
                </a:solidFill>
                <a:latin typeface="Calibri Light"/>
                <a:cs typeface="Calibri Light"/>
              </a:rPr>
              <a:t>(o </a:t>
            </a:r>
            <a:r>
              <a:rPr sz="3200" b="0" spc="-70" dirty="0">
                <a:solidFill>
                  <a:srgbClr val="FF0000"/>
                </a:solidFill>
                <a:latin typeface="Calibri Light"/>
                <a:cs typeface="Calibri Light"/>
              </a:rPr>
              <a:t>permanecer</a:t>
            </a:r>
            <a:r>
              <a:rPr sz="3200" b="0" spc="-34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3200" b="0" spc="-80" dirty="0">
                <a:solidFill>
                  <a:srgbClr val="FF0000"/>
                </a:solidFill>
                <a:latin typeface="Calibri Light"/>
                <a:cs typeface="Calibri Light"/>
              </a:rPr>
              <a:t>controlando  </a:t>
            </a:r>
            <a:r>
              <a:rPr sz="3200" b="0" spc="-65" dirty="0">
                <a:solidFill>
                  <a:srgbClr val="FF0000"/>
                </a:solidFill>
                <a:latin typeface="Calibri Light"/>
                <a:cs typeface="Calibri Light"/>
              </a:rPr>
              <a:t>riesgos)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4850" y="132969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em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VIII. </a:t>
            </a:r>
            <a:r>
              <a:rPr sz="1800" spc="-15" dirty="0">
                <a:latin typeface="Calibri"/>
                <a:cs typeface="Calibri"/>
              </a:rPr>
              <a:t>Retención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IVA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2050" y="956309"/>
            <a:ext cx="44367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Antecedentes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25" dirty="0">
                <a:latin typeface="Calibri"/>
                <a:cs typeface="Calibri"/>
              </a:rPr>
              <a:t>Efectos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Alcances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¿En qué casos debe </a:t>
            </a:r>
            <a:r>
              <a:rPr sz="1800" spc="-15" dirty="0">
                <a:latin typeface="Calibri"/>
                <a:cs typeface="Calibri"/>
              </a:rPr>
              <a:t>realizarse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retención?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4850" y="2053590"/>
            <a:ext cx="3295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dirty="0">
                <a:latin typeface="Calibri"/>
                <a:cs typeface="Calibri"/>
              </a:rPr>
              <a:t>IX.	</a:t>
            </a:r>
            <a:r>
              <a:rPr sz="1800" spc="-20" dirty="0">
                <a:latin typeface="Calibri"/>
                <a:cs typeface="Calibri"/>
              </a:rPr>
              <a:t>Efectos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riesgos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insourcing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2050" y="2327605"/>
            <a:ext cx="49872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¿Qué es 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insourcing?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¿Cómo implementarlo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adecuadamente?</a:t>
            </a:r>
            <a:endParaRPr sz="1800">
              <a:latin typeface="Calibri"/>
              <a:cs typeface="Calibri"/>
            </a:endParaRPr>
          </a:p>
          <a:p>
            <a:pPr marL="413384" marR="50800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¿Cuáles son </a:t>
            </a:r>
            <a:r>
              <a:rPr sz="1800" dirty="0">
                <a:latin typeface="Calibri"/>
                <a:cs typeface="Calibri"/>
              </a:rPr>
              <a:t>las </a:t>
            </a:r>
            <a:r>
              <a:rPr sz="1800" spc="-5" dirty="0">
                <a:latin typeface="Calibri"/>
                <a:cs typeface="Calibri"/>
              </a:rPr>
              <a:t>mejores </a:t>
            </a:r>
            <a:r>
              <a:rPr sz="1800" spc="-10" dirty="0">
                <a:latin typeface="Calibri"/>
                <a:cs typeface="Calibri"/>
              </a:rPr>
              <a:t>prácticas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15" dirty="0">
                <a:latin typeface="Calibri"/>
                <a:cs typeface="Calibri"/>
              </a:rPr>
              <a:t>este </a:t>
            </a:r>
            <a:r>
              <a:rPr sz="1800" dirty="0">
                <a:latin typeface="Calibri"/>
                <a:cs typeface="Calibri"/>
              </a:rPr>
              <a:t>tipo </a:t>
            </a:r>
            <a:r>
              <a:rPr sz="1800" spc="-5" dirty="0">
                <a:latin typeface="Calibri"/>
                <a:cs typeface="Calibri"/>
              </a:rPr>
              <a:t>de  esquemas?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Riesgos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peligros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la indebida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implementación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Recomendaciones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sugerencias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84850" y="3973779"/>
            <a:ext cx="5051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3384" algn="l"/>
              </a:tabLst>
            </a:pPr>
            <a:r>
              <a:rPr sz="1800" dirty="0">
                <a:latin typeface="Calibri"/>
                <a:cs typeface="Calibri"/>
              </a:rPr>
              <a:t>X.	</a:t>
            </a:r>
            <a:r>
              <a:rPr sz="1800" spc="-5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método </a:t>
            </a:r>
            <a:r>
              <a:rPr sz="1800" spc="-15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implementar adecuadamente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una</a:t>
            </a:r>
            <a:endParaRPr sz="180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2050" y="4522978"/>
            <a:ext cx="56318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El </a:t>
            </a:r>
            <a:r>
              <a:rPr sz="1800" spc="-15" dirty="0">
                <a:latin typeface="Calibri"/>
                <a:cs typeface="Calibri"/>
              </a:rPr>
              <a:t>efecto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realidad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Elementos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materialidad</a:t>
            </a:r>
            <a:endParaRPr sz="1800">
              <a:latin typeface="Calibri"/>
              <a:cs typeface="Calibri"/>
            </a:endParaRPr>
          </a:p>
          <a:p>
            <a:pPr marL="413384" marR="5080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10" dirty="0">
                <a:latin typeface="Calibri"/>
                <a:cs typeface="Calibri"/>
              </a:rPr>
              <a:t>Proceso </a:t>
            </a:r>
            <a:r>
              <a:rPr sz="1800" spc="-15" dirty="0">
                <a:latin typeface="Calibri"/>
                <a:cs typeface="Calibri"/>
              </a:rPr>
              <a:t>para </a:t>
            </a:r>
            <a:r>
              <a:rPr sz="1800" spc="-5" dirty="0">
                <a:latin typeface="Calibri"/>
                <a:cs typeface="Calibri"/>
              </a:rPr>
              <a:t>implementar adecuadamente un </a:t>
            </a:r>
            <a:r>
              <a:rPr sz="1800" dirty="0">
                <a:latin typeface="Calibri"/>
                <a:cs typeface="Calibri"/>
              </a:rPr>
              <a:t>esquema 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subcontratación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84850" y="5620613"/>
            <a:ext cx="6014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00000"/>
              </a:lnSpc>
              <a:spcBef>
                <a:spcPts val="100"/>
              </a:spcBef>
              <a:buAutoNum type="romanUcPeriod" startAt="11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¿Qué </a:t>
            </a:r>
            <a:r>
              <a:rPr sz="1800" spc="-5" dirty="0">
                <a:latin typeface="Calibri"/>
                <a:cs typeface="Calibri"/>
              </a:rPr>
              <a:t>hacer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caso de que </a:t>
            </a:r>
            <a:r>
              <a:rPr sz="1800" dirty="0">
                <a:latin typeface="Calibri"/>
                <a:cs typeface="Calibri"/>
              </a:rPr>
              <a:t>se </a:t>
            </a:r>
            <a:r>
              <a:rPr sz="1800" spc="-5" dirty="0">
                <a:latin typeface="Calibri"/>
                <a:cs typeface="Calibri"/>
              </a:rPr>
              <a:t>apruebe la </a:t>
            </a:r>
            <a:r>
              <a:rPr sz="1800" spc="-10" dirty="0">
                <a:latin typeface="Calibri"/>
                <a:cs typeface="Calibri"/>
              </a:rPr>
              <a:t>iniciativa </a:t>
            </a:r>
            <a:r>
              <a:rPr sz="1800" spc="-5" dirty="0">
                <a:latin typeface="Calibri"/>
                <a:cs typeface="Calibri"/>
              </a:rPr>
              <a:t>que nace  del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ejecutivo?</a:t>
            </a:r>
            <a:endParaRPr sz="1800">
              <a:latin typeface="Calibri"/>
              <a:cs typeface="Calibri"/>
            </a:endParaRPr>
          </a:p>
          <a:p>
            <a:pPr marL="870585" lvl="1" indent="-401320">
              <a:lnSpc>
                <a:spcPct val="100000"/>
              </a:lnSpc>
              <a:buAutoNum type="alphaLcPeriod"/>
              <a:tabLst>
                <a:tab pos="870585" algn="l"/>
                <a:tab pos="871219" algn="l"/>
              </a:tabLst>
            </a:pPr>
            <a:r>
              <a:rPr sz="1800" spc="-15" dirty="0">
                <a:latin typeface="Calibri"/>
                <a:cs typeface="Calibri"/>
              </a:rPr>
              <a:t>Parámetros </a:t>
            </a:r>
            <a:r>
              <a:rPr sz="1800" spc="-5" dirty="0">
                <a:latin typeface="Calibri"/>
                <a:cs typeface="Calibri"/>
              </a:rPr>
              <a:t>de 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iniciativa</a:t>
            </a:r>
            <a:endParaRPr sz="1800">
              <a:latin typeface="Calibri"/>
              <a:cs typeface="Calibri"/>
            </a:endParaRPr>
          </a:p>
          <a:p>
            <a:pPr marL="870585" lvl="1" indent="-401320">
              <a:lnSpc>
                <a:spcPct val="100000"/>
              </a:lnSpc>
              <a:buAutoNum type="alphaLcPeriod"/>
              <a:tabLst>
                <a:tab pos="870585" algn="l"/>
                <a:tab pos="871219" algn="l"/>
              </a:tabLst>
            </a:pPr>
            <a:r>
              <a:rPr sz="1800" spc="-5" dirty="0">
                <a:latin typeface="Calibri"/>
                <a:cs typeface="Calibri"/>
              </a:rPr>
              <a:t>¿Desaparece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cambia de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nombre?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640705" cy="6858000"/>
          </a:xfrm>
          <a:custGeom>
            <a:avLst/>
            <a:gdLst/>
            <a:ahLst/>
            <a:cxnLst/>
            <a:rect l="l" t="t" r="r" b="b"/>
            <a:pathLst>
              <a:path w="5640705" h="6858000">
                <a:moveTo>
                  <a:pt x="0" y="6858000"/>
                </a:moveTo>
                <a:lnTo>
                  <a:pt x="5640324" y="6858000"/>
                </a:lnTo>
                <a:lnTo>
                  <a:pt x="5640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424" y="1710385"/>
            <a:ext cx="380746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1460" marR="5080" indent="-239395">
              <a:lnSpc>
                <a:spcPts val="5830"/>
              </a:lnSpc>
              <a:spcBef>
                <a:spcPts val="835"/>
              </a:spcBef>
            </a:pPr>
            <a:r>
              <a:rPr sz="5400" b="0" spc="-60" dirty="0">
                <a:solidFill>
                  <a:srgbClr val="F1F1F1"/>
                </a:solidFill>
                <a:latin typeface="Calibri Light"/>
                <a:cs typeface="Calibri Light"/>
              </a:rPr>
              <a:t>Salir </a:t>
            </a:r>
            <a:r>
              <a:rPr sz="5400" b="0" dirty="0">
                <a:solidFill>
                  <a:srgbClr val="F1F1F1"/>
                </a:solidFill>
                <a:latin typeface="Calibri Light"/>
                <a:cs typeface="Calibri Light"/>
              </a:rPr>
              <a:t>o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huir</a:t>
            </a:r>
            <a:r>
              <a:rPr sz="5400" b="0" spc="-56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5400" b="0" spc="-65" dirty="0">
                <a:solidFill>
                  <a:srgbClr val="F1F1F1"/>
                </a:solidFill>
                <a:latin typeface="Calibri Light"/>
                <a:cs typeface="Calibri Light"/>
              </a:rPr>
              <a:t>del  </a:t>
            </a:r>
            <a:r>
              <a:rPr sz="5400" b="0" spc="-95" dirty="0">
                <a:solidFill>
                  <a:srgbClr val="F1F1F1"/>
                </a:solidFill>
                <a:latin typeface="Calibri Light"/>
                <a:cs typeface="Calibri Light"/>
              </a:rPr>
              <a:t>outsourcing.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4" y="3984447"/>
            <a:ext cx="4294505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543050" marR="5080" indent="-1530350">
              <a:lnSpc>
                <a:spcPts val="3460"/>
              </a:lnSpc>
              <a:spcBef>
                <a:spcPts val="535"/>
              </a:spcBef>
            </a:pPr>
            <a:r>
              <a:rPr sz="3200" b="0" spc="-30" dirty="0">
                <a:solidFill>
                  <a:srgbClr val="FF0000"/>
                </a:solidFill>
                <a:latin typeface="Calibri Light"/>
                <a:cs typeface="Calibri Light"/>
              </a:rPr>
              <a:t>(o </a:t>
            </a:r>
            <a:r>
              <a:rPr sz="3200" b="0" spc="-70" dirty="0">
                <a:solidFill>
                  <a:srgbClr val="FF0000"/>
                </a:solidFill>
                <a:latin typeface="Calibri Light"/>
                <a:cs typeface="Calibri Light"/>
              </a:rPr>
              <a:t>permanecer</a:t>
            </a:r>
            <a:r>
              <a:rPr sz="3200" b="0" spc="-34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3200" b="0" spc="-80" dirty="0">
                <a:solidFill>
                  <a:srgbClr val="FF0000"/>
                </a:solidFill>
                <a:latin typeface="Calibri Light"/>
                <a:cs typeface="Calibri Light"/>
              </a:rPr>
              <a:t>controlando  </a:t>
            </a:r>
            <a:r>
              <a:rPr sz="3200" b="0" spc="-65" dirty="0">
                <a:solidFill>
                  <a:srgbClr val="FF0000"/>
                </a:solidFill>
                <a:latin typeface="Calibri Light"/>
                <a:cs typeface="Calibri Light"/>
              </a:rPr>
              <a:t>riesgos)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4850" y="132969"/>
            <a:ext cx="59778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0"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Temario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413384" marR="5080" indent="-40132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XII. </a:t>
            </a:r>
            <a:r>
              <a:rPr sz="1800" spc="-15" dirty="0">
                <a:latin typeface="Calibri"/>
                <a:cs typeface="Calibri"/>
              </a:rPr>
              <a:t>¿Podré </a:t>
            </a:r>
            <a:r>
              <a:rPr sz="1800" dirty="0">
                <a:latin typeface="Calibri"/>
                <a:cs typeface="Calibri"/>
              </a:rPr>
              <a:t>seguir </a:t>
            </a:r>
            <a:r>
              <a:rPr sz="1800" spc="-5" dirty="0">
                <a:latin typeface="Calibri"/>
                <a:cs typeface="Calibri"/>
              </a:rPr>
              <a:t>recurriendo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fuentes externas </a:t>
            </a:r>
            <a:r>
              <a:rPr sz="1800" spc="-15" dirty="0">
                <a:latin typeface="Calibri"/>
                <a:cs typeface="Calibri"/>
              </a:rPr>
              <a:t>para contratar  </a:t>
            </a:r>
            <a:r>
              <a:rPr sz="1800" spc="-10" dirty="0">
                <a:latin typeface="Calibri"/>
                <a:cs typeface="Calibri"/>
              </a:rPr>
              <a:t>personal?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2050" y="1230629"/>
            <a:ext cx="54273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¿Qué es </a:t>
            </a:r>
            <a:r>
              <a:rPr sz="1800" spc="-5" dirty="0">
                <a:latin typeface="Calibri"/>
                <a:cs typeface="Calibri"/>
              </a:rPr>
              <a:t>un servicio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una </a:t>
            </a:r>
            <a:r>
              <a:rPr sz="1800" spc="-15" dirty="0">
                <a:latin typeface="Calibri"/>
                <a:cs typeface="Calibri"/>
              </a:rPr>
              <a:t>obra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especializada?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¿Quiénes </a:t>
            </a:r>
            <a:r>
              <a:rPr sz="1800" spc="-5" dirty="0">
                <a:latin typeface="Calibri"/>
                <a:cs typeface="Calibri"/>
              </a:rPr>
              <a:t>son los nuevos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intermediarios?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¿Cuáles serían las </a:t>
            </a:r>
            <a:r>
              <a:rPr sz="1800" spc="-10" dirty="0">
                <a:latin typeface="Calibri"/>
                <a:cs typeface="Calibri"/>
              </a:rPr>
              <a:t>nuevas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obligaciones?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alphaLcPeriod"/>
              <a:tabLst>
                <a:tab pos="413384" algn="l"/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No </a:t>
            </a:r>
            <a:r>
              <a:rPr sz="1800" spc="-5" dirty="0">
                <a:latin typeface="Calibri"/>
                <a:cs typeface="Calibri"/>
              </a:rPr>
              <a:t>deducibles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acreditables </a:t>
            </a:r>
            <a:r>
              <a:rPr sz="1800" spc="-5" dirty="0">
                <a:latin typeface="Calibri"/>
                <a:cs typeface="Calibri"/>
              </a:rPr>
              <a:t>por uso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indebido</a:t>
            </a:r>
            <a:endParaRPr sz="180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¿Cuándo sí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cuando no </a:t>
            </a:r>
            <a:r>
              <a:rPr sz="1800" dirty="0">
                <a:latin typeface="Calibri"/>
                <a:cs typeface="Calibri"/>
              </a:rPr>
              <a:t>emplear </a:t>
            </a:r>
            <a:r>
              <a:rPr sz="1800" spc="-5" dirty="0">
                <a:latin typeface="Calibri"/>
                <a:cs typeface="Calibri"/>
              </a:rPr>
              <a:t>las </a:t>
            </a:r>
            <a:r>
              <a:rPr sz="1800" spc="-10" dirty="0">
                <a:latin typeface="Calibri"/>
                <a:cs typeface="Calibri"/>
              </a:rPr>
              <a:t>nuevas figuras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endParaRPr sz="180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caso de </a:t>
            </a:r>
            <a:r>
              <a:rPr sz="1800" dirty="0">
                <a:latin typeface="Calibri"/>
                <a:cs typeface="Calibri"/>
              </a:rPr>
              <a:t>ser </a:t>
            </a:r>
            <a:r>
              <a:rPr sz="1800" spc="-5" dirty="0">
                <a:latin typeface="Calibri"/>
                <a:cs typeface="Calibri"/>
              </a:rPr>
              <a:t>aprobada 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reforma?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4850" y="2876803"/>
            <a:ext cx="59283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00000"/>
              </a:lnSpc>
              <a:spcBef>
                <a:spcPts val="100"/>
              </a:spcBef>
              <a:buAutoNum type="romanUcPeriod" startAt="13"/>
              <a:tabLst>
                <a:tab pos="414020" algn="l"/>
              </a:tabLst>
            </a:pPr>
            <a:r>
              <a:rPr sz="1800" dirty="0">
                <a:latin typeface="Calibri"/>
                <a:cs typeface="Calibri"/>
              </a:rPr>
              <a:t>Al </a:t>
            </a:r>
            <a:r>
              <a:rPr sz="1800" spc="-5" dirty="0">
                <a:latin typeface="Calibri"/>
                <a:cs typeface="Calibri"/>
              </a:rPr>
              <a:t>final del día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respecto </a:t>
            </a:r>
            <a:r>
              <a:rPr sz="1800" spc="-5" dirty="0">
                <a:latin typeface="Calibri"/>
                <a:cs typeface="Calibri"/>
              </a:rPr>
              <a:t>del </a:t>
            </a:r>
            <a:r>
              <a:rPr sz="1800" spc="-10" dirty="0">
                <a:latin typeface="Calibri"/>
                <a:cs typeface="Calibri"/>
              </a:rPr>
              <a:t>outsourcing </a:t>
            </a:r>
            <a:r>
              <a:rPr sz="1800" spc="-30" dirty="0">
                <a:latin typeface="Calibri"/>
                <a:cs typeface="Calibri"/>
              </a:rPr>
              <a:t>¿Salir, </a:t>
            </a:r>
            <a:r>
              <a:rPr sz="1800" spc="-10" dirty="0">
                <a:latin typeface="Calibri"/>
                <a:cs typeface="Calibri"/>
              </a:rPr>
              <a:t>quedarse </a:t>
            </a:r>
            <a:r>
              <a:rPr sz="1800" dirty="0">
                <a:latin typeface="Calibri"/>
                <a:cs typeface="Calibri"/>
              </a:rPr>
              <a:t>o  </a:t>
            </a:r>
            <a:r>
              <a:rPr sz="1800" spc="-5" dirty="0">
                <a:latin typeface="Calibri"/>
                <a:cs typeface="Calibri"/>
              </a:rPr>
              <a:t>huir?</a:t>
            </a:r>
            <a:endParaRPr sz="1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buAutoNum type="romanUcPeriod" startAt="13"/>
              <a:tabLst>
                <a:tab pos="414020" algn="l"/>
              </a:tabLst>
            </a:pPr>
            <a:r>
              <a:rPr sz="1800" spc="-5" dirty="0">
                <a:latin typeface="Calibri"/>
                <a:cs typeface="Calibri"/>
              </a:rPr>
              <a:t>Conclusiones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recomendaciones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9144" y="539495"/>
            <a:ext cx="2574798" cy="11346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33871" y="539495"/>
            <a:ext cx="2510789" cy="11346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2239" y="1149096"/>
            <a:ext cx="6797802" cy="11346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Aspectos</a:t>
            </a:r>
            <a:r>
              <a:rPr spc="20" dirty="0"/>
              <a:t> </a:t>
            </a:r>
            <a:r>
              <a:rPr spc="-5" dirty="0"/>
              <a:t>iniciales: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¿Salir </a:t>
            </a:r>
            <a:r>
              <a:rPr spc="-5" dirty="0"/>
              <a:t>o huir </a:t>
            </a:r>
            <a:r>
              <a:rPr dirty="0"/>
              <a:t>del</a:t>
            </a:r>
            <a:r>
              <a:rPr spc="-20" dirty="0"/>
              <a:t> </a:t>
            </a:r>
            <a:r>
              <a:rPr spc="-10" dirty="0"/>
              <a:t>outsourcing?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21039" y="634116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1709" y="2778251"/>
            <a:ext cx="5934290" cy="3332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37732" y="2773679"/>
            <a:ext cx="5466588" cy="34274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21039" y="634116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18132" y="537972"/>
            <a:ext cx="7629144" cy="5873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21039" y="634116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"/>
              </a:rPr>
              <a:t>om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6588" y="233172"/>
            <a:ext cx="7449311" cy="6082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47615" y="0"/>
            <a:ext cx="7644384" cy="3681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52004" y="3681983"/>
            <a:ext cx="4539996" cy="3176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19" y="0"/>
            <a:ext cx="3196590" cy="11879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30423" y="0"/>
            <a:ext cx="1159002" cy="11879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19" y="448055"/>
            <a:ext cx="3204210" cy="13007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39567" y="448055"/>
            <a:ext cx="1174242" cy="13007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38855" y="448055"/>
            <a:ext cx="2375154" cy="13007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819" y="1008888"/>
            <a:ext cx="3332226" cy="13007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41092" y="1008888"/>
            <a:ext cx="1125474" cy="130073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1151" y="1008888"/>
            <a:ext cx="2701290" cy="130073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19" y="1569719"/>
            <a:ext cx="1358646" cy="13007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5527" y="1569719"/>
            <a:ext cx="1501902" cy="130073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2475" y="1569719"/>
            <a:ext cx="2995422" cy="130073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42944" y="1569719"/>
            <a:ext cx="925829" cy="130073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9740" y="24765"/>
            <a:ext cx="4993640" cy="240919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200"/>
              </a:spcBef>
            </a:pPr>
            <a:r>
              <a:rPr sz="4600" b="0" spc="-40" dirty="0">
                <a:solidFill>
                  <a:srgbClr val="FFFFFF"/>
                </a:solidFill>
                <a:latin typeface="Calibri Light"/>
                <a:cs typeface="Calibri Light"/>
              </a:rPr>
              <a:t>Conductas </a:t>
            </a:r>
            <a:r>
              <a:rPr sz="4600" b="0" spc="-5" dirty="0">
                <a:solidFill>
                  <a:srgbClr val="FFFFFF"/>
                </a:solidFill>
                <a:latin typeface="Calibri Light"/>
                <a:cs typeface="Calibri Light"/>
              </a:rPr>
              <a:t>y  </a:t>
            </a:r>
            <a:r>
              <a:rPr sz="4600" b="0" spc="-45" dirty="0">
                <a:solidFill>
                  <a:srgbClr val="FFFFFF"/>
                </a:solidFill>
                <a:latin typeface="Calibri Light"/>
                <a:cs typeface="Calibri Light"/>
              </a:rPr>
              <a:t>elementos </a:t>
            </a:r>
            <a:r>
              <a:rPr sz="4600" b="0" spc="-5" dirty="0">
                <a:solidFill>
                  <a:srgbClr val="FFFFFF"/>
                </a:solidFill>
                <a:latin typeface="Calibri Light"/>
                <a:cs typeface="Calibri Light"/>
              </a:rPr>
              <a:t>a </a:t>
            </a:r>
            <a:r>
              <a:rPr sz="4600" b="0" spc="-50" dirty="0">
                <a:solidFill>
                  <a:srgbClr val="FFFFFF"/>
                </a:solidFill>
                <a:latin typeface="Calibri Light"/>
                <a:cs typeface="Calibri Light"/>
              </a:rPr>
              <a:t>valorar  </a:t>
            </a:r>
            <a:r>
              <a:rPr sz="4600" b="0" spc="-45" dirty="0">
                <a:solidFill>
                  <a:srgbClr val="FFFFFF"/>
                </a:solidFill>
                <a:latin typeface="Calibri Light"/>
                <a:cs typeface="Calibri Light"/>
              </a:rPr>
              <a:t>para </a:t>
            </a:r>
            <a:r>
              <a:rPr sz="4600" b="0" spc="-30" dirty="0">
                <a:solidFill>
                  <a:srgbClr val="FFFFFF"/>
                </a:solidFill>
                <a:latin typeface="Calibri Light"/>
                <a:cs typeface="Calibri Light"/>
              </a:rPr>
              <a:t>saber </a:t>
            </a:r>
            <a:r>
              <a:rPr sz="4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si</a:t>
            </a:r>
            <a:r>
              <a:rPr sz="4600" b="0" spc="-1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600" b="0" spc="-55" dirty="0">
                <a:solidFill>
                  <a:srgbClr val="FFFFFF"/>
                </a:solidFill>
                <a:latin typeface="Calibri Light"/>
                <a:cs typeface="Calibri Light"/>
              </a:rPr>
              <a:t>estamos  </a:t>
            </a:r>
            <a:r>
              <a:rPr sz="4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en un</a:t>
            </a:r>
            <a:r>
              <a:rPr sz="4600" b="0" spc="-1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600" b="0" spc="-45" dirty="0">
                <a:solidFill>
                  <a:srgbClr val="FFFFFF"/>
                </a:solidFill>
                <a:latin typeface="Calibri Light"/>
                <a:cs typeface="Calibri Light"/>
              </a:rPr>
              <a:t>problema:</a:t>
            </a:r>
            <a:endParaRPr sz="4600">
              <a:latin typeface="Calibri Light"/>
              <a:cs typeface="Calibri Ligh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8200" y="3681984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>
                <a:moveTo>
                  <a:pt x="113538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9740" y="4057269"/>
            <a:ext cx="48298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 indent="-22542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3812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¿Qué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pagas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recibes?</a:t>
            </a:r>
            <a:endParaRPr sz="180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¿Cómo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remunerados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trabajadores?</a:t>
            </a:r>
            <a:endParaRPr sz="180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¿Por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dentro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fuera?</a:t>
            </a:r>
            <a:endParaRPr sz="180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buAutoNum type="arabicPeriod"/>
              <a:tabLst>
                <a:tab pos="23812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¿Qué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dice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contrato?</a:t>
            </a:r>
            <a:endParaRPr sz="180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¿Cómo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contratos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trabajadores?</a:t>
            </a:r>
            <a:endParaRPr sz="180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¿Entiendes los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conceptos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remuneración?</a:t>
            </a:r>
            <a:endParaRPr sz="180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¿Lo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 no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esta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prohibido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permitido?</a:t>
            </a:r>
            <a:endParaRPr sz="180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buAutoNum type="arabicPeriod"/>
              <a:tabLst>
                <a:tab pos="238125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¿Cuál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 tu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percepción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tu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situación</a:t>
            </a:r>
            <a:r>
              <a:rPr sz="18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particular?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5988" y="595883"/>
            <a:ext cx="7716011" cy="5658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65576" y="551687"/>
            <a:ext cx="8726424" cy="5754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4255" y="2348483"/>
            <a:ext cx="3914394" cy="12443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3411" y="2476881"/>
            <a:ext cx="3201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0" dirty="0">
                <a:solidFill>
                  <a:srgbClr val="000000"/>
                </a:solidFill>
                <a:latin typeface="Calibri Light"/>
                <a:cs typeface="Calibri Light"/>
              </a:rPr>
              <a:t>Antecedentes.</a:t>
            </a:r>
            <a:endParaRPr sz="4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-1190" y="0"/>
            <a:ext cx="1671955" cy="1567815"/>
          </a:xfrm>
          <a:custGeom>
            <a:avLst/>
            <a:gdLst/>
            <a:ahLst/>
            <a:cxnLst/>
            <a:rect l="l" t="t" r="r" b="b"/>
            <a:pathLst>
              <a:path w="1671955" h="1567815">
                <a:moveTo>
                  <a:pt x="1396412" y="0"/>
                </a:moveTo>
                <a:lnTo>
                  <a:pt x="0" y="0"/>
                </a:lnTo>
                <a:lnTo>
                  <a:pt x="0" y="1188339"/>
                </a:lnTo>
                <a:lnTo>
                  <a:pt x="379523" y="1567814"/>
                </a:lnTo>
                <a:lnTo>
                  <a:pt x="1671875" y="275463"/>
                </a:lnTo>
                <a:lnTo>
                  <a:pt x="1396412" y="0"/>
                </a:lnTo>
                <a:close/>
              </a:path>
            </a:pathLst>
          </a:custGeom>
          <a:solidFill>
            <a:srgbClr val="5B9BD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7986" y="288543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30" h="913130">
                <a:moveTo>
                  <a:pt x="456336" y="0"/>
                </a:moveTo>
                <a:lnTo>
                  <a:pt x="0" y="456310"/>
                </a:lnTo>
                <a:lnTo>
                  <a:pt x="456336" y="912621"/>
                </a:lnTo>
                <a:lnTo>
                  <a:pt x="912698" y="456310"/>
                </a:lnTo>
                <a:lnTo>
                  <a:pt x="456336" y="0"/>
                </a:lnTo>
                <a:close/>
              </a:path>
            </a:pathLst>
          </a:custGeom>
          <a:solidFill>
            <a:srgbClr val="5B9BD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01046" y="512698"/>
            <a:ext cx="972819" cy="972819"/>
          </a:xfrm>
          <a:custGeom>
            <a:avLst/>
            <a:gdLst/>
            <a:ahLst/>
            <a:cxnLst/>
            <a:rect l="l" t="t" r="r" b="b"/>
            <a:pathLst>
              <a:path w="972820" h="972819">
                <a:moveTo>
                  <a:pt x="486155" y="0"/>
                </a:moveTo>
                <a:lnTo>
                  <a:pt x="0" y="486155"/>
                </a:lnTo>
                <a:lnTo>
                  <a:pt x="486155" y="972312"/>
                </a:lnTo>
                <a:lnTo>
                  <a:pt x="972311" y="486155"/>
                </a:lnTo>
                <a:lnTo>
                  <a:pt x="486155" y="0"/>
                </a:lnTo>
                <a:close/>
              </a:path>
            </a:pathLst>
          </a:custGeom>
          <a:solidFill>
            <a:srgbClr val="FFC000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57359" y="0"/>
            <a:ext cx="2834640" cy="1481455"/>
          </a:xfrm>
          <a:custGeom>
            <a:avLst/>
            <a:gdLst/>
            <a:ahLst/>
            <a:cxnLst/>
            <a:rect l="l" t="t" r="r" b="b"/>
            <a:pathLst>
              <a:path w="2834640" h="1481455">
                <a:moveTo>
                  <a:pt x="2834640" y="0"/>
                </a:moveTo>
                <a:lnTo>
                  <a:pt x="0" y="0"/>
                </a:lnTo>
                <a:lnTo>
                  <a:pt x="1552321" y="1481327"/>
                </a:lnTo>
                <a:lnTo>
                  <a:pt x="2834640" y="257682"/>
                </a:lnTo>
                <a:lnTo>
                  <a:pt x="2834640" y="0"/>
                </a:lnTo>
                <a:close/>
              </a:path>
            </a:pathLst>
          </a:custGeom>
          <a:solidFill>
            <a:srgbClr val="FFC000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62678" y="6512762"/>
            <a:ext cx="1326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A. Flores</a:t>
            </a:r>
            <a:r>
              <a:rPr sz="900" spc="-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22573" y="6512762"/>
            <a:ext cx="925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9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76616" y="6115811"/>
            <a:ext cx="1493520" cy="742315"/>
          </a:xfrm>
          <a:custGeom>
            <a:avLst/>
            <a:gdLst/>
            <a:ahLst/>
            <a:cxnLst/>
            <a:rect l="l" t="t" r="r" b="b"/>
            <a:pathLst>
              <a:path w="1493520" h="742315">
                <a:moveTo>
                  <a:pt x="746759" y="0"/>
                </a:moveTo>
                <a:lnTo>
                  <a:pt x="0" y="742187"/>
                </a:lnTo>
                <a:lnTo>
                  <a:pt x="1493519" y="742187"/>
                </a:lnTo>
                <a:lnTo>
                  <a:pt x="746759" y="0"/>
                </a:lnTo>
                <a:close/>
              </a:path>
            </a:pathLst>
          </a:custGeom>
          <a:solidFill>
            <a:srgbClr val="5B9BD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4759" y="6452615"/>
            <a:ext cx="814069" cy="405765"/>
          </a:xfrm>
          <a:custGeom>
            <a:avLst/>
            <a:gdLst/>
            <a:ahLst/>
            <a:cxnLst/>
            <a:rect l="l" t="t" r="r" b="b"/>
            <a:pathLst>
              <a:path w="814070" h="405765">
                <a:moveTo>
                  <a:pt x="406908" y="0"/>
                </a:moveTo>
                <a:lnTo>
                  <a:pt x="0" y="405384"/>
                </a:lnTo>
                <a:lnTo>
                  <a:pt x="813816" y="405384"/>
                </a:lnTo>
                <a:lnTo>
                  <a:pt x="406908" y="0"/>
                </a:lnTo>
                <a:close/>
              </a:path>
            </a:pathLst>
          </a:custGeom>
          <a:solidFill>
            <a:srgbClr val="5B9BD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922257" y="3250514"/>
            <a:ext cx="2472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40" dirty="0">
                <a:latin typeface="Calibri Light"/>
                <a:cs typeface="Calibri Light"/>
              </a:rPr>
              <a:t>Outsourcing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88735" y="754380"/>
            <a:ext cx="1986534" cy="2539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35166" y="1538477"/>
            <a:ext cx="12026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Subcontratación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57671" y="1981200"/>
            <a:ext cx="2539746" cy="2149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125081" y="3168142"/>
            <a:ext cx="6172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Maquila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57671" y="3561588"/>
            <a:ext cx="2475737" cy="22882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734047" y="4390390"/>
            <a:ext cx="831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opar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57344" y="3561588"/>
            <a:ext cx="2205990" cy="25397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245353" y="5062550"/>
            <a:ext cx="1035685" cy="8255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5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Simulación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 relaciones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(sindicatos,  cooperativas)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87267" y="3561588"/>
            <a:ext cx="2475738" cy="22882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876802" y="4292600"/>
            <a:ext cx="99441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65735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Servicios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esio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23260" y="1981200"/>
            <a:ext cx="2539745" cy="2149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73221" y="3168142"/>
            <a:ext cx="8343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Mensajería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76471" y="1027175"/>
            <a:ext cx="1986533" cy="25397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74209" y="1321688"/>
            <a:ext cx="1089660" cy="121666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" marR="5080" algn="ctr">
              <a:lnSpc>
                <a:spcPct val="91600"/>
              </a:lnSpc>
              <a:spcBef>
                <a:spcPts val="24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Otros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servicios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externos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(transporte,  parciales de  construcción,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otros)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95656" y="5759196"/>
            <a:ext cx="2043683" cy="8961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874" y="0"/>
            <a:ext cx="12199874" cy="6872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69680" y="1970532"/>
            <a:ext cx="2868929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43871" y="2409444"/>
            <a:ext cx="1408937" cy="9121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38616" y="2848355"/>
            <a:ext cx="3131057" cy="9121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30511" y="3287267"/>
            <a:ext cx="1649729" cy="9121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33888" y="3287267"/>
            <a:ext cx="730757" cy="9121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001506" y="2062099"/>
            <a:ext cx="2614295" cy="183070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-1270" algn="ctr">
              <a:lnSpc>
                <a:spcPts val="3460"/>
              </a:lnSpc>
              <a:spcBef>
                <a:spcPts val="535"/>
              </a:spcBef>
            </a:pPr>
            <a:r>
              <a:rPr sz="3200" b="0" spc="-35" dirty="0">
                <a:solidFill>
                  <a:srgbClr val="000000"/>
                </a:solidFill>
                <a:latin typeface="Calibri Light"/>
                <a:cs typeface="Calibri Light"/>
              </a:rPr>
              <a:t>Características  </a:t>
            </a:r>
            <a:r>
              <a:rPr sz="3200" b="0" spc="-15" dirty="0">
                <a:solidFill>
                  <a:srgbClr val="000000"/>
                </a:solidFill>
                <a:latin typeface="Calibri Light"/>
                <a:cs typeface="Calibri Light"/>
              </a:rPr>
              <a:t>de </a:t>
            </a:r>
            <a:r>
              <a:rPr sz="3200" b="0" dirty="0">
                <a:solidFill>
                  <a:srgbClr val="000000"/>
                </a:solidFill>
                <a:latin typeface="Calibri Light"/>
                <a:cs typeface="Calibri Light"/>
              </a:rPr>
              <a:t>la   </a:t>
            </a:r>
            <a:r>
              <a:rPr sz="3200" b="0" spc="-20" dirty="0">
                <a:solidFill>
                  <a:srgbClr val="000000"/>
                </a:solidFill>
                <a:latin typeface="Calibri Light"/>
                <a:cs typeface="Calibri Light"/>
              </a:rPr>
              <a:t>s</a:t>
            </a:r>
            <a:r>
              <a:rPr sz="3200" b="0" spc="-25" dirty="0">
                <a:solidFill>
                  <a:srgbClr val="000000"/>
                </a:solidFill>
                <a:latin typeface="Calibri Light"/>
                <a:cs typeface="Calibri Light"/>
              </a:rPr>
              <a:t>ub</a:t>
            </a:r>
            <a:r>
              <a:rPr sz="3200" b="0" spc="-60" dirty="0">
                <a:solidFill>
                  <a:srgbClr val="000000"/>
                </a:solidFill>
                <a:latin typeface="Calibri Light"/>
                <a:cs typeface="Calibri Light"/>
              </a:rPr>
              <a:t>c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o</a:t>
            </a:r>
            <a:r>
              <a:rPr sz="3200" b="0" spc="-60" dirty="0">
                <a:solidFill>
                  <a:srgbClr val="000000"/>
                </a:solidFill>
                <a:latin typeface="Calibri Light"/>
                <a:cs typeface="Calibri Light"/>
              </a:rPr>
              <a:t>n</a:t>
            </a:r>
            <a:r>
              <a:rPr sz="3200" b="0" spc="-10" dirty="0">
                <a:solidFill>
                  <a:srgbClr val="000000"/>
                </a:solidFill>
                <a:latin typeface="Calibri Light"/>
                <a:cs typeface="Calibri Light"/>
              </a:rPr>
              <a:t>t</a:t>
            </a:r>
            <a:r>
              <a:rPr sz="3200" b="0" spc="-90" dirty="0">
                <a:solidFill>
                  <a:srgbClr val="000000"/>
                </a:solidFill>
                <a:latin typeface="Calibri Light"/>
                <a:cs typeface="Calibri Light"/>
              </a:rPr>
              <a:t>r</a:t>
            </a:r>
            <a:r>
              <a:rPr sz="3200" b="0" spc="-70" dirty="0">
                <a:solidFill>
                  <a:srgbClr val="000000"/>
                </a:solidFill>
                <a:latin typeface="Calibri Light"/>
                <a:cs typeface="Calibri Light"/>
              </a:rPr>
              <a:t>a</a:t>
            </a:r>
            <a:r>
              <a:rPr sz="3200" b="0" spc="-60" dirty="0">
                <a:solidFill>
                  <a:srgbClr val="000000"/>
                </a:solidFill>
                <a:latin typeface="Calibri Light"/>
                <a:cs typeface="Calibri Light"/>
              </a:rPr>
              <a:t>t</a:t>
            </a:r>
            <a:r>
              <a:rPr sz="3200" b="0" spc="-35" dirty="0">
                <a:solidFill>
                  <a:srgbClr val="000000"/>
                </a:solidFill>
                <a:latin typeface="Calibri Light"/>
                <a:cs typeface="Calibri Light"/>
              </a:rPr>
              <a:t>a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c</a:t>
            </a:r>
            <a:r>
              <a:rPr sz="3200" b="0" spc="-15" dirty="0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ó</a:t>
            </a:r>
            <a:r>
              <a:rPr sz="3200" b="0" dirty="0">
                <a:solidFill>
                  <a:srgbClr val="000000"/>
                </a:solidFill>
                <a:latin typeface="Calibri Light"/>
                <a:cs typeface="Calibri Light"/>
              </a:rPr>
              <a:t>n  </a:t>
            </a:r>
            <a:r>
              <a:rPr sz="3200" b="0" spc="-25" dirty="0">
                <a:solidFill>
                  <a:srgbClr val="000000"/>
                </a:solidFill>
                <a:latin typeface="Calibri Light"/>
                <a:cs typeface="Calibri Light"/>
              </a:rPr>
              <a:t>laboral.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20300" y="0"/>
            <a:ext cx="2165985" cy="1358265"/>
          </a:xfrm>
          <a:custGeom>
            <a:avLst/>
            <a:gdLst/>
            <a:ahLst/>
            <a:cxnLst/>
            <a:rect l="l" t="t" r="r" b="b"/>
            <a:pathLst>
              <a:path w="2165984" h="1358265">
                <a:moveTo>
                  <a:pt x="0" y="0"/>
                </a:moveTo>
                <a:lnTo>
                  <a:pt x="43704" y="24357"/>
                </a:lnTo>
                <a:lnTo>
                  <a:pt x="87428" y="48828"/>
                </a:lnTo>
                <a:lnTo>
                  <a:pt x="131171" y="73414"/>
                </a:lnTo>
                <a:lnTo>
                  <a:pt x="174930" y="98115"/>
                </a:lnTo>
                <a:lnTo>
                  <a:pt x="218703" y="122929"/>
                </a:lnTo>
                <a:lnTo>
                  <a:pt x="262487" y="147858"/>
                </a:lnTo>
                <a:lnTo>
                  <a:pt x="306280" y="172901"/>
                </a:lnTo>
                <a:lnTo>
                  <a:pt x="350081" y="198059"/>
                </a:lnTo>
                <a:lnTo>
                  <a:pt x="393885" y="223330"/>
                </a:lnTo>
                <a:lnTo>
                  <a:pt x="437692" y="248716"/>
                </a:lnTo>
                <a:lnTo>
                  <a:pt x="481499" y="274217"/>
                </a:lnTo>
                <a:lnTo>
                  <a:pt x="525304" y="299831"/>
                </a:lnTo>
                <a:lnTo>
                  <a:pt x="569104" y="325560"/>
                </a:lnTo>
                <a:lnTo>
                  <a:pt x="612897" y="351403"/>
                </a:lnTo>
                <a:lnTo>
                  <a:pt x="656682" y="377361"/>
                </a:lnTo>
                <a:lnTo>
                  <a:pt x="700454" y="403433"/>
                </a:lnTo>
                <a:lnTo>
                  <a:pt x="744213" y="429619"/>
                </a:lnTo>
                <a:lnTo>
                  <a:pt x="787956" y="455919"/>
                </a:lnTo>
                <a:lnTo>
                  <a:pt x="831681" y="482334"/>
                </a:lnTo>
                <a:lnTo>
                  <a:pt x="875385" y="508863"/>
                </a:lnTo>
                <a:lnTo>
                  <a:pt x="919066" y="535506"/>
                </a:lnTo>
                <a:lnTo>
                  <a:pt x="962722" y="562264"/>
                </a:lnTo>
                <a:lnTo>
                  <a:pt x="1006351" y="589136"/>
                </a:lnTo>
                <a:lnTo>
                  <a:pt x="1049950" y="616122"/>
                </a:lnTo>
                <a:lnTo>
                  <a:pt x="1093517" y="643223"/>
                </a:lnTo>
                <a:lnTo>
                  <a:pt x="1137050" y="670438"/>
                </a:lnTo>
                <a:lnTo>
                  <a:pt x="1180546" y="697767"/>
                </a:lnTo>
                <a:lnTo>
                  <a:pt x="1224003" y="725210"/>
                </a:lnTo>
                <a:lnTo>
                  <a:pt x="1267419" y="752768"/>
                </a:lnTo>
                <a:lnTo>
                  <a:pt x="1310792" y="780440"/>
                </a:lnTo>
                <a:lnTo>
                  <a:pt x="1354119" y="808226"/>
                </a:lnTo>
                <a:lnTo>
                  <a:pt x="1397398" y="836127"/>
                </a:lnTo>
                <a:lnTo>
                  <a:pt x="1440626" y="864142"/>
                </a:lnTo>
                <a:lnTo>
                  <a:pt x="1483802" y="892271"/>
                </a:lnTo>
                <a:lnTo>
                  <a:pt x="1526924" y="920515"/>
                </a:lnTo>
                <a:lnTo>
                  <a:pt x="1569988" y="948872"/>
                </a:lnTo>
                <a:lnTo>
                  <a:pt x="1612992" y="977345"/>
                </a:lnTo>
                <a:lnTo>
                  <a:pt x="1655935" y="1005931"/>
                </a:lnTo>
                <a:lnTo>
                  <a:pt x="1698814" y="1034632"/>
                </a:lnTo>
                <a:lnTo>
                  <a:pt x="1741627" y="1063447"/>
                </a:lnTo>
                <a:lnTo>
                  <a:pt x="1784371" y="1092376"/>
                </a:lnTo>
                <a:lnTo>
                  <a:pt x="1827044" y="1121420"/>
                </a:lnTo>
                <a:lnTo>
                  <a:pt x="1869644" y="1150578"/>
                </a:lnTo>
                <a:lnTo>
                  <a:pt x="1912168" y="1179850"/>
                </a:lnTo>
                <a:lnTo>
                  <a:pt x="1954615" y="1209236"/>
                </a:lnTo>
                <a:lnTo>
                  <a:pt x="1996982" y="1238737"/>
                </a:lnTo>
                <a:lnTo>
                  <a:pt x="2039267" y="1268352"/>
                </a:lnTo>
                <a:lnTo>
                  <a:pt x="2081467" y="1298082"/>
                </a:lnTo>
                <a:lnTo>
                  <a:pt x="2123580" y="1327925"/>
                </a:lnTo>
                <a:lnTo>
                  <a:pt x="2165604" y="1357884"/>
                </a:lnTo>
              </a:path>
            </a:pathLst>
          </a:custGeom>
          <a:ln w="952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91316" y="0"/>
            <a:ext cx="894715" cy="535305"/>
          </a:xfrm>
          <a:custGeom>
            <a:avLst/>
            <a:gdLst/>
            <a:ahLst/>
            <a:cxnLst/>
            <a:rect l="l" t="t" r="r" b="b"/>
            <a:pathLst>
              <a:path w="894715" h="535305">
                <a:moveTo>
                  <a:pt x="0" y="0"/>
                </a:moveTo>
                <a:lnTo>
                  <a:pt x="42817" y="24597"/>
                </a:lnTo>
                <a:lnTo>
                  <a:pt x="85633" y="49262"/>
                </a:lnTo>
                <a:lnTo>
                  <a:pt x="128444" y="73998"/>
                </a:lnTo>
                <a:lnTo>
                  <a:pt x="171248" y="98807"/>
                </a:lnTo>
                <a:lnTo>
                  <a:pt x="214040" y="123693"/>
                </a:lnTo>
                <a:lnTo>
                  <a:pt x="256818" y="148658"/>
                </a:lnTo>
                <a:lnTo>
                  <a:pt x="299578" y="173707"/>
                </a:lnTo>
                <a:lnTo>
                  <a:pt x="342318" y="198843"/>
                </a:lnTo>
                <a:lnTo>
                  <a:pt x="385034" y="224067"/>
                </a:lnTo>
                <a:lnTo>
                  <a:pt x="427722" y="249385"/>
                </a:lnTo>
                <a:lnTo>
                  <a:pt x="470381" y="274799"/>
                </a:lnTo>
                <a:lnTo>
                  <a:pt x="513005" y="300312"/>
                </a:lnTo>
                <a:lnTo>
                  <a:pt x="555593" y="325927"/>
                </a:lnTo>
                <a:lnTo>
                  <a:pt x="598141" y="351648"/>
                </a:lnTo>
                <a:lnTo>
                  <a:pt x="640646" y="377478"/>
                </a:lnTo>
                <a:lnTo>
                  <a:pt x="683104" y="403420"/>
                </a:lnTo>
                <a:lnTo>
                  <a:pt x="725513" y="429478"/>
                </a:lnTo>
                <a:lnTo>
                  <a:pt x="767869" y="455653"/>
                </a:lnTo>
                <a:lnTo>
                  <a:pt x="810169" y="481951"/>
                </a:lnTo>
                <a:lnTo>
                  <a:pt x="852409" y="508373"/>
                </a:lnTo>
                <a:lnTo>
                  <a:pt x="894587" y="53492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2925" y="2619584"/>
            <a:ext cx="4967605" cy="3543300"/>
          </a:xfrm>
          <a:custGeom>
            <a:avLst/>
            <a:gdLst/>
            <a:ahLst/>
            <a:cxnLst/>
            <a:rect l="l" t="t" r="r" b="b"/>
            <a:pathLst>
              <a:path w="4967605" h="3543300">
                <a:moveTo>
                  <a:pt x="4045087" y="3530600"/>
                </a:moveTo>
                <a:lnTo>
                  <a:pt x="3286016" y="3530600"/>
                </a:lnTo>
                <a:lnTo>
                  <a:pt x="3330525" y="3543300"/>
                </a:lnTo>
                <a:lnTo>
                  <a:pt x="4005829" y="3543300"/>
                </a:lnTo>
                <a:lnTo>
                  <a:pt x="4045087" y="3530600"/>
                </a:lnTo>
                <a:close/>
              </a:path>
              <a:path w="4967605" h="3543300">
                <a:moveTo>
                  <a:pt x="4197768" y="3517900"/>
                </a:moveTo>
                <a:lnTo>
                  <a:pt x="3106155" y="3517900"/>
                </a:lnTo>
                <a:lnTo>
                  <a:pt x="3151368" y="3530600"/>
                </a:lnTo>
                <a:lnTo>
                  <a:pt x="4160276" y="3530600"/>
                </a:lnTo>
                <a:lnTo>
                  <a:pt x="4197768" y="3517900"/>
                </a:lnTo>
                <a:close/>
              </a:path>
              <a:path w="4967605" h="3543300">
                <a:moveTo>
                  <a:pt x="4323653" y="3505200"/>
                </a:moveTo>
                <a:lnTo>
                  <a:pt x="3015307" y="3505200"/>
                </a:lnTo>
                <a:lnTo>
                  <a:pt x="3060797" y="3517900"/>
                </a:lnTo>
                <a:lnTo>
                  <a:pt x="4278743" y="3517900"/>
                </a:lnTo>
                <a:lnTo>
                  <a:pt x="4323653" y="3505200"/>
                </a:lnTo>
                <a:close/>
              </a:path>
              <a:path w="4967605" h="3543300">
                <a:moveTo>
                  <a:pt x="4561228" y="3467100"/>
                </a:moveTo>
                <a:lnTo>
                  <a:pt x="2740310" y="3467100"/>
                </a:lnTo>
                <a:lnTo>
                  <a:pt x="2786325" y="3479800"/>
                </a:lnTo>
                <a:lnTo>
                  <a:pt x="2832284" y="3479800"/>
                </a:lnTo>
                <a:lnTo>
                  <a:pt x="2923983" y="3505200"/>
                </a:lnTo>
                <a:lnTo>
                  <a:pt x="4369479" y="3505200"/>
                </a:lnTo>
                <a:lnTo>
                  <a:pt x="4416185" y="3492500"/>
                </a:lnTo>
                <a:lnTo>
                  <a:pt x="4463737" y="3492500"/>
                </a:lnTo>
                <a:lnTo>
                  <a:pt x="4561228" y="3467100"/>
                </a:lnTo>
                <a:close/>
              </a:path>
              <a:path w="4967605" h="3543300">
                <a:moveTo>
                  <a:pt x="4712897" y="3441700"/>
                </a:moveTo>
                <a:lnTo>
                  <a:pt x="2602057" y="3441700"/>
                </a:lnTo>
                <a:lnTo>
                  <a:pt x="2694252" y="3467100"/>
                </a:lnTo>
                <a:lnTo>
                  <a:pt x="4611096" y="3467100"/>
                </a:lnTo>
                <a:lnTo>
                  <a:pt x="4712897" y="3441700"/>
                </a:lnTo>
                <a:close/>
              </a:path>
              <a:path w="4967605" h="3543300">
                <a:moveTo>
                  <a:pt x="197977" y="0"/>
                </a:moveTo>
                <a:lnTo>
                  <a:pt x="125320" y="152400"/>
                </a:lnTo>
                <a:lnTo>
                  <a:pt x="109168" y="203200"/>
                </a:lnTo>
                <a:lnTo>
                  <a:pt x="94074" y="241300"/>
                </a:lnTo>
                <a:lnTo>
                  <a:pt x="80052" y="292100"/>
                </a:lnTo>
                <a:lnTo>
                  <a:pt x="67112" y="330200"/>
                </a:lnTo>
                <a:lnTo>
                  <a:pt x="55270" y="381000"/>
                </a:lnTo>
                <a:lnTo>
                  <a:pt x="44537" y="431800"/>
                </a:lnTo>
                <a:lnTo>
                  <a:pt x="34926" y="469900"/>
                </a:lnTo>
                <a:lnTo>
                  <a:pt x="26451" y="520700"/>
                </a:lnTo>
                <a:lnTo>
                  <a:pt x="19124" y="571500"/>
                </a:lnTo>
                <a:lnTo>
                  <a:pt x="12959" y="622300"/>
                </a:lnTo>
                <a:lnTo>
                  <a:pt x="7967" y="660400"/>
                </a:lnTo>
                <a:lnTo>
                  <a:pt x="4163" y="711200"/>
                </a:lnTo>
                <a:lnTo>
                  <a:pt x="1558" y="762000"/>
                </a:lnTo>
                <a:lnTo>
                  <a:pt x="166" y="812800"/>
                </a:lnTo>
                <a:lnTo>
                  <a:pt x="0" y="863600"/>
                </a:lnTo>
                <a:lnTo>
                  <a:pt x="1072" y="914400"/>
                </a:lnTo>
                <a:lnTo>
                  <a:pt x="3396" y="965200"/>
                </a:lnTo>
                <a:lnTo>
                  <a:pt x="6984" y="1016000"/>
                </a:lnTo>
                <a:lnTo>
                  <a:pt x="11849" y="1054100"/>
                </a:lnTo>
                <a:lnTo>
                  <a:pt x="18005" y="1104900"/>
                </a:lnTo>
                <a:lnTo>
                  <a:pt x="25464" y="1155700"/>
                </a:lnTo>
                <a:lnTo>
                  <a:pt x="34239" y="1219200"/>
                </a:lnTo>
                <a:lnTo>
                  <a:pt x="44342" y="1270000"/>
                </a:lnTo>
                <a:lnTo>
                  <a:pt x="55788" y="1320800"/>
                </a:lnTo>
                <a:lnTo>
                  <a:pt x="68588" y="1371600"/>
                </a:lnTo>
                <a:lnTo>
                  <a:pt x="82756" y="1422400"/>
                </a:lnTo>
                <a:lnTo>
                  <a:pt x="98304" y="1473200"/>
                </a:lnTo>
                <a:lnTo>
                  <a:pt x="115246" y="1524000"/>
                </a:lnTo>
                <a:lnTo>
                  <a:pt x="133594" y="1574800"/>
                </a:lnTo>
                <a:lnTo>
                  <a:pt x="153362" y="1638300"/>
                </a:lnTo>
                <a:lnTo>
                  <a:pt x="172682" y="1676400"/>
                </a:lnTo>
                <a:lnTo>
                  <a:pt x="192820" y="1727200"/>
                </a:lnTo>
                <a:lnTo>
                  <a:pt x="213761" y="1778000"/>
                </a:lnTo>
                <a:lnTo>
                  <a:pt x="235495" y="1828800"/>
                </a:lnTo>
                <a:lnTo>
                  <a:pt x="258008" y="1866900"/>
                </a:lnTo>
                <a:lnTo>
                  <a:pt x="281286" y="1917700"/>
                </a:lnTo>
                <a:lnTo>
                  <a:pt x="305319" y="1955800"/>
                </a:lnTo>
                <a:lnTo>
                  <a:pt x="330093" y="2006600"/>
                </a:lnTo>
                <a:lnTo>
                  <a:pt x="355595" y="2044700"/>
                </a:lnTo>
                <a:lnTo>
                  <a:pt x="381813" y="2082800"/>
                </a:lnTo>
                <a:lnTo>
                  <a:pt x="408734" y="2133600"/>
                </a:lnTo>
                <a:lnTo>
                  <a:pt x="436345" y="2171700"/>
                </a:lnTo>
                <a:lnTo>
                  <a:pt x="464635" y="2209800"/>
                </a:lnTo>
                <a:lnTo>
                  <a:pt x="493589" y="2247900"/>
                </a:lnTo>
                <a:lnTo>
                  <a:pt x="523196" y="2286000"/>
                </a:lnTo>
                <a:lnTo>
                  <a:pt x="553443" y="2324100"/>
                </a:lnTo>
                <a:lnTo>
                  <a:pt x="584317" y="2362200"/>
                </a:lnTo>
                <a:lnTo>
                  <a:pt x="615806" y="2400300"/>
                </a:lnTo>
                <a:lnTo>
                  <a:pt x="647896" y="2438400"/>
                </a:lnTo>
                <a:lnTo>
                  <a:pt x="680576" y="2476500"/>
                </a:lnTo>
                <a:lnTo>
                  <a:pt x="713832" y="2501900"/>
                </a:lnTo>
                <a:lnTo>
                  <a:pt x="747653" y="2540000"/>
                </a:lnTo>
                <a:lnTo>
                  <a:pt x="782025" y="2578100"/>
                </a:lnTo>
                <a:lnTo>
                  <a:pt x="816935" y="2603500"/>
                </a:lnTo>
                <a:lnTo>
                  <a:pt x="852371" y="2641600"/>
                </a:lnTo>
                <a:lnTo>
                  <a:pt x="924772" y="2692400"/>
                </a:lnTo>
                <a:lnTo>
                  <a:pt x="961710" y="2730500"/>
                </a:lnTo>
                <a:lnTo>
                  <a:pt x="1037001" y="2781300"/>
                </a:lnTo>
                <a:lnTo>
                  <a:pt x="1075328" y="2819400"/>
                </a:lnTo>
                <a:lnTo>
                  <a:pt x="1153282" y="2870200"/>
                </a:lnTo>
                <a:lnTo>
                  <a:pt x="1273272" y="2946400"/>
                </a:lnTo>
                <a:lnTo>
                  <a:pt x="1396630" y="3022600"/>
                </a:lnTo>
                <a:lnTo>
                  <a:pt x="1438439" y="3035300"/>
                </a:lnTo>
                <a:lnTo>
                  <a:pt x="1523014" y="3086100"/>
                </a:lnTo>
                <a:lnTo>
                  <a:pt x="1565756" y="3098800"/>
                </a:lnTo>
                <a:lnTo>
                  <a:pt x="1652084" y="3149600"/>
                </a:lnTo>
                <a:lnTo>
                  <a:pt x="1695645" y="3162300"/>
                </a:lnTo>
                <a:lnTo>
                  <a:pt x="1739453" y="3187700"/>
                </a:lnTo>
                <a:lnTo>
                  <a:pt x="1783497" y="3200400"/>
                </a:lnTo>
                <a:lnTo>
                  <a:pt x="1827763" y="3225800"/>
                </a:lnTo>
                <a:lnTo>
                  <a:pt x="1961769" y="3263900"/>
                </a:lnTo>
                <a:lnTo>
                  <a:pt x="2006798" y="3289300"/>
                </a:lnTo>
                <a:lnTo>
                  <a:pt x="2555945" y="3441700"/>
                </a:lnTo>
                <a:lnTo>
                  <a:pt x="4764757" y="3441700"/>
                </a:lnTo>
                <a:lnTo>
                  <a:pt x="4916585" y="3403600"/>
                </a:lnTo>
                <a:lnTo>
                  <a:pt x="4360174" y="3403600"/>
                </a:lnTo>
                <a:lnTo>
                  <a:pt x="4309929" y="3390900"/>
                </a:lnTo>
                <a:lnTo>
                  <a:pt x="4117689" y="3390900"/>
                </a:lnTo>
                <a:lnTo>
                  <a:pt x="4071977" y="3378200"/>
                </a:lnTo>
                <a:lnTo>
                  <a:pt x="3952943" y="3378200"/>
                </a:lnTo>
                <a:lnTo>
                  <a:pt x="3915203" y="3365500"/>
                </a:lnTo>
                <a:lnTo>
                  <a:pt x="3838627" y="3365500"/>
                </a:lnTo>
                <a:lnTo>
                  <a:pt x="3799815" y="3352800"/>
                </a:lnTo>
                <a:lnTo>
                  <a:pt x="3760671" y="3352800"/>
                </a:lnTo>
                <a:lnTo>
                  <a:pt x="3721205" y="3340100"/>
                </a:lnTo>
                <a:lnTo>
                  <a:pt x="3681431" y="3340100"/>
                </a:lnTo>
                <a:lnTo>
                  <a:pt x="3641361" y="3327400"/>
                </a:lnTo>
                <a:lnTo>
                  <a:pt x="3601006" y="3327400"/>
                </a:lnTo>
                <a:lnTo>
                  <a:pt x="3560378" y="3314700"/>
                </a:lnTo>
                <a:lnTo>
                  <a:pt x="3519491" y="3314700"/>
                </a:lnTo>
                <a:lnTo>
                  <a:pt x="3478355" y="3302000"/>
                </a:lnTo>
                <a:lnTo>
                  <a:pt x="3436983" y="3302000"/>
                </a:lnTo>
                <a:lnTo>
                  <a:pt x="3311574" y="3263900"/>
                </a:lnTo>
                <a:lnTo>
                  <a:pt x="3269379" y="3263900"/>
                </a:lnTo>
                <a:lnTo>
                  <a:pt x="3056019" y="3200400"/>
                </a:lnTo>
                <a:lnTo>
                  <a:pt x="3012954" y="3200400"/>
                </a:lnTo>
                <a:lnTo>
                  <a:pt x="2839787" y="3149600"/>
                </a:lnTo>
                <a:lnTo>
                  <a:pt x="2796329" y="3124200"/>
                </a:lnTo>
                <a:lnTo>
                  <a:pt x="2578651" y="3060700"/>
                </a:lnTo>
                <a:lnTo>
                  <a:pt x="2535122" y="3035300"/>
                </a:lnTo>
                <a:lnTo>
                  <a:pt x="2448168" y="3009900"/>
                </a:lnTo>
                <a:lnTo>
                  <a:pt x="2404768" y="2984500"/>
                </a:lnTo>
                <a:lnTo>
                  <a:pt x="2318179" y="2959100"/>
                </a:lnTo>
                <a:lnTo>
                  <a:pt x="2275015" y="2933700"/>
                </a:lnTo>
                <a:lnTo>
                  <a:pt x="2231954" y="2921000"/>
                </a:lnTo>
                <a:lnTo>
                  <a:pt x="2146191" y="2870200"/>
                </a:lnTo>
                <a:lnTo>
                  <a:pt x="2103512" y="2857500"/>
                </a:lnTo>
                <a:lnTo>
                  <a:pt x="2060986" y="2832100"/>
                </a:lnTo>
                <a:lnTo>
                  <a:pt x="2018623" y="2819400"/>
                </a:lnTo>
                <a:lnTo>
                  <a:pt x="1892638" y="2743200"/>
                </a:lnTo>
                <a:lnTo>
                  <a:pt x="1851051" y="2730500"/>
                </a:lnTo>
                <a:lnTo>
                  <a:pt x="1687069" y="2628900"/>
                </a:lnTo>
                <a:lnTo>
                  <a:pt x="1527453" y="2527300"/>
                </a:lnTo>
                <a:lnTo>
                  <a:pt x="1449523" y="2476500"/>
                </a:lnTo>
                <a:lnTo>
                  <a:pt x="1411071" y="2438400"/>
                </a:lnTo>
                <a:lnTo>
                  <a:pt x="1335251" y="2387600"/>
                </a:lnTo>
                <a:lnTo>
                  <a:pt x="1297908" y="2362200"/>
                </a:lnTo>
                <a:lnTo>
                  <a:pt x="1260958" y="2324100"/>
                </a:lnTo>
                <a:lnTo>
                  <a:pt x="1224415" y="2298700"/>
                </a:lnTo>
                <a:lnTo>
                  <a:pt x="1188290" y="2260600"/>
                </a:lnTo>
                <a:lnTo>
                  <a:pt x="1152595" y="2235200"/>
                </a:lnTo>
                <a:lnTo>
                  <a:pt x="1117343" y="2197100"/>
                </a:lnTo>
                <a:lnTo>
                  <a:pt x="1082545" y="2171700"/>
                </a:lnTo>
                <a:lnTo>
                  <a:pt x="1048214" y="2133600"/>
                </a:lnTo>
                <a:lnTo>
                  <a:pt x="1014362" y="2108200"/>
                </a:lnTo>
                <a:lnTo>
                  <a:pt x="981000" y="2070100"/>
                </a:lnTo>
                <a:lnTo>
                  <a:pt x="948142" y="2032000"/>
                </a:lnTo>
                <a:lnTo>
                  <a:pt x="915798" y="2006600"/>
                </a:lnTo>
                <a:lnTo>
                  <a:pt x="883982" y="1968500"/>
                </a:lnTo>
                <a:lnTo>
                  <a:pt x="852705" y="1930400"/>
                </a:lnTo>
                <a:lnTo>
                  <a:pt x="821980" y="1892300"/>
                </a:lnTo>
                <a:lnTo>
                  <a:pt x="791818" y="1854200"/>
                </a:lnTo>
                <a:lnTo>
                  <a:pt x="762231" y="1816100"/>
                </a:lnTo>
                <a:lnTo>
                  <a:pt x="733233" y="1790700"/>
                </a:lnTo>
                <a:lnTo>
                  <a:pt x="704834" y="1752600"/>
                </a:lnTo>
                <a:lnTo>
                  <a:pt x="677048" y="1701800"/>
                </a:lnTo>
                <a:lnTo>
                  <a:pt x="649885" y="1663700"/>
                </a:lnTo>
                <a:lnTo>
                  <a:pt x="623359" y="1625600"/>
                </a:lnTo>
                <a:lnTo>
                  <a:pt x="597481" y="1587500"/>
                </a:lnTo>
                <a:lnTo>
                  <a:pt x="572264" y="1549400"/>
                </a:lnTo>
                <a:lnTo>
                  <a:pt x="547719" y="1511300"/>
                </a:lnTo>
                <a:lnTo>
                  <a:pt x="523859" y="1460500"/>
                </a:lnTo>
                <a:lnTo>
                  <a:pt x="500695" y="1422400"/>
                </a:lnTo>
                <a:lnTo>
                  <a:pt x="478241" y="1384300"/>
                </a:lnTo>
                <a:lnTo>
                  <a:pt x="456508" y="1333500"/>
                </a:lnTo>
                <a:lnTo>
                  <a:pt x="435507" y="1295400"/>
                </a:lnTo>
                <a:lnTo>
                  <a:pt x="415252" y="1244600"/>
                </a:lnTo>
                <a:lnTo>
                  <a:pt x="395755" y="1206500"/>
                </a:lnTo>
                <a:lnTo>
                  <a:pt x="377027" y="1155700"/>
                </a:lnTo>
                <a:lnTo>
                  <a:pt x="359080" y="1117600"/>
                </a:lnTo>
                <a:lnTo>
                  <a:pt x="341928" y="1066800"/>
                </a:lnTo>
                <a:lnTo>
                  <a:pt x="325581" y="1016000"/>
                </a:lnTo>
                <a:lnTo>
                  <a:pt x="310052" y="965200"/>
                </a:lnTo>
                <a:lnTo>
                  <a:pt x="295353" y="927100"/>
                </a:lnTo>
                <a:lnTo>
                  <a:pt x="281496" y="876300"/>
                </a:lnTo>
                <a:lnTo>
                  <a:pt x="268494" y="825500"/>
                </a:lnTo>
                <a:lnTo>
                  <a:pt x="256357" y="774700"/>
                </a:lnTo>
                <a:lnTo>
                  <a:pt x="245100" y="723900"/>
                </a:lnTo>
                <a:lnTo>
                  <a:pt x="234733" y="673100"/>
                </a:lnTo>
                <a:lnTo>
                  <a:pt x="225269" y="622300"/>
                </a:lnTo>
                <a:lnTo>
                  <a:pt x="216639" y="571500"/>
                </a:lnTo>
                <a:lnTo>
                  <a:pt x="209154" y="520700"/>
                </a:lnTo>
                <a:lnTo>
                  <a:pt x="202802" y="469900"/>
                </a:lnTo>
                <a:lnTo>
                  <a:pt x="197572" y="419100"/>
                </a:lnTo>
                <a:lnTo>
                  <a:pt x="193455" y="368300"/>
                </a:lnTo>
                <a:lnTo>
                  <a:pt x="190440" y="317500"/>
                </a:lnTo>
                <a:lnTo>
                  <a:pt x="188517" y="266700"/>
                </a:lnTo>
                <a:lnTo>
                  <a:pt x="187674" y="215900"/>
                </a:lnTo>
                <a:lnTo>
                  <a:pt x="187901" y="165100"/>
                </a:lnTo>
                <a:lnTo>
                  <a:pt x="189188" y="114300"/>
                </a:lnTo>
                <a:lnTo>
                  <a:pt x="197977" y="0"/>
                </a:lnTo>
                <a:close/>
              </a:path>
              <a:path w="4967605" h="3543300">
                <a:moveTo>
                  <a:pt x="4967195" y="3390900"/>
                </a:moveTo>
                <a:lnTo>
                  <a:pt x="4901790" y="3403600"/>
                </a:lnTo>
                <a:lnTo>
                  <a:pt x="4916585" y="3403600"/>
                </a:lnTo>
                <a:lnTo>
                  <a:pt x="4967195" y="339090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198" y="473940"/>
            <a:ext cx="7761553" cy="5334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6495" y="618744"/>
            <a:ext cx="455752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69004" y="709371"/>
            <a:ext cx="40347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RELACIÓN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TRABAJO.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152" y="1838960"/>
            <a:ext cx="110832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20.- Se </a:t>
            </a:r>
            <a:r>
              <a:rPr sz="2800" b="1" i="1" spc="-10" dirty="0">
                <a:latin typeface="Calibri"/>
                <a:cs typeface="Calibri"/>
              </a:rPr>
              <a:t>entiende </a:t>
            </a:r>
            <a:r>
              <a:rPr sz="2800" b="1" i="1" spc="-5" dirty="0">
                <a:latin typeface="Calibri"/>
                <a:cs typeface="Calibri"/>
              </a:rPr>
              <a:t>por relación de </a:t>
            </a:r>
            <a:r>
              <a:rPr sz="2800" b="1" i="1" spc="-10" dirty="0">
                <a:latin typeface="Calibri"/>
                <a:cs typeface="Calibri"/>
              </a:rPr>
              <a:t>trabajo, </a:t>
            </a:r>
            <a:r>
              <a:rPr sz="2800" b="1" i="1" spc="-5" dirty="0">
                <a:latin typeface="Calibri"/>
                <a:cs typeface="Calibri"/>
              </a:rPr>
              <a:t>cualquiera que </a:t>
            </a:r>
            <a:r>
              <a:rPr sz="2800" b="1" i="1" spc="-10" dirty="0">
                <a:latin typeface="Calibri"/>
                <a:cs typeface="Calibri"/>
              </a:rPr>
              <a:t>sea </a:t>
            </a:r>
            <a:r>
              <a:rPr sz="2800" b="1" i="1" spc="-15" dirty="0">
                <a:latin typeface="Calibri"/>
                <a:cs typeface="Calibri"/>
              </a:rPr>
              <a:t>el  </a:t>
            </a:r>
            <a:r>
              <a:rPr sz="2800" b="1" i="1" spc="-10" dirty="0">
                <a:latin typeface="Calibri"/>
                <a:cs typeface="Calibri"/>
              </a:rPr>
              <a:t>acto </a:t>
            </a:r>
            <a:r>
              <a:rPr sz="2800" b="1" i="1" spc="-5" dirty="0">
                <a:latin typeface="Calibri"/>
                <a:cs typeface="Calibri"/>
              </a:rPr>
              <a:t>que </a:t>
            </a:r>
            <a:r>
              <a:rPr sz="2800" b="1" i="1" dirty="0">
                <a:latin typeface="Calibri"/>
                <a:cs typeface="Calibri"/>
              </a:rPr>
              <a:t>le </a:t>
            </a:r>
            <a:r>
              <a:rPr sz="2800" b="1" i="1" spc="-5" dirty="0">
                <a:latin typeface="Calibri"/>
                <a:cs typeface="Calibri"/>
              </a:rPr>
              <a:t>dé origen, la </a:t>
            </a:r>
            <a:r>
              <a:rPr sz="2800" b="1" i="1" spc="-10" dirty="0">
                <a:latin typeface="Calibri"/>
                <a:cs typeface="Calibri"/>
              </a:rPr>
              <a:t>prestación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dirty="0">
                <a:latin typeface="Calibri"/>
                <a:cs typeface="Calibri"/>
              </a:rPr>
              <a:t>un </a:t>
            </a:r>
            <a:r>
              <a:rPr sz="2800" b="1" i="1" spc="-5" dirty="0">
                <a:latin typeface="Calibri"/>
                <a:cs typeface="Calibri"/>
              </a:rPr>
              <a:t>trabajo personal </a:t>
            </a:r>
            <a:r>
              <a:rPr sz="2800" b="1" i="1" spc="-10" dirty="0">
                <a:latin typeface="Calibri"/>
                <a:cs typeface="Calibri"/>
              </a:rPr>
              <a:t>subordinado </a:t>
            </a:r>
            <a:r>
              <a:rPr sz="2800" b="1" i="1" spc="-5" dirty="0">
                <a:latin typeface="Calibri"/>
                <a:cs typeface="Calibri"/>
              </a:rPr>
              <a:t>a  una persona, </a:t>
            </a:r>
            <a:r>
              <a:rPr sz="2800" b="1" i="1" spc="-10" dirty="0">
                <a:latin typeface="Calibri"/>
                <a:cs typeface="Calibri"/>
              </a:rPr>
              <a:t>mediante el </a:t>
            </a:r>
            <a:r>
              <a:rPr sz="2800" b="1" i="1" spc="-5" dirty="0">
                <a:latin typeface="Calibri"/>
                <a:cs typeface="Calibri"/>
              </a:rPr>
              <a:t>pago de un</a:t>
            </a:r>
            <a:r>
              <a:rPr sz="2800" b="1" i="1" spc="6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salario.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39583" y="2596895"/>
            <a:ext cx="3748278" cy="3748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70376" y="618744"/>
            <a:ext cx="34297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32884" y="709371"/>
            <a:ext cx="29102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</a:rPr>
              <a:t>INT</a:t>
            </a:r>
            <a:r>
              <a:rPr sz="3200" spc="-15" dirty="0">
                <a:solidFill>
                  <a:srgbClr val="FF0000"/>
                </a:solidFill>
              </a:rPr>
              <a:t>E</a:t>
            </a:r>
            <a:r>
              <a:rPr sz="3200" dirty="0">
                <a:solidFill>
                  <a:srgbClr val="FF0000"/>
                </a:solidFill>
              </a:rPr>
              <a:t>R</a:t>
            </a:r>
            <a:r>
              <a:rPr sz="3200" spc="-10" dirty="0">
                <a:solidFill>
                  <a:srgbClr val="FF0000"/>
                </a:solidFill>
              </a:rPr>
              <a:t>M</a:t>
            </a:r>
            <a:r>
              <a:rPr sz="3200" dirty="0">
                <a:solidFill>
                  <a:srgbClr val="FF0000"/>
                </a:solidFill>
              </a:rPr>
              <a:t>ED</a:t>
            </a:r>
            <a:r>
              <a:rPr sz="3200" spc="-15" dirty="0">
                <a:solidFill>
                  <a:srgbClr val="FF0000"/>
                </a:solidFill>
              </a:rPr>
              <a:t>I</a:t>
            </a:r>
            <a:r>
              <a:rPr sz="3200" dirty="0">
                <a:solidFill>
                  <a:srgbClr val="FF0000"/>
                </a:solidFill>
              </a:rPr>
              <a:t>ARI</a:t>
            </a:r>
            <a:r>
              <a:rPr sz="3200" spc="-55" dirty="0">
                <a:solidFill>
                  <a:srgbClr val="FF0000"/>
                </a:solidFill>
              </a:rPr>
              <a:t>O</a:t>
            </a:r>
            <a:r>
              <a:rPr sz="3200" dirty="0">
                <a:solidFill>
                  <a:srgbClr val="FF0000"/>
                </a:solidFill>
              </a:rPr>
              <a:t>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10388" y="1880997"/>
            <a:ext cx="110832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12 </a:t>
            </a:r>
            <a:r>
              <a:rPr sz="2800" b="1" i="1" spc="-60" dirty="0">
                <a:latin typeface="Calibri"/>
                <a:cs typeface="Calibri"/>
              </a:rPr>
              <a:t>LFT. </a:t>
            </a:r>
            <a:r>
              <a:rPr sz="2800" b="1" i="1" spc="-10" dirty="0">
                <a:latin typeface="Calibri"/>
                <a:cs typeface="Calibri"/>
              </a:rPr>
              <a:t>Intermediario </a:t>
            </a:r>
            <a:r>
              <a:rPr sz="2800" b="1" i="1" spc="-5" dirty="0">
                <a:latin typeface="Calibri"/>
                <a:cs typeface="Calibri"/>
              </a:rPr>
              <a:t>es la persona que </a:t>
            </a:r>
            <a:r>
              <a:rPr sz="2800" b="1" i="1" spc="-15" dirty="0">
                <a:latin typeface="Calibri"/>
                <a:cs typeface="Calibri"/>
              </a:rPr>
              <a:t>contrata </a:t>
            </a:r>
            <a:r>
              <a:rPr sz="2800" b="1" i="1" spc="-5" dirty="0">
                <a:latin typeface="Calibri"/>
                <a:cs typeface="Calibri"/>
              </a:rPr>
              <a:t>o </a:t>
            </a:r>
            <a:r>
              <a:rPr sz="2800" b="1" i="1" spc="-10" dirty="0">
                <a:latin typeface="Calibri"/>
                <a:cs typeface="Calibri"/>
              </a:rPr>
              <a:t>interviene en la  contratación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otra </a:t>
            </a:r>
            <a:r>
              <a:rPr sz="2800" b="1" i="1" spc="-5" dirty="0">
                <a:latin typeface="Calibri"/>
                <a:cs typeface="Calibri"/>
              </a:rPr>
              <a:t>u </a:t>
            </a:r>
            <a:r>
              <a:rPr sz="2800" b="1" i="1" spc="-10" dirty="0">
                <a:latin typeface="Calibri"/>
                <a:cs typeface="Calibri"/>
              </a:rPr>
              <a:t>otras </a:t>
            </a:r>
            <a:r>
              <a:rPr sz="2800" b="1" i="1" spc="-5" dirty="0">
                <a:latin typeface="Calibri"/>
                <a:cs typeface="Calibri"/>
              </a:rPr>
              <a:t>para que </a:t>
            </a:r>
            <a:r>
              <a:rPr sz="2800" b="1" i="1" spc="-15" dirty="0">
                <a:latin typeface="Calibri"/>
                <a:cs typeface="Calibri"/>
              </a:rPr>
              <a:t>presten </a:t>
            </a:r>
            <a:r>
              <a:rPr sz="2800" b="1" i="1" spc="-5" dirty="0">
                <a:latin typeface="Calibri"/>
                <a:cs typeface="Calibri"/>
              </a:rPr>
              <a:t>servicios a un</a:t>
            </a:r>
            <a:r>
              <a:rPr sz="2800" b="1" i="1" spc="18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patrón.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1731" y="2822448"/>
            <a:ext cx="5081778" cy="3445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800335" y="3170047"/>
            <a:ext cx="1957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latin typeface="Calibri"/>
                <a:cs typeface="Calibri"/>
              </a:rPr>
              <a:t>considerados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70957" y="3170047"/>
            <a:ext cx="42310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96365" algn="l"/>
                <a:tab pos="1979930" algn="l"/>
                <a:tab pos="2760980" algn="l"/>
                <a:tab pos="2821940" algn="l"/>
                <a:tab pos="3403600" algn="l"/>
              </a:tabLst>
            </a:pPr>
            <a:r>
              <a:rPr sz="2800" b="1" i="1" spc="-5" dirty="0">
                <a:latin typeface="Calibri"/>
                <a:cs typeface="Calibri"/>
              </a:rPr>
              <a:t>Artíc</a:t>
            </a:r>
            <a:r>
              <a:rPr sz="2800" b="1" i="1" dirty="0">
                <a:latin typeface="Calibri"/>
                <a:cs typeface="Calibri"/>
              </a:rPr>
              <a:t>u</a:t>
            </a:r>
            <a:r>
              <a:rPr sz="2800" b="1" i="1" spc="-5" dirty="0">
                <a:latin typeface="Calibri"/>
                <a:cs typeface="Calibri"/>
              </a:rPr>
              <a:t>lo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1</a:t>
            </a:r>
            <a:r>
              <a:rPr sz="2800" b="1" i="1" spc="-5" dirty="0">
                <a:latin typeface="Calibri"/>
                <a:cs typeface="Calibri"/>
              </a:rPr>
              <a:t>3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LF</a:t>
            </a:r>
            <a:r>
              <a:rPr sz="2800" b="1" i="1" spc="-220" dirty="0">
                <a:latin typeface="Calibri"/>
                <a:cs typeface="Calibri"/>
              </a:rPr>
              <a:t>T</a:t>
            </a:r>
            <a:r>
              <a:rPr sz="2800" b="1" i="1" spc="-5" dirty="0">
                <a:latin typeface="Calibri"/>
                <a:cs typeface="Calibri"/>
              </a:rPr>
              <a:t>.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No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serán  intermediarios,		</a:t>
            </a:r>
            <a:r>
              <a:rPr sz="2800" b="1" i="1" dirty="0">
                <a:latin typeface="Calibri"/>
                <a:cs typeface="Calibri"/>
              </a:rPr>
              <a:t>sino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47707" y="3597021"/>
            <a:ext cx="1430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pa</a:t>
            </a:r>
            <a:r>
              <a:rPr sz="2800" b="1" i="1" spc="5" dirty="0">
                <a:latin typeface="Calibri"/>
                <a:cs typeface="Calibri"/>
              </a:rPr>
              <a:t>t</a:t>
            </a:r>
            <a:r>
              <a:rPr sz="2800" b="1" i="1" spc="-10" dirty="0">
                <a:latin typeface="Calibri"/>
                <a:cs typeface="Calibri"/>
              </a:rPr>
              <a:t>rones,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18493" y="3597021"/>
            <a:ext cx="4406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las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70957" y="4023740"/>
            <a:ext cx="4570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09750" algn="l"/>
                <a:tab pos="4007485" algn="l"/>
              </a:tabLst>
            </a:pPr>
            <a:r>
              <a:rPr sz="2800" b="1" i="1" spc="-10" dirty="0">
                <a:latin typeface="Calibri"/>
                <a:cs typeface="Calibri"/>
              </a:rPr>
              <a:t>e</a:t>
            </a:r>
            <a:r>
              <a:rPr sz="2800" b="1" i="1" spc="-15" dirty="0">
                <a:latin typeface="Calibri"/>
                <a:cs typeface="Calibri"/>
              </a:rPr>
              <a:t>m</a:t>
            </a:r>
            <a:r>
              <a:rPr sz="2800" b="1" i="1" spc="-5" dirty="0">
                <a:latin typeface="Calibri"/>
                <a:cs typeface="Calibri"/>
              </a:rPr>
              <a:t>p</a:t>
            </a:r>
            <a:r>
              <a:rPr sz="2800" b="1" i="1" dirty="0">
                <a:latin typeface="Calibri"/>
                <a:cs typeface="Calibri"/>
              </a:rPr>
              <a:t>r</a:t>
            </a:r>
            <a:r>
              <a:rPr sz="2800" b="1" i="1" spc="-10" dirty="0">
                <a:latin typeface="Calibri"/>
                <a:cs typeface="Calibri"/>
              </a:rPr>
              <a:t>esa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e</a:t>
            </a:r>
            <a:r>
              <a:rPr sz="2800" b="1" i="1" spc="-35" dirty="0">
                <a:latin typeface="Calibri"/>
                <a:cs typeface="Calibri"/>
              </a:rPr>
              <a:t>s</a:t>
            </a:r>
            <a:r>
              <a:rPr sz="2800" b="1" i="1" spc="-40" dirty="0">
                <a:latin typeface="Calibri"/>
                <a:cs typeface="Calibri"/>
              </a:rPr>
              <a:t>t</a:t>
            </a:r>
            <a:r>
              <a:rPr sz="2800" b="1" i="1" spc="-5" dirty="0">
                <a:latin typeface="Calibri"/>
                <a:cs typeface="Calibri"/>
              </a:rPr>
              <a:t>ablecidas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que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97414" y="4023740"/>
            <a:ext cx="1459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5" dirty="0">
                <a:latin typeface="Calibri"/>
                <a:cs typeface="Calibri"/>
              </a:rPr>
              <a:t>contraten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70957" y="4450460"/>
            <a:ext cx="6388735" cy="227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trabajos para </a:t>
            </a:r>
            <a:r>
              <a:rPr sz="2800" b="1" i="1" spc="-10" dirty="0">
                <a:latin typeface="Calibri"/>
                <a:cs typeface="Calibri"/>
              </a:rPr>
              <a:t>ejecutarlos </a:t>
            </a:r>
            <a:r>
              <a:rPr sz="2800" b="1" i="1" spc="-15" dirty="0">
                <a:latin typeface="Calibri"/>
                <a:cs typeface="Calibri"/>
              </a:rPr>
              <a:t>con elementos  </a:t>
            </a:r>
            <a:r>
              <a:rPr sz="2800" b="1" i="1" spc="-5" dirty="0">
                <a:latin typeface="Calibri"/>
                <a:cs typeface="Calibri"/>
              </a:rPr>
              <a:t>propios </a:t>
            </a:r>
            <a:r>
              <a:rPr sz="2800" b="1" i="1" spc="-10" dirty="0">
                <a:latin typeface="Calibri"/>
                <a:cs typeface="Calibri"/>
              </a:rPr>
              <a:t>suficientes </a:t>
            </a:r>
            <a:r>
              <a:rPr sz="2800" b="1" i="1" spc="-5" dirty="0">
                <a:latin typeface="Calibri"/>
                <a:cs typeface="Calibri"/>
              </a:rPr>
              <a:t>para cumplir las  </a:t>
            </a:r>
            <a:r>
              <a:rPr sz="2800" b="1" i="1" spc="-10" dirty="0">
                <a:latin typeface="Calibri"/>
                <a:cs typeface="Calibri"/>
              </a:rPr>
              <a:t>obligaciones </a:t>
            </a:r>
            <a:r>
              <a:rPr sz="2800" b="1" i="1" spc="-5" dirty="0">
                <a:latin typeface="Calibri"/>
                <a:cs typeface="Calibri"/>
              </a:rPr>
              <a:t>que deriven de las </a:t>
            </a:r>
            <a:r>
              <a:rPr sz="2800" b="1" i="1" spc="-10" dirty="0">
                <a:latin typeface="Calibri"/>
                <a:cs typeface="Calibri"/>
              </a:rPr>
              <a:t>relaciones 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sus</a:t>
            </a:r>
            <a:r>
              <a:rPr sz="2800" b="1" i="1" spc="1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trabajadores.</a:t>
            </a:r>
            <a:endParaRPr sz="2800">
              <a:latin typeface="Calibri"/>
              <a:cs typeface="Calibri"/>
            </a:endParaRPr>
          </a:p>
          <a:p>
            <a:pPr marL="3462654" marR="845819" indent="150495">
              <a:lnSpc>
                <a:spcPct val="100000"/>
              </a:lnSpc>
              <a:spcBef>
                <a:spcPts val="1375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84091" y="618744"/>
            <a:ext cx="3490721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46601" y="709371"/>
            <a:ext cx="28848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1853" y="1880997"/>
            <a:ext cx="11083925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spc="5" dirty="0">
                <a:latin typeface="Calibri"/>
                <a:cs typeface="Calibri"/>
              </a:rPr>
              <a:t>15-A. </a:t>
            </a:r>
            <a:r>
              <a:rPr sz="2800" b="1" i="1" spc="-5" dirty="0">
                <a:latin typeface="Calibri"/>
                <a:cs typeface="Calibri"/>
              </a:rPr>
              <a:t>El </a:t>
            </a:r>
            <a:r>
              <a:rPr sz="2800" b="1" i="1" dirty="0">
                <a:latin typeface="Calibri"/>
                <a:cs typeface="Calibri"/>
              </a:rPr>
              <a:t>trabajo </a:t>
            </a:r>
            <a:r>
              <a:rPr sz="2800" b="1" i="1" spc="-10" dirty="0">
                <a:latin typeface="Calibri"/>
                <a:cs typeface="Calibri"/>
              </a:rPr>
              <a:t>en régimen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subcontratación es </a:t>
            </a:r>
            <a:r>
              <a:rPr sz="2800" b="1" i="1" spc="-5" dirty="0">
                <a:latin typeface="Calibri"/>
                <a:cs typeface="Calibri"/>
              </a:rPr>
              <a:t>aquel por  medio del cual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un patrón denominado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contratista ejecuta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obras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 </a:t>
            </a:r>
            <a:r>
              <a:rPr sz="2800" b="1" i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presta </a:t>
            </a:r>
            <a:r>
              <a:rPr sz="28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servicios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</a:t>
            </a:r>
            <a:r>
              <a:rPr sz="2800" b="1" i="1" u="heavy" spc="6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sus trabajadores bajo su dependencia, a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favor  </a:t>
            </a:r>
            <a:r>
              <a:rPr sz="28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 </a:t>
            </a:r>
            <a:r>
              <a:rPr sz="2800" b="1" i="1" u="heavy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un </a:t>
            </a:r>
            <a:r>
              <a:rPr sz="28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contratante</a:t>
            </a:r>
            <a:r>
              <a:rPr sz="2800" b="1" i="1" spc="-15" dirty="0">
                <a:latin typeface="Calibri"/>
                <a:cs typeface="Calibri"/>
              </a:rPr>
              <a:t>, </a:t>
            </a:r>
            <a:r>
              <a:rPr sz="2800" b="1" i="1" spc="-5" dirty="0">
                <a:latin typeface="Calibri"/>
                <a:cs typeface="Calibri"/>
              </a:rPr>
              <a:t>persona </a:t>
            </a:r>
            <a:r>
              <a:rPr sz="2800" b="1" i="1" spc="-10" dirty="0">
                <a:latin typeface="Calibri"/>
                <a:cs typeface="Calibri"/>
              </a:rPr>
              <a:t>física </a:t>
            </a:r>
            <a:r>
              <a:rPr sz="2800" b="1" i="1" spc="-5" dirty="0">
                <a:latin typeface="Calibri"/>
                <a:cs typeface="Calibri"/>
              </a:rPr>
              <a:t>o moral, la cual </a:t>
            </a:r>
            <a:r>
              <a:rPr sz="2800" b="1" i="1" spc="-10" dirty="0">
                <a:latin typeface="Calibri"/>
                <a:cs typeface="Calibri"/>
              </a:rPr>
              <a:t>fija </a:t>
            </a:r>
            <a:r>
              <a:rPr sz="2800" b="1" i="1" spc="-5" dirty="0">
                <a:latin typeface="Calibri"/>
                <a:cs typeface="Calibri"/>
              </a:rPr>
              <a:t>las </a:t>
            </a:r>
            <a:r>
              <a:rPr sz="2800" b="1" i="1" spc="-10" dirty="0">
                <a:latin typeface="Calibri"/>
                <a:cs typeface="Calibri"/>
              </a:rPr>
              <a:t>tareas </a:t>
            </a:r>
            <a:r>
              <a:rPr sz="2800" b="1" i="1" spc="-5" dirty="0">
                <a:latin typeface="Calibri"/>
                <a:cs typeface="Calibri"/>
              </a:rPr>
              <a:t>del </a:t>
            </a:r>
            <a:r>
              <a:rPr sz="2800" b="1" i="1" spc="-15" dirty="0">
                <a:latin typeface="Calibri"/>
                <a:cs typeface="Calibri"/>
              </a:rPr>
              <a:t>contratista </a:t>
            </a:r>
            <a:r>
              <a:rPr sz="2800" b="1" i="1" spc="-5" dirty="0">
                <a:latin typeface="Calibri"/>
                <a:cs typeface="Calibri"/>
              </a:rPr>
              <a:t>y  lo supervisa </a:t>
            </a: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dirty="0">
                <a:latin typeface="Calibri"/>
                <a:cs typeface="Calibri"/>
              </a:rPr>
              <a:t>el </a:t>
            </a:r>
            <a:r>
              <a:rPr sz="2800" b="1" i="1" spc="-10" dirty="0">
                <a:latin typeface="Calibri"/>
                <a:cs typeface="Calibri"/>
              </a:rPr>
              <a:t>desarrollo </a:t>
            </a:r>
            <a:r>
              <a:rPr sz="2800" b="1" i="1" spc="-5" dirty="0">
                <a:latin typeface="Calibri"/>
                <a:cs typeface="Calibri"/>
              </a:rPr>
              <a:t>de los servicios o la </a:t>
            </a:r>
            <a:r>
              <a:rPr sz="2800" b="1" i="1" spc="-10" dirty="0">
                <a:latin typeface="Calibri"/>
                <a:cs typeface="Calibri"/>
              </a:rPr>
              <a:t>ejecución </a:t>
            </a:r>
            <a:r>
              <a:rPr sz="2800" b="1" i="1" spc="-5" dirty="0">
                <a:latin typeface="Calibri"/>
                <a:cs typeface="Calibri"/>
              </a:rPr>
              <a:t>de las obras  </a:t>
            </a:r>
            <a:r>
              <a:rPr sz="2800" b="1" i="1" spc="-10" dirty="0">
                <a:latin typeface="Calibri"/>
                <a:cs typeface="Calibri"/>
              </a:rPr>
              <a:t>contratadas.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40964" y="4064506"/>
            <a:ext cx="5554218" cy="2722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84091" y="618744"/>
            <a:ext cx="3490721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46601" y="709371"/>
            <a:ext cx="28848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5362955" y="5222747"/>
            <a:ext cx="845819" cy="541020"/>
          </a:xfrm>
          <a:custGeom>
            <a:avLst/>
            <a:gdLst/>
            <a:ahLst/>
            <a:cxnLst/>
            <a:rect l="l" t="t" r="r" b="b"/>
            <a:pathLst>
              <a:path w="845820" h="541020">
                <a:moveTo>
                  <a:pt x="845820" y="270509"/>
                </a:moveTo>
                <a:lnTo>
                  <a:pt x="0" y="270509"/>
                </a:lnTo>
                <a:lnTo>
                  <a:pt x="422910" y="541019"/>
                </a:lnTo>
                <a:lnTo>
                  <a:pt x="845820" y="270509"/>
                </a:lnTo>
                <a:close/>
              </a:path>
              <a:path w="845820" h="541020">
                <a:moveTo>
                  <a:pt x="634365" y="0"/>
                </a:moveTo>
                <a:lnTo>
                  <a:pt x="211455" y="0"/>
                </a:lnTo>
                <a:lnTo>
                  <a:pt x="211455" y="270509"/>
                </a:lnTo>
                <a:lnTo>
                  <a:pt x="634365" y="270509"/>
                </a:lnTo>
                <a:lnTo>
                  <a:pt x="634365" y="0"/>
                </a:lnTo>
                <a:close/>
              </a:path>
            </a:pathLst>
          </a:custGeom>
          <a:solidFill>
            <a:srgbClr val="FFE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2955" y="5222747"/>
            <a:ext cx="845819" cy="541020"/>
          </a:xfrm>
          <a:custGeom>
            <a:avLst/>
            <a:gdLst/>
            <a:ahLst/>
            <a:cxnLst/>
            <a:rect l="l" t="t" r="r" b="b"/>
            <a:pathLst>
              <a:path w="845820" h="541020">
                <a:moveTo>
                  <a:pt x="0" y="270509"/>
                </a:moveTo>
                <a:lnTo>
                  <a:pt x="211455" y="270509"/>
                </a:lnTo>
                <a:lnTo>
                  <a:pt x="211455" y="0"/>
                </a:lnTo>
                <a:lnTo>
                  <a:pt x="634365" y="0"/>
                </a:lnTo>
                <a:lnTo>
                  <a:pt x="634365" y="270509"/>
                </a:lnTo>
                <a:lnTo>
                  <a:pt x="845820" y="270509"/>
                </a:lnTo>
                <a:lnTo>
                  <a:pt x="422910" y="541019"/>
                </a:lnTo>
                <a:lnTo>
                  <a:pt x="0" y="270509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65090" y="5823305"/>
            <a:ext cx="22428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>
                <a:latin typeface="Calibri"/>
                <a:cs typeface="Calibri"/>
              </a:rPr>
              <a:t>Contratante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65496" y="3707713"/>
            <a:ext cx="11582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Contratista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11856" y="1318077"/>
            <a:ext cx="4746872" cy="3799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81321" y="2261742"/>
            <a:ext cx="244348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002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Especialización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Trabajador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991" y="618744"/>
            <a:ext cx="814197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22247" y="709371"/>
            <a:ext cx="75336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FF0000"/>
                </a:solidFill>
              </a:rPr>
              <a:t>Requisitos </a:t>
            </a:r>
            <a:r>
              <a:rPr sz="3200" spc="-20" dirty="0">
                <a:solidFill>
                  <a:srgbClr val="FF0000"/>
                </a:solidFill>
              </a:rPr>
              <a:t>para </a:t>
            </a:r>
            <a:r>
              <a:rPr sz="3200" spc="-10" dirty="0">
                <a:solidFill>
                  <a:srgbClr val="FF0000"/>
                </a:solidFill>
              </a:rPr>
              <a:t>acreditar </a:t>
            </a:r>
            <a:r>
              <a:rPr sz="3200" dirty="0">
                <a:solidFill>
                  <a:srgbClr val="FF0000"/>
                </a:solidFill>
              </a:rPr>
              <a:t>la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6087" y="1685036"/>
            <a:ext cx="1108329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20" dirty="0">
                <a:latin typeface="Calibri"/>
                <a:cs typeface="Calibri"/>
              </a:rPr>
              <a:t>Este </a:t>
            </a:r>
            <a:r>
              <a:rPr sz="2800" b="1" i="1" spc="-5" dirty="0">
                <a:latin typeface="Calibri"/>
                <a:cs typeface="Calibri"/>
              </a:rPr>
              <a:t>tipo de </a:t>
            </a:r>
            <a:r>
              <a:rPr sz="2800" b="1" i="1" spc="-10" dirty="0">
                <a:latin typeface="Calibri"/>
                <a:cs typeface="Calibri"/>
              </a:rPr>
              <a:t>trabajo, deberá </a:t>
            </a:r>
            <a:r>
              <a:rPr sz="2800" b="1" i="1" spc="-5" dirty="0">
                <a:latin typeface="Calibri"/>
                <a:cs typeface="Calibri"/>
              </a:rPr>
              <a:t>cumplir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las </a:t>
            </a:r>
            <a:r>
              <a:rPr sz="2800" b="1" i="1" spc="-15" dirty="0">
                <a:latin typeface="Calibri"/>
                <a:cs typeface="Calibri"/>
              </a:rPr>
              <a:t>siguientes</a:t>
            </a:r>
            <a:r>
              <a:rPr sz="2800" b="1" i="1" spc="16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condiciones: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12700" marR="6985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414020" algn="l"/>
              </a:tabLst>
            </a:pPr>
            <a:r>
              <a:rPr sz="2800" b="1" i="1" spc="-5" dirty="0">
                <a:latin typeface="Calibri"/>
                <a:cs typeface="Calibri"/>
              </a:rPr>
              <a:t>No podrá </a:t>
            </a:r>
            <a:r>
              <a:rPr sz="2800" b="1" i="1" spc="-10" dirty="0">
                <a:latin typeface="Calibri"/>
                <a:cs typeface="Calibri"/>
              </a:rPr>
              <a:t>abarcar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totalidad </a:t>
            </a:r>
            <a:r>
              <a:rPr sz="2800" b="1" i="1" spc="-5" dirty="0">
                <a:latin typeface="Calibri"/>
                <a:cs typeface="Calibri"/>
              </a:rPr>
              <a:t>de las actividades, iguales o </a:t>
            </a:r>
            <a:r>
              <a:rPr sz="2800" b="1" i="1" spc="-10" dirty="0">
                <a:latin typeface="Calibri"/>
                <a:cs typeface="Calibri"/>
              </a:rPr>
              <a:t>similares </a:t>
            </a:r>
            <a:r>
              <a:rPr sz="2800" b="1" i="1" spc="-15" dirty="0">
                <a:latin typeface="Calibri"/>
                <a:cs typeface="Calibri"/>
              </a:rPr>
              <a:t>en  </a:t>
            </a:r>
            <a:r>
              <a:rPr sz="2800" b="1" i="1" spc="-5" dirty="0">
                <a:latin typeface="Calibri"/>
                <a:cs typeface="Calibri"/>
              </a:rPr>
              <a:t>su </a:t>
            </a:r>
            <a:r>
              <a:rPr sz="2800" b="1" i="1" spc="-10" dirty="0">
                <a:latin typeface="Calibri"/>
                <a:cs typeface="Calibri"/>
              </a:rPr>
              <a:t>totalidad, </a:t>
            </a:r>
            <a:r>
              <a:rPr sz="2800" b="1" i="1" spc="-5" dirty="0">
                <a:latin typeface="Calibri"/>
                <a:cs typeface="Calibri"/>
              </a:rPr>
              <a:t>que se desarrollen </a:t>
            </a:r>
            <a:r>
              <a:rPr sz="2800" b="1" i="1" spc="-10" dirty="0">
                <a:latin typeface="Calibri"/>
                <a:cs typeface="Calibri"/>
              </a:rPr>
              <a:t>en el </a:t>
            </a:r>
            <a:r>
              <a:rPr sz="2800" b="1" i="1" spc="-15" dirty="0">
                <a:latin typeface="Calibri"/>
                <a:cs typeface="Calibri"/>
              </a:rPr>
              <a:t>centro </a:t>
            </a:r>
            <a:r>
              <a:rPr sz="2800" b="1" i="1" spc="-5" dirty="0">
                <a:latin typeface="Calibri"/>
                <a:cs typeface="Calibri"/>
              </a:rPr>
              <a:t>de</a:t>
            </a:r>
            <a:r>
              <a:rPr sz="2800" b="1" i="1" spc="14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trabajo.</a:t>
            </a:r>
            <a:endParaRPr sz="2800">
              <a:latin typeface="Calibri"/>
              <a:cs typeface="Calibri"/>
            </a:endParaRPr>
          </a:p>
          <a:p>
            <a:pPr marL="391795" indent="-379730">
              <a:lnSpc>
                <a:spcPct val="100000"/>
              </a:lnSpc>
              <a:buAutoNum type="alphaLcParenR"/>
              <a:tabLst>
                <a:tab pos="392430" algn="l"/>
              </a:tabLst>
            </a:pPr>
            <a:r>
              <a:rPr sz="2800" b="1" i="1" spc="-10" dirty="0">
                <a:latin typeface="Calibri"/>
                <a:cs typeface="Calibri"/>
              </a:rPr>
              <a:t>Deberá justificarse </a:t>
            </a:r>
            <a:r>
              <a:rPr sz="2800" b="1" i="1" spc="-5" dirty="0">
                <a:latin typeface="Calibri"/>
                <a:cs typeface="Calibri"/>
              </a:rPr>
              <a:t>por su </a:t>
            </a:r>
            <a:r>
              <a:rPr sz="2800" b="1" i="1" spc="-10" dirty="0">
                <a:latin typeface="Calibri"/>
                <a:cs typeface="Calibri"/>
              </a:rPr>
              <a:t>carácter</a:t>
            </a:r>
            <a:r>
              <a:rPr sz="2800" b="1" i="1" spc="6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especializado.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AutoNum type="alphaLcParenR"/>
              <a:tabLst>
                <a:tab pos="407034" algn="l"/>
                <a:tab pos="407670" algn="l"/>
                <a:tab pos="964565" algn="l"/>
                <a:tab pos="1976755" algn="l"/>
                <a:tab pos="3894454" algn="l"/>
                <a:tab pos="4965700" algn="l"/>
                <a:tab pos="6154420" algn="l"/>
                <a:tab pos="6479540" algn="l"/>
                <a:tab pos="7931784" algn="l"/>
                <a:tab pos="8256270" algn="l"/>
                <a:tab pos="8808085" algn="l"/>
                <a:tab pos="9495790" algn="l"/>
                <a:tab pos="10806430" algn="l"/>
              </a:tabLst>
            </a:pPr>
            <a:r>
              <a:rPr sz="2800" b="1" i="1" spc="-5" dirty="0">
                <a:latin typeface="Calibri"/>
                <a:cs typeface="Calibri"/>
              </a:rPr>
              <a:t>No	podrá	</a:t>
            </a:r>
            <a:r>
              <a:rPr sz="2800" b="1" i="1" spc="-30" dirty="0">
                <a:latin typeface="Calibri"/>
                <a:cs typeface="Calibri"/>
              </a:rPr>
              <a:t>c</a:t>
            </a:r>
            <a:r>
              <a:rPr sz="2800" b="1" i="1" spc="-10" dirty="0">
                <a:latin typeface="Calibri"/>
                <a:cs typeface="Calibri"/>
              </a:rPr>
              <a:t>omp</a:t>
            </a:r>
            <a:r>
              <a:rPr sz="2800" b="1" i="1" dirty="0">
                <a:latin typeface="Calibri"/>
                <a:cs typeface="Calibri"/>
              </a:rPr>
              <a:t>r</a:t>
            </a:r>
            <a:r>
              <a:rPr sz="2800" b="1" i="1" spc="-10" dirty="0">
                <a:latin typeface="Calibri"/>
                <a:cs typeface="Calibri"/>
              </a:rPr>
              <a:t>e</a:t>
            </a:r>
            <a:r>
              <a:rPr sz="2800" b="1" i="1" dirty="0">
                <a:latin typeface="Calibri"/>
                <a:cs typeface="Calibri"/>
              </a:rPr>
              <a:t>n</a:t>
            </a:r>
            <a:r>
              <a:rPr sz="2800" b="1" i="1" spc="-5" dirty="0">
                <a:latin typeface="Calibri"/>
                <a:cs typeface="Calibri"/>
              </a:rPr>
              <a:t>der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40" dirty="0">
                <a:latin typeface="Calibri"/>
                <a:cs typeface="Calibri"/>
              </a:rPr>
              <a:t>t</a:t>
            </a:r>
            <a:r>
              <a:rPr sz="2800" b="1" i="1" spc="-5" dirty="0">
                <a:latin typeface="Calibri"/>
                <a:cs typeface="Calibri"/>
              </a:rPr>
              <a:t>areas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igual</a:t>
            </a:r>
            <a:r>
              <a:rPr sz="2800" b="1" i="1" spc="-20" dirty="0">
                <a:latin typeface="Calibri"/>
                <a:cs typeface="Calibri"/>
              </a:rPr>
              <a:t>e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o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simila</a:t>
            </a:r>
            <a:r>
              <a:rPr sz="2800" b="1" i="1" dirty="0">
                <a:latin typeface="Calibri"/>
                <a:cs typeface="Calibri"/>
              </a:rPr>
              <a:t>r</a:t>
            </a:r>
            <a:r>
              <a:rPr sz="2800" b="1" i="1" spc="-10" dirty="0">
                <a:latin typeface="Calibri"/>
                <a:cs typeface="Calibri"/>
              </a:rPr>
              <a:t>e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a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las</a:t>
            </a:r>
            <a:r>
              <a:rPr sz="2800" b="1" i="1" dirty="0">
                <a:latin typeface="Calibri"/>
                <a:cs typeface="Calibri"/>
              </a:rPr>
              <a:t>	q</a:t>
            </a:r>
            <a:r>
              <a:rPr sz="2800" b="1" i="1" spc="-10" dirty="0">
                <a:latin typeface="Calibri"/>
                <a:cs typeface="Calibri"/>
              </a:rPr>
              <a:t>u</a:t>
            </a:r>
            <a:r>
              <a:rPr sz="2800" b="1" i="1" spc="-5" dirty="0">
                <a:latin typeface="Calibri"/>
                <a:cs typeface="Calibri"/>
              </a:rPr>
              <a:t>e</a:t>
            </a:r>
            <a:r>
              <a:rPr sz="2800" b="1" i="1" dirty="0">
                <a:latin typeface="Calibri"/>
                <a:cs typeface="Calibri"/>
              </a:rPr>
              <a:t>	r</a:t>
            </a:r>
            <a:r>
              <a:rPr sz="2800" b="1" i="1" spc="-10" dirty="0">
                <a:latin typeface="Calibri"/>
                <a:cs typeface="Calibri"/>
              </a:rPr>
              <a:t>ea</a:t>
            </a:r>
            <a:r>
              <a:rPr sz="2800" b="1" i="1" spc="-15" dirty="0">
                <a:latin typeface="Calibri"/>
                <a:cs typeface="Calibri"/>
              </a:rPr>
              <a:t>l</a:t>
            </a:r>
            <a:r>
              <a:rPr sz="2800" b="1" i="1" spc="-5" dirty="0">
                <a:latin typeface="Calibri"/>
                <a:cs typeface="Calibri"/>
              </a:rPr>
              <a:t>i</a:t>
            </a:r>
            <a:r>
              <a:rPr sz="2800" b="1" i="1" spc="-50" dirty="0">
                <a:latin typeface="Calibri"/>
                <a:cs typeface="Calibri"/>
              </a:rPr>
              <a:t>z</a:t>
            </a:r>
            <a:r>
              <a:rPr sz="2800" b="1" i="1" dirty="0">
                <a:latin typeface="Calibri"/>
                <a:cs typeface="Calibri"/>
              </a:rPr>
              <a:t>a</a:t>
            </a:r>
            <a:r>
              <a:rPr sz="2800" b="1" i="1" spc="-5" dirty="0">
                <a:latin typeface="Calibri"/>
                <a:cs typeface="Calibri"/>
              </a:rPr>
              <a:t>n</a:t>
            </a:r>
            <a:r>
              <a:rPr sz="2800" b="1" i="1" dirty="0">
                <a:latin typeface="Calibri"/>
                <a:cs typeface="Calibri"/>
              </a:rPr>
              <a:t>	el  </a:t>
            </a:r>
            <a:r>
              <a:rPr sz="2800" b="1" i="1" spc="-20" dirty="0">
                <a:latin typeface="Calibri"/>
                <a:cs typeface="Calibri"/>
              </a:rPr>
              <a:t>resto </a:t>
            </a:r>
            <a:r>
              <a:rPr sz="2800" b="1" i="1" spc="-5" dirty="0">
                <a:latin typeface="Calibri"/>
                <a:cs typeface="Calibri"/>
              </a:rPr>
              <a:t>de los trabajadores al servicio del</a:t>
            </a:r>
            <a:r>
              <a:rPr sz="2800" b="1" i="1" spc="90" dirty="0">
                <a:latin typeface="Calibri"/>
                <a:cs typeface="Calibri"/>
              </a:rPr>
              <a:t> </a:t>
            </a:r>
            <a:r>
              <a:rPr sz="2800" b="1" i="1" spc="-15" dirty="0">
                <a:latin typeface="Calibri"/>
                <a:cs typeface="Calibri"/>
              </a:rPr>
              <a:t>contratante.</a:t>
            </a:r>
            <a:endParaRPr sz="280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2800" b="1" i="1" spc="-5" dirty="0">
                <a:latin typeface="Calibri"/>
                <a:cs typeface="Calibri"/>
              </a:rPr>
              <a:t>De no cumplirse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10" dirty="0">
                <a:latin typeface="Calibri"/>
                <a:cs typeface="Calibri"/>
              </a:rPr>
              <a:t>todas </a:t>
            </a:r>
            <a:r>
              <a:rPr sz="2800" b="1" i="1" spc="-20" dirty="0">
                <a:latin typeface="Calibri"/>
                <a:cs typeface="Calibri"/>
              </a:rPr>
              <a:t>estas </a:t>
            </a:r>
            <a:r>
              <a:rPr sz="2800" b="1" i="1" spc="-10" dirty="0">
                <a:latin typeface="Calibri"/>
                <a:cs typeface="Calibri"/>
              </a:rPr>
              <a:t>condiciones, </a:t>
            </a:r>
            <a:r>
              <a:rPr sz="2800" b="1" i="1" dirty="0">
                <a:latin typeface="Calibri"/>
                <a:cs typeface="Calibri"/>
              </a:rPr>
              <a:t>el </a:t>
            </a:r>
            <a:r>
              <a:rPr sz="2800" b="1" i="1" spc="-15" dirty="0">
                <a:latin typeface="Calibri"/>
                <a:cs typeface="Calibri"/>
              </a:rPr>
              <a:t>contratante </a:t>
            </a:r>
            <a:r>
              <a:rPr sz="2800" b="1" i="1" spc="-5" dirty="0">
                <a:latin typeface="Calibri"/>
                <a:cs typeface="Calibri"/>
              </a:rPr>
              <a:t>se </a:t>
            </a:r>
            <a:r>
              <a:rPr sz="2800" b="1" i="1" spc="-10" dirty="0">
                <a:latin typeface="Calibri"/>
                <a:cs typeface="Calibri"/>
              </a:rPr>
              <a:t>considerará  </a:t>
            </a:r>
            <a:r>
              <a:rPr sz="2800" b="1" i="1" spc="-5" dirty="0">
                <a:latin typeface="Calibri"/>
                <a:cs typeface="Calibri"/>
              </a:rPr>
              <a:t>patrón para </a:t>
            </a:r>
            <a:r>
              <a:rPr sz="2800" b="1" i="1" spc="-10" dirty="0">
                <a:latin typeface="Calibri"/>
                <a:cs typeface="Calibri"/>
              </a:rPr>
              <a:t>todos los </a:t>
            </a:r>
            <a:r>
              <a:rPr sz="2800" b="1" i="1" spc="-20" dirty="0">
                <a:latin typeface="Calibri"/>
                <a:cs typeface="Calibri"/>
              </a:rPr>
              <a:t>efectos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 </a:t>
            </a:r>
            <a:r>
              <a:rPr sz="2800" b="1" i="1" spc="-40" dirty="0">
                <a:latin typeface="Calibri"/>
                <a:cs typeface="Calibri"/>
              </a:rPr>
              <a:t>Ley, </a:t>
            </a:r>
            <a:r>
              <a:rPr sz="2800" b="1" i="1" spc="-5" dirty="0">
                <a:latin typeface="Calibri"/>
                <a:cs typeface="Calibri"/>
              </a:rPr>
              <a:t>incluyendo las </a:t>
            </a:r>
            <a:r>
              <a:rPr sz="2800" b="1" i="1" spc="-10" dirty="0">
                <a:latin typeface="Calibri"/>
                <a:cs typeface="Calibri"/>
              </a:rPr>
              <a:t>obligaciones </a:t>
            </a:r>
            <a:r>
              <a:rPr sz="2800" b="1" i="1" spc="-15" dirty="0">
                <a:latin typeface="Calibri"/>
                <a:cs typeface="Calibri"/>
              </a:rPr>
              <a:t>en  </a:t>
            </a:r>
            <a:r>
              <a:rPr sz="2800" b="1" i="1" spc="-10" dirty="0">
                <a:latin typeface="Calibri"/>
                <a:cs typeface="Calibri"/>
              </a:rPr>
              <a:t>materia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seguridad</a:t>
            </a:r>
            <a:r>
              <a:rPr sz="2800" b="1" i="1" spc="4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social.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5488" y="618744"/>
            <a:ext cx="2489454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47996" y="709371"/>
            <a:ext cx="18802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FF0000"/>
                </a:solidFill>
              </a:rPr>
              <a:t>Requisitos.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475990" y="1435353"/>
            <a:ext cx="5221732" cy="5133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07533" y="4026153"/>
            <a:ext cx="1358900" cy="5861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ts val="1430"/>
              </a:lnSpc>
              <a:spcBef>
                <a:spcPts val="250"/>
              </a:spcBef>
            </a:pP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REQUISITOS </a:t>
            </a:r>
            <a:r>
              <a:rPr sz="1300" spc="-30" dirty="0">
                <a:solidFill>
                  <a:srgbClr val="44536A"/>
                </a:solidFill>
                <a:latin typeface="Calibri"/>
                <a:cs typeface="Calibri"/>
              </a:rPr>
              <a:t>PARA 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QUE </a:t>
            </a:r>
            <a:r>
              <a:rPr sz="1300" spc="-25" dirty="0">
                <a:solidFill>
                  <a:srgbClr val="44536A"/>
                </a:solidFill>
                <a:latin typeface="Calibri"/>
                <a:cs typeface="Calibri"/>
              </a:rPr>
              <a:t>EXISTA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LA  S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U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BCONTR</a:t>
            </a:r>
            <a:r>
              <a:rPr sz="1300" spc="-1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300" spc="-100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1300" spc="-2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CIÓN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4542" y="1847214"/>
            <a:ext cx="944880" cy="5861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ts val="1430"/>
              </a:lnSpc>
              <a:spcBef>
                <a:spcPts val="250"/>
              </a:spcBef>
            </a:pP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Se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justifica</a:t>
            </a:r>
            <a:r>
              <a:rPr sz="1300" spc="-3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en  su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carácter 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especializado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15479" y="4934203"/>
            <a:ext cx="917575" cy="5861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indent="1270" algn="ctr">
              <a:lnSpc>
                <a:spcPts val="1430"/>
              </a:lnSpc>
              <a:spcBef>
                <a:spcPts val="250"/>
              </a:spcBef>
            </a:pP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No puede 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comprender  tareas</a:t>
            </a:r>
            <a:r>
              <a:rPr sz="1300" spc="-5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iguales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1784" y="5478576"/>
            <a:ext cx="8699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29194" y="5659932"/>
            <a:ext cx="8921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1300" dirty="0">
                <a:solidFill>
                  <a:srgbClr val="44536A"/>
                </a:solidFill>
                <a:latin typeface="Calibri"/>
                <a:cs typeface="Calibri"/>
              </a:rPr>
              <a:t>q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u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1300" spc="-30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ale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1300" spc="-20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es.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3838" y="5025009"/>
            <a:ext cx="831850" cy="7670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2540" algn="ctr">
              <a:lnSpc>
                <a:spcPts val="1430"/>
              </a:lnSpc>
              <a:spcBef>
                <a:spcPts val="250"/>
              </a:spcBef>
            </a:pP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No puede 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abarcar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la 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totalidad</a:t>
            </a:r>
            <a:r>
              <a:rPr sz="1300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4536A"/>
                </a:solidFill>
                <a:latin typeface="Calibri"/>
                <a:cs typeface="Calibri"/>
              </a:rPr>
              <a:t>de  </a:t>
            </a:r>
            <a:r>
              <a:rPr sz="1300" spc="-5" dirty="0">
                <a:solidFill>
                  <a:srgbClr val="44536A"/>
                </a:solidFill>
                <a:latin typeface="Calibri"/>
                <a:cs typeface="Calibri"/>
              </a:rPr>
              <a:t>actividades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8904" y="618744"/>
            <a:ext cx="717423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1158" y="709371"/>
            <a:ext cx="66528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0000"/>
                </a:solidFill>
              </a:rPr>
              <a:t>Contrato </a:t>
            </a:r>
            <a:r>
              <a:rPr sz="3200" dirty="0">
                <a:solidFill>
                  <a:srgbClr val="FF0000"/>
                </a:solidFill>
              </a:rPr>
              <a:t>y supervisión </a:t>
            </a:r>
            <a:r>
              <a:rPr sz="3200" spc="-5" dirty="0">
                <a:solidFill>
                  <a:srgbClr val="FF0000"/>
                </a:solidFill>
              </a:rPr>
              <a:t>del</a:t>
            </a:r>
            <a:r>
              <a:rPr sz="3200" spc="-90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Contratante.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46379" y="1953513"/>
            <a:ext cx="11084560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15-B </a:t>
            </a:r>
            <a:r>
              <a:rPr sz="2800" b="1" i="1" spc="-60" dirty="0">
                <a:latin typeface="Calibri"/>
                <a:cs typeface="Calibri"/>
              </a:rPr>
              <a:t>LFT. </a:t>
            </a:r>
            <a:r>
              <a:rPr sz="2800" b="1" i="1" spc="-5" dirty="0">
                <a:latin typeface="Calibri"/>
                <a:cs typeface="Calibri"/>
              </a:rPr>
              <a:t>El </a:t>
            </a:r>
            <a:r>
              <a:rPr sz="2800" b="1" i="1" spc="-15" dirty="0">
                <a:latin typeface="Calibri"/>
                <a:cs typeface="Calibri"/>
              </a:rPr>
              <a:t>contrato </a:t>
            </a:r>
            <a:r>
              <a:rPr sz="2800" b="1" i="1" spc="-5" dirty="0">
                <a:latin typeface="Calibri"/>
                <a:cs typeface="Calibri"/>
              </a:rPr>
              <a:t>que se </a:t>
            </a:r>
            <a:r>
              <a:rPr sz="2800" b="1" i="1" spc="-10" dirty="0">
                <a:latin typeface="Calibri"/>
                <a:cs typeface="Calibri"/>
              </a:rPr>
              <a:t>celebre entre </a:t>
            </a:r>
            <a:r>
              <a:rPr sz="2800" b="1" i="1" spc="-5" dirty="0">
                <a:latin typeface="Calibri"/>
                <a:cs typeface="Calibri"/>
              </a:rPr>
              <a:t>la persona </a:t>
            </a:r>
            <a:r>
              <a:rPr sz="2800" b="1" i="1" spc="-10" dirty="0">
                <a:latin typeface="Calibri"/>
                <a:cs typeface="Calibri"/>
              </a:rPr>
              <a:t>física </a:t>
            </a:r>
            <a:r>
              <a:rPr sz="2800" b="1" i="1" spc="-5" dirty="0">
                <a:latin typeface="Calibri"/>
                <a:cs typeface="Calibri"/>
              </a:rPr>
              <a:t>o moral  que </a:t>
            </a:r>
            <a:r>
              <a:rPr sz="2800" b="1" i="1" spc="-15" dirty="0">
                <a:latin typeface="Calibri"/>
                <a:cs typeface="Calibri"/>
              </a:rPr>
              <a:t>solicita </a:t>
            </a:r>
            <a:r>
              <a:rPr sz="2800" b="1" i="1" spc="-5" dirty="0">
                <a:latin typeface="Calibri"/>
                <a:cs typeface="Calibri"/>
              </a:rPr>
              <a:t>los servicios y un </a:t>
            </a:r>
            <a:r>
              <a:rPr sz="2800" b="1" i="1" spc="-15" dirty="0">
                <a:latin typeface="Calibri"/>
                <a:cs typeface="Calibri"/>
              </a:rPr>
              <a:t>contratista, </a:t>
            </a:r>
            <a:r>
              <a:rPr sz="2800" b="1" i="1" spc="-10" dirty="0">
                <a:latin typeface="Calibri"/>
                <a:cs typeface="Calibri"/>
              </a:rPr>
              <a:t>deberá </a:t>
            </a:r>
            <a:r>
              <a:rPr sz="2800" b="1" i="1" spc="-20" dirty="0">
                <a:latin typeface="Calibri"/>
                <a:cs typeface="Calibri"/>
              </a:rPr>
              <a:t>constar </a:t>
            </a:r>
            <a:r>
              <a:rPr sz="2800" b="1" i="1" spc="-5" dirty="0">
                <a:latin typeface="Calibri"/>
                <a:cs typeface="Calibri"/>
              </a:rPr>
              <a:t>por</a:t>
            </a:r>
            <a:r>
              <a:rPr sz="2800" b="1" i="1" spc="21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escrito.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i="1" dirty="0">
                <a:latin typeface="Calibri"/>
                <a:cs typeface="Calibri"/>
              </a:rPr>
              <a:t>La </a:t>
            </a:r>
            <a:r>
              <a:rPr sz="2800" b="1" i="1" spc="-5" dirty="0">
                <a:latin typeface="Calibri"/>
                <a:cs typeface="Calibri"/>
              </a:rPr>
              <a:t>empresa </a:t>
            </a:r>
            <a:r>
              <a:rPr sz="2800" b="1" i="1" spc="-15" dirty="0">
                <a:latin typeface="Calibri"/>
                <a:cs typeface="Calibri"/>
              </a:rPr>
              <a:t>contratante </a:t>
            </a:r>
            <a:r>
              <a:rPr sz="2800" b="1" i="1" spc="-5" dirty="0">
                <a:latin typeface="Calibri"/>
                <a:cs typeface="Calibri"/>
              </a:rPr>
              <a:t>deberá </a:t>
            </a:r>
            <a:r>
              <a:rPr sz="2800" b="1" i="1" spc="-10" dirty="0">
                <a:latin typeface="Calibri"/>
                <a:cs typeface="Calibri"/>
              </a:rPr>
              <a:t>cerciorarse </a:t>
            </a:r>
            <a:r>
              <a:rPr sz="2800" b="1" i="1" spc="-5" dirty="0">
                <a:latin typeface="Calibri"/>
                <a:cs typeface="Calibri"/>
              </a:rPr>
              <a:t>al </a:t>
            </a:r>
            <a:r>
              <a:rPr sz="2800" b="1" i="1" spc="-15" dirty="0">
                <a:latin typeface="Calibri"/>
                <a:cs typeface="Calibri"/>
              </a:rPr>
              <a:t>momento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celebrar </a:t>
            </a:r>
            <a:r>
              <a:rPr sz="2800" b="1" i="1" dirty="0">
                <a:latin typeface="Calibri"/>
                <a:cs typeface="Calibri"/>
              </a:rPr>
              <a:t>el  </a:t>
            </a:r>
            <a:r>
              <a:rPr sz="2800" b="1" i="1" spc="-15" dirty="0">
                <a:latin typeface="Calibri"/>
                <a:cs typeface="Calibri"/>
              </a:rPr>
              <a:t>contrato </a:t>
            </a:r>
            <a:r>
              <a:rPr sz="2800" b="1" i="1" spc="-5" dirty="0">
                <a:latin typeface="Calibri"/>
                <a:cs typeface="Calibri"/>
              </a:rPr>
              <a:t>a que se refiere </a:t>
            </a:r>
            <a:r>
              <a:rPr sz="2800" b="1" i="1" spc="-10" dirty="0">
                <a:latin typeface="Calibri"/>
                <a:cs typeface="Calibri"/>
              </a:rPr>
              <a:t>el párrafo </a:t>
            </a:r>
            <a:r>
              <a:rPr sz="2800" b="1" i="1" spc="-30" dirty="0">
                <a:latin typeface="Calibri"/>
                <a:cs typeface="Calibri"/>
              </a:rPr>
              <a:t>anterior, </a:t>
            </a:r>
            <a:r>
              <a:rPr sz="2800" b="1" i="1" dirty="0">
                <a:latin typeface="Calibri"/>
                <a:cs typeface="Calibri"/>
              </a:rPr>
              <a:t>que la </a:t>
            </a:r>
            <a:r>
              <a:rPr sz="2800" b="1" i="1" spc="-15" dirty="0">
                <a:latin typeface="Calibri"/>
                <a:cs typeface="Calibri"/>
              </a:rPr>
              <a:t>contratista cuenta con </a:t>
            </a:r>
            <a:r>
              <a:rPr sz="2800" b="1" i="1" spc="60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documentación </a:t>
            </a:r>
            <a:r>
              <a:rPr sz="2800" b="1" i="1" spc="-5" dirty="0">
                <a:latin typeface="Calibri"/>
                <a:cs typeface="Calibri"/>
              </a:rPr>
              <a:t>y los </a:t>
            </a:r>
            <a:r>
              <a:rPr sz="2800" b="1" i="1" spc="-15" dirty="0">
                <a:latin typeface="Calibri"/>
                <a:cs typeface="Calibri"/>
              </a:rPr>
              <a:t>elementos </a:t>
            </a:r>
            <a:r>
              <a:rPr sz="2800" b="1" i="1" spc="-5" dirty="0">
                <a:latin typeface="Calibri"/>
                <a:cs typeface="Calibri"/>
              </a:rPr>
              <a:t>propios </a:t>
            </a:r>
            <a:r>
              <a:rPr sz="2800" b="1" i="1" spc="-10" dirty="0">
                <a:latin typeface="Calibri"/>
                <a:cs typeface="Calibri"/>
              </a:rPr>
              <a:t>suficientes </a:t>
            </a:r>
            <a:r>
              <a:rPr sz="2800" b="1" i="1" spc="-5" dirty="0">
                <a:latin typeface="Calibri"/>
                <a:cs typeface="Calibri"/>
              </a:rPr>
              <a:t>para cumplir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las  obligaciones que deriven de las relaciones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sus</a:t>
            </a:r>
            <a:r>
              <a:rPr sz="2800" b="1" i="1" spc="8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trabajadores.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8904" y="618744"/>
            <a:ext cx="717423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1158" y="709371"/>
            <a:ext cx="66528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0000"/>
                </a:solidFill>
              </a:rPr>
              <a:t>Contrato </a:t>
            </a:r>
            <a:r>
              <a:rPr sz="3200" dirty="0">
                <a:solidFill>
                  <a:srgbClr val="FF0000"/>
                </a:solidFill>
              </a:rPr>
              <a:t>y supervisión </a:t>
            </a:r>
            <a:r>
              <a:rPr sz="3200" spc="-5" dirty="0">
                <a:solidFill>
                  <a:srgbClr val="FF0000"/>
                </a:solidFill>
              </a:rPr>
              <a:t>del</a:t>
            </a:r>
            <a:r>
              <a:rPr sz="3200" spc="-90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Contratante.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46379" y="1953513"/>
            <a:ext cx="1108710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15-C. La </a:t>
            </a:r>
            <a:r>
              <a:rPr sz="2800" b="1" i="1" spc="-10" dirty="0">
                <a:latin typeface="Calibri"/>
                <a:cs typeface="Calibri"/>
              </a:rPr>
              <a:t>empresa </a:t>
            </a:r>
            <a:r>
              <a:rPr sz="2800" b="1" i="1" spc="-15" dirty="0">
                <a:latin typeface="Calibri"/>
                <a:cs typeface="Calibri"/>
              </a:rPr>
              <a:t>contratante </a:t>
            </a:r>
            <a:r>
              <a:rPr sz="2800" b="1" i="1" spc="-5" dirty="0">
                <a:latin typeface="Calibri"/>
                <a:cs typeface="Calibri"/>
              </a:rPr>
              <a:t>de los servicios deberá </a:t>
            </a:r>
            <a:r>
              <a:rPr sz="2800" b="1" i="1" spc="-10" dirty="0">
                <a:latin typeface="Calibri"/>
                <a:cs typeface="Calibri"/>
              </a:rPr>
              <a:t>cerciorarse  </a:t>
            </a:r>
            <a:r>
              <a:rPr sz="2800" b="1" i="1" spc="-15" dirty="0">
                <a:latin typeface="Calibri"/>
                <a:cs typeface="Calibri"/>
              </a:rPr>
              <a:t>permanentemente </a:t>
            </a:r>
            <a:r>
              <a:rPr sz="2800" b="1" i="1" spc="-5" dirty="0">
                <a:latin typeface="Calibri"/>
                <a:cs typeface="Calibri"/>
              </a:rPr>
              <a:t>que la empresa </a:t>
            </a:r>
            <a:r>
              <a:rPr sz="2800" b="1" i="1" spc="-15" dirty="0">
                <a:latin typeface="Calibri"/>
                <a:cs typeface="Calibri"/>
              </a:rPr>
              <a:t>contratista, </a:t>
            </a:r>
            <a:r>
              <a:rPr sz="2800" b="1" i="1" spc="-5" dirty="0">
                <a:latin typeface="Calibri"/>
                <a:cs typeface="Calibri"/>
              </a:rPr>
              <a:t>cumple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las  disposiciones </a:t>
            </a:r>
            <a:r>
              <a:rPr sz="2800" b="1" i="1" spc="-10" dirty="0">
                <a:latin typeface="Calibri"/>
                <a:cs typeface="Calibri"/>
              </a:rPr>
              <a:t>aplicables en materia </a:t>
            </a:r>
            <a:r>
              <a:rPr sz="2800" b="1" i="1" dirty="0">
                <a:latin typeface="Calibri"/>
                <a:cs typeface="Calibri"/>
              </a:rPr>
              <a:t>de </a:t>
            </a:r>
            <a:r>
              <a:rPr sz="2800" b="1" i="1" spc="-5" dirty="0">
                <a:latin typeface="Calibri"/>
                <a:cs typeface="Calibri"/>
              </a:rPr>
              <a:t>seguridad, salud y medio </a:t>
            </a:r>
            <a:r>
              <a:rPr sz="2800" b="1" i="1" spc="-10" dirty="0">
                <a:latin typeface="Calibri"/>
                <a:cs typeface="Calibri"/>
              </a:rPr>
              <a:t>ambiente  en el trabajo, respecto </a:t>
            </a:r>
            <a:r>
              <a:rPr sz="2800" b="1" i="1" spc="-5" dirty="0">
                <a:latin typeface="Calibri"/>
                <a:cs typeface="Calibri"/>
              </a:rPr>
              <a:t>de los trabajadores de </a:t>
            </a:r>
            <a:r>
              <a:rPr sz="2800" b="1" i="1" spc="-25" dirty="0">
                <a:latin typeface="Calibri"/>
                <a:cs typeface="Calibri"/>
              </a:rPr>
              <a:t>esta</a:t>
            </a:r>
            <a:r>
              <a:rPr sz="2800" b="1" i="1" spc="11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última.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i="1" dirty="0">
                <a:latin typeface="Calibri"/>
                <a:cs typeface="Calibri"/>
              </a:rPr>
              <a:t>Lo </a:t>
            </a:r>
            <a:r>
              <a:rPr sz="2800" b="1" i="1" spc="-30" dirty="0">
                <a:latin typeface="Calibri"/>
                <a:cs typeface="Calibri"/>
              </a:rPr>
              <a:t>anterior, </a:t>
            </a:r>
            <a:r>
              <a:rPr sz="2800" b="1" i="1" spc="-5" dirty="0">
                <a:latin typeface="Calibri"/>
                <a:cs typeface="Calibri"/>
              </a:rPr>
              <a:t>podrá ser cumplido a través de una </a:t>
            </a:r>
            <a:r>
              <a:rPr sz="2800" b="1" i="1" spc="-10" dirty="0">
                <a:latin typeface="Calibri"/>
                <a:cs typeface="Calibri"/>
              </a:rPr>
              <a:t>unidad </a:t>
            </a:r>
            <a:r>
              <a:rPr sz="2800" b="1" i="1" spc="-5" dirty="0">
                <a:latin typeface="Calibri"/>
                <a:cs typeface="Calibri"/>
              </a:rPr>
              <a:t>de verificación  </a:t>
            </a:r>
            <a:r>
              <a:rPr sz="2800" b="1" i="1" spc="-10" dirty="0">
                <a:latin typeface="Calibri"/>
                <a:cs typeface="Calibri"/>
              </a:rPr>
              <a:t>debidamente acreditada </a:t>
            </a:r>
            <a:r>
              <a:rPr sz="2800" b="1" i="1" spc="-5" dirty="0">
                <a:latin typeface="Calibri"/>
                <a:cs typeface="Calibri"/>
              </a:rPr>
              <a:t>y aprobada </a:t>
            </a:r>
            <a:r>
              <a:rPr sz="2800" b="1" i="1" spc="-10" dirty="0">
                <a:latin typeface="Calibri"/>
                <a:cs typeface="Calibri"/>
              </a:rPr>
              <a:t>en términos </a:t>
            </a:r>
            <a:r>
              <a:rPr sz="2800" b="1" i="1" spc="-5" dirty="0">
                <a:latin typeface="Calibri"/>
                <a:cs typeface="Calibri"/>
              </a:rPr>
              <a:t>de las disposiciones  legales</a:t>
            </a:r>
            <a:r>
              <a:rPr sz="2800" b="1" i="1" spc="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aplicables.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79676" y="618744"/>
            <a:ext cx="710260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1930" y="709371"/>
            <a:ext cx="64935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Cuando </a:t>
            </a:r>
            <a:r>
              <a:rPr sz="3200" dirty="0">
                <a:solidFill>
                  <a:srgbClr val="FF0000"/>
                </a:solidFill>
              </a:rPr>
              <a:t>se </a:t>
            </a:r>
            <a:r>
              <a:rPr sz="3200" spc="-5" dirty="0">
                <a:solidFill>
                  <a:srgbClr val="FF0000"/>
                </a:solidFill>
              </a:rPr>
              <a:t>prohíbe </a:t>
            </a:r>
            <a:r>
              <a:rPr sz="3200" dirty="0">
                <a:solidFill>
                  <a:srgbClr val="FF0000"/>
                </a:solidFill>
              </a:rPr>
              <a:t>la</a:t>
            </a:r>
            <a:r>
              <a:rPr sz="3200" spc="-4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46379" y="1886457"/>
            <a:ext cx="1108456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spc="-15" dirty="0">
                <a:latin typeface="Calibri"/>
                <a:cs typeface="Calibri"/>
              </a:rPr>
              <a:t>15-D. </a:t>
            </a:r>
            <a:r>
              <a:rPr sz="2800" b="1" i="1" spc="-5" dirty="0">
                <a:latin typeface="Calibri"/>
                <a:cs typeface="Calibri"/>
              </a:rPr>
              <a:t>No </a:t>
            </a:r>
            <a:r>
              <a:rPr sz="2800" b="1" i="1" dirty="0">
                <a:latin typeface="Calibri"/>
                <a:cs typeface="Calibri"/>
              </a:rPr>
              <a:t>se </a:t>
            </a:r>
            <a:r>
              <a:rPr sz="2800" b="1" i="1" spc="-5" dirty="0">
                <a:latin typeface="Calibri"/>
                <a:cs typeface="Calibri"/>
              </a:rPr>
              <a:t>permitirá </a:t>
            </a:r>
            <a:r>
              <a:rPr sz="2800" b="1" i="1" spc="-10" dirty="0">
                <a:latin typeface="Calibri"/>
                <a:cs typeface="Calibri"/>
              </a:rPr>
              <a:t>el </a:t>
            </a:r>
            <a:r>
              <a:rPr sz="2800" b="1" i="1" spc="-5" dirty="0">
                <a:latin typeface="Calibri"/>
                <a:cs typeface="Calibri"/>
              </a:rPr>
              <a:t>régimen </a:t>
            </a:r>
            <a:r>
              <a:rPr sz="2800" b="1" i="1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subcontratación </a:t>
            </a:r>
            <a:r>
              <a:rPr sz="2800" b="1" i="1" spc="-5" dirty="0">
                <a:latin typeface="Calibri"/>
                <a:cs typeface="Calibri"/>
              </a:rPr>
              <a:t>cuando se  transfieran de manera deliberada trabajadores de la </a:t>
            </a:r>
            <a:r>
              <a:rPr sz="2800" b="1" i="1" spc="-15" dirty="0">
                <a:latin typeface="Calibri"/>
                <a:cs typeface="Calibri"/>
              </a:rPr>
              <a:t>contratante </a:t>
            </a:r>
            <a:r>
              <a:rPr sz="2800" b="1" i="1" spc="-5" dirty="0">
                <a:latin typeface="Calibri"/>
                <a:cs typeface="Calibri"/>
              </a:rPr>
              <a:t>a </a:t>
            </a:r>
            <a:r>
              <a:rPr sz="2800" b="1" i="1" spc="-10" dirty="0">
                <a:latin typeface="Calibri"/>
                <a:cs typeface="Calibri"/>
              </a:rPr>
              <a:t>la  </a:t>
            </a:r>
            <a:r>
              <a:rPr sz="2800" b="1" i="1" spc="-15" dirty="0">
                <a:latin typeface="Calibri"/>
                <a:cs typeface="Calibri"/>
              </a:rPr>
              <a:t>subcontratista con </a:t>
            </a:r>
            <a:r>
              <a:rPr sz="2800" b="1" i="1" spc="-10" dirty="0">
                <a:latin typeface="Calibri"/>
                <a:cs typeface="Calibri"/>
              </a:rPr>
              <a:t>el </a:t>
            </a:r>
            <a:r>
              <a:rPr sz="2800" b="1" i="1" spc="-5" dirty="0">
                <a:latin typeface="Calibri"/>
                <a:cs typeface="Calibri"/>
              </a:rPr>
              <a:t>fin </a:t>
            </a:r>
            <a:r>
              <a:rPr sz="2800" b="1" i="1" dirty="0">
                <a:latin typeface="Calibri"/>
                <a:cs typeface="Calibri"/>
              </a:rPr>
              <a:t>de </a:t>
            </a:r>
            <a:r>
              <a:rPr sz="2800" b="1" i="1" spc="-5" dirty="0">
                <a:latin typeface="Calibri"/>
                <a:cs typeface="Calibri"/>
              </a:rPr>
              <a:t>disminuir derechos laborales; </a:t>
            </a:r>
            <a:r>
              <a:rPr sz="2800" b="1" i="1" dirty="0">
                <a:latin typeface="Calibri"/>
                <a:cs typeface="Calibri"/>
              </a:rPr>
              <a:t>en </a:t>
            </a:r>
            <a:r>
              <a:rPr sz="2800" b="1" i="1" spc="-20" dirty="0">
                <a:latin typeface="Calibri"/>
                <a:cs typeface="Calibri"/>
              </a:rPr>
              <a:t>este </a:t>
            </a:r>
            <a:r>
              <a:rPr sz="2800" b="1" i="1" spc="-15" dirty="0">
                <a:latin typeface="Calibri"/>
                <a:cs typeface="Calibri"/>
              </a:rPr>
              <a:t>caso, </a:t>
            </a:r>
            <a:r>
              <a:rPr sz="2800" b="1" i="1" spc="-5" dirty="0">
                <a:latin typeface="Calibri"/>
                <a:cs typeface="Calibri"/>
              </a:rPr>
              <a:t>se  </a:t>
            </a:r>
            <a:r>
              <a:rPr sz="2800" b="1" i="1" spc="-20" dirty="0">
                <a:latin typeface="Calibri"/>
                <a:cs typeface="Calibri"/>
              </a:rPr>
              <a:t>estará </a:t>
            </a:r>
            <a:r>
              <a:rPr sz="2800" b="1" i="1" spc="-5" dirty="0">
                <a:latin typeface="Calibri"/>
                <a:cs typeface="Calibri"/>
              </a:rPr>
              <a:t>a lo </a:t>
            </a:r>
            <a:r>
              <a:rPr sz="2800" b="1" i="1" spc="-10" dirty="0">
                <a:latin typeface="Calibri"/>
                <a:cs typeface="Calibri"/>
              </a:rPr>
              <a:t>dispuesto </a:t>
            </a:r>
            <a:r>
              <a:rPr sz="2800" b="1" i="1" spc="-5" dirty="0">
                <a:latin typeface="Calibri"/>
                <a:cs typeface="Calibri"/>
              </a:rPr>
              <a:t>por </a:t>
            </a:r>
            <a:r>
              <a:rPr sz="2800" b="1" i="1" spc="-10" dirty="0">
                <a:latin typeface="Calibri"/>
                <a:cs typeface="Calibri"/>
              </a:rPr>
              <a:t>el </a:t>
            </a:r>
            <a:r>
              <a:rPr sz="2800" b="1" i="1" spc="-5" dirty="0">
                <a:latin typeface="Calibri"/>
                <a:cs typeface="Calibri"/>
              </a:rPr>
              <a:t>artículo 1004-C y </a:t>
            </a:r>
            <a:r>
              <a:rPr sz="2800" b="1" i="1" spc="-10" dirty="0">
                <a:latin typeface="Calibri"/>
                <a:cs typeface="Calibri"/>
              </a:rPr>
              <a:t>siguientes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</a:t>
            </a:r>
            <a:r>
              <a:rPr sz="2800" b="1" i="1" spc="204" dirty="0">
                <a:latin typeface="Calibri"/>
                <a:cs typeface="Calibri"/>
              </a:rPr>
              <a:t> </a:t>
            </a:r>
            <a:r>
              <a:rPr sz="2800" b="1" i="1" spc="-40" dirty="0">
                <a:latin typeface="Calibri"/>
                <a:cs typeface="Calibri"/>
              </a:rPr>
              <a:t>Ley.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93620" y="3802379"/>
            <a:ext cx="7602474" cy="2954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4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0220" y="618744"/>
            <a:ext cx="75384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22475" y="709371"/>
            <a:ext cx="69297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Sanciones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 la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subcontratación</a:t>
            </a:r>
            <a:r>
              <a:rPr sz="32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simulada.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379" y="1886457"/>
            <a:ext cx="110858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1004-C. </a:t>
            </a:r>
            <a:r>
              <a:rPr sz="2800" b="1" i="1" spc="-5" dirty="0">
                <a:latin typeface="Calibri"/>
                <a:cs typeface="Calibri"/>
              </a:rPr>
              <a:t>A quien </a:t>
            </a:r>
            <a:r>
              <a:rPr sz="2800" b="1" i="1" spc="-10" dirty="0">
                <a:latin typeface="Calibri"/>
                <a:cs typeface="Calibri"/>
              </a:rPr>
              <a:t>utilice el </a:t>
            </a:r>
            <a:r>
              <a:rPr sz="2800" b="1" i="1" spc="-5" dirty="0">
                <a:latin typeface="Calibri"/>
                <a:cs typeface="Calibri"/>
              </a:rPr>
              <a:t>régimen de </a:t>
            </a:r>
            <a:r>
              <a:rPr sz="2800" b="1" i="1" spc="-10" dirty="0">
                <a:latin typeface="Calibri"/>
                <a:cs typeface="Calibri"/>
              </a:rPr>
              <a:t>subcontratación </a:t>
            </a:r>
            <a:r>
              <a:rPr sz="2800" b="1" i="1" spc="-5" dirty="0">
                <a:latin typeface="Calibri"/>
                <a:cs typeface="Calibri"/>
              </a:rPr>
              <a:t>de personal  </a:t>
            </a:r>
            <a:r>
              <a:rPr sz="2800" b="1" i="1" spc="-10" dirty="0">
                <a:latin typeface="Calibri"/>
                <a:cs typeface="Calibri"/>
              </a:rPr>
              <a:t>en forma </a:t>
            </a:r>
            <a:r>
              <a:rPr sz="2800" b="1" i="1" spc="-5" dirty="0">
                <a:latin typeface="Calibri"/>
                <a:cs typeface="Calibri"/>
              </a:rPr>
              <a:t>dolosa, </a:t>
            </a:r>
            <a:r>
              <a:rPr sz="2800" b="1" i="1" spc="-10" dirty="0">
                <a:latin typeface="Calibri"/>
                <a:cs typeface="Calibri"/>
              </a:rPr>
              <a:t>en términos </a:t>
            </a:r>
            <a:r>
              <a:rPr sz="2800" b="1" i="1" spc="-5" dirty="0">
                <a:latin typeface="Calibri"/>
                <a:cs typeface="Calibri"/>
              </a:rPr>
              <a:t>del artículo 15-D </a:t>
            </a:r>
            <a:r>
              <a:rPr sz="2800" b="1" i="1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 </a:t>
            </a:r>
            <a:r>
              <a:rPr sz="2800" b="1" i="1" spc="-45" dirty="0">
                <a:latin typeface="Calibri"/>
                <a:cs typeface="Calibri"/>
              </a:rPr>
              <a:t>Ley, </a:t>
            </a:r>
            <a:r>
              <a:rPr sz="2800" b="1" i="1" dirty="0">
                <a:latin typeface="Calibri"/>
                <a:cs typeface="Calibri"/>
              </a:rPr>
              <a:t>se le </a:t>
            </a:r>
            <a:r>
              <a:rPr sz="2800" b="1" i="1" spc="-5" dirty="0">
                <a:latin typeface="Calibri"/>
                <a:cs typeface="Calibri"/>
              </a:rPr>
              <a:t>impondrá  </a:t>
            </a:r>
            <a:r>
              <a:rPr sz="2800" b="1" i="1" spc="-10" dirty="0">
                <a:latin typeface="Calibri"/>
                <a:cs typeface="Calibri"/>
              </a:rPr>
              <a:t>multa </a:t>
            </a:r>
            <a:r>
              <a:rPr sz="2800" b="1" i="1" spc="-5" dirty="0">
                <a:latin typeface="Calibri"/>
                <a:cs typeface="Calibri"/>
              </a:rPr>
              <a:t>por </a:t>
            </a:r>
            <a:r>
              <a:rPr sz="2800" b="1" i="1" spc="-10" dirty="0">
                <a:latin typeface="Calibri"/>
                <a:cs typeface="Calibri"/>
              </a:rPr>
              <a:t>el equivalente </a:t>
            </a:r>
            <a:r>
              <a:rPr sz="2800" b="1" i="1" spc="-5" dirty="0">
                <a:latin typeface="Calibri"/>
                <a:cs typeface="Calibri"/>
              </a:rPr>
              <a:t>de 250 a </a:t>
            </a:r>
            <a:r>
              <a:rPr sz="2800" b="1" i="1" spc="-10" dirty="0">
                <a:latin typeface="Calibri"/>
                <a:cs typeface="Calibri"/>
              </a:rPr>
              <a:t>5000 </a:t>
            </a:r>
            <a:r>
              <a:rPr sz="2800" b="1" i="1" spc="-15" dirty="0">
                <a:latin typeface="Calibri"/>
                <a:cs typeface="Calibri"/>
              </a:rPr>
              <a:t>veces </a:t>
            </a:r>
            <a:r>
              <a:rPr sz="2800" b="1" i="1" spc="-10" dirty="0">
                <a:latin typeface="Calibri"/>
                <a:cs typeface="Calibri"/>
              </a:rPr>
              <a:t>el salario </a:t>
            </a:r>
            <a:r>
              <a:rPr sz="2800" b="1" i="1" spc="-5" dirty="0">
                <a:latin typeface="Calibri"/>
                <a:cs typeface="Calibri"/>
              </a:rPr>
              <a:t>mínimo</a:t>
            </a:r>
            <a:r>
              <a:rPr sz="2800" b="1" i="1" spc="28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general.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93620" y="3802379"/>
            <a:ext cx="7602474" cy="2954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8455" y="618744"/>
            <a:ext cx="367360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0965" y="709371"/>
            <a:ext cx="31540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Consecuencias</a:t>
            </a:r>
            <a:r>
              <a:rPr sz="3200" spc="-70" dirty="0">
                <a:solidFill>
                  <a:srgbClr val="FF0000"/>
                </a:solidFill>
              </a:rPr>
              <a:t> </a:t>
            </a:r>
            <a:r>
              <a:rPr sz="3200" spc="-55" dirty="0">
                <a:solidFill>
                  <a:srgbClr val="FF0000"/>
                </a:solidFill>
              </a:rPr>
              <a:t>IVA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79908" y="1303782"/>
            <a:ext cx="11085195" cy="4630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751330" algn="l"/>
              </a:tabLst>
            </a:pPr>
            <a:r>
              <a:rPr sz="2000" b="1" i="1" spc="-10" dirty="0">
                <a:latin typeface="Calibri"/>
                <a:cs typeface="Calibri"/>
              </a:rPr>
              <a:t>Época: </a:t>
            </a:r>
            <a:r>
              <a:rPr sz="2000" b="1" i="1" spc="11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Décima	</a:t>
            </a:r>
            <a:r>
              <a:rPr sz="2000" b="1" i="1" spc="-10" dirty="0">
                <a:latin typeface="Calibri"/>
                <a:cs typeface="Calibri"/>
              </a:rPr>
              <a:t>Época Registro: </a:t>
            </a:r>
            <a:r>
              <a:rPr sz="2000" b="1" i="1" spc="-5" dirty="0">
                <a:latin typeface="Calibri"/>
                <a:cs typeface="Calibri"/>
              </a:rPr>
              <a:t>2011578 </a:t>
            </a:r>
            <a:r>
              <a:rPr sz="2000" b="1" i="1" spc="-10" dirty="0">
                <a:latin typeface="Calibri"/>
                <a:cs typeface="Calibri"/>
              </a:rPr>
              <a:t>Instancia: </a:t>
            </a:r>
            <a:r>
              <a:rPr sz="2000" b="1" i="1" spc="-15" dirty="0">
                <a:latin typeface="Calibri"/>
                <a:cs typeface="Calibri"/>
              </a:rPr>
              <a:t>Tribunales </a:t>
            </a:r>
            <a:r>
              <a:rPr sz="2000" b="1" i="1" spc="-5" dirty="0">
                <a:latin typeface="Calibri"/>
                <a:cs typeface="Calibri"/>
              </a:rPr>
              <a:t>Colegiados de </a:t>
            </a:r>
            <a:r>
              <a:rPr sz="2000" b="1" i="1" spc="-10" dirty="0">
                <a:latin typeface="Calibri"/>
                <a:cs typeface="Calibri"/>
              </a:rPr>
              <a:t>Circuito </a:t>
            </a:r>
            <a:r>
              <a:rPr sz="2000" b="1" i="1" spc="-5" dirty="0">
                <a:latin typeface="Calibri"/>
                <a:cs typeface="Calibri"/>
              </a:rPr>
              <a:t>Tipo de </a:t>
            </a:r>
            <a:r>
              <a:rPr sz="2000" b="1" i="1" spc="-30" dirty="0">
                <a:latin typeface="Calibri"/>
                <a:cs typeface="Calibri"/>
              </a:rPr>
              <a:t>Tesis:  </a:t>
            </a:r>
            <a:r>
              <a:rPr sz="2000" b="1" i="1" dirty="0">
                <a:latin typeface="Calibri"/>
                <a:cs typeface="Calibri"/>
              </a:rPr>
              <a:t>Aislada </a:t>
            </a:r>
            <a:r>
              <a:rPr sz="2000" b="1" i="1" spc="-10" dirty="0">
                <a:latin typeface="Calibri"/>
                <a:cs typeface="Calibri"/>
              </a:rPr>
              <a:t>Fuente: </a:t>
            </a:r>
            <a:r>
              <a:rPr sz="2000" b="1" i="1" spc="-5" dirty="0">
                <a:latin typeface="Calibri"/>
                <a:cs typeface="Calibri"/>
              </a:rPr>
              <a:t>Semanario Judicial </a:t>
            </a:r>
            <a:r>
              <a:rPr sz="2000" b="1" i="1" dirty="0">
                <a:latin typeface="Calibri"/>
                <a:cs typeface="Calibri"/>
              </a:rPr>
              <a:t>de la </a:t>
            </a:r>
            <a:r>
              <a:rPr sz="2000" b="1" i="1" spc="-5" dirty="0">
                <a:latin typeface="Calibri"/>
                <a:cs typeface="Calibri"/>
              </a:rPr>
              <a:t>Federación Publicación: viernes </a:t>
            </a:r>
            <a:r>
              <a:rPr sz="2000" b="1" i="1" dirty="0">
                <a:latin typeface="Calibri"/>
                <a:cs typeface="Calibri"/>
              </a:rPr>
              <a:t>29 de </a:t>
            </a:r>
            <a:r>
              <a:rPr sz="2000" b="1" i="1" spc="-5" dirty="0">
                <a:latin typeface="Calibri"/>
                <a:cs typeface="Calibri"/>
              </a:rPr>
              <a:t>abril </a:t>
            </a:r>
            <a:r>
              <a:rPr sz="2000" b="1" i="1" dirty="0">
                <a:latin typeface="Calibri"/>
                <a:cs typeface="Calibri"/>
              </a:rPr>
              <a:t>de 2016 10:29 h  </a:t>
            </a:r>
            <a:r>
              <a:rPr sz="2000" b="1" i="1" spc="-5" dirty="0">
                <a:latin typeface="Calibri"/>
                <a:cs typeface="Calibri"/>
              </a:rPr>
              <a:t>Materia(s): (Administrativa) </a:t>
            </a:r>
            <a:r>
              <a:rPr sz="2000" b="1" i="1" spc="-30" dirty="0">
                <a:latin typeface="Calibri"/>
                <a:cs typeface="Calibri"/>
              </a:rPr>
              <a:t>Tesis: </a:t>
            </a:r>
            <a:r>
              <a:rPr sz="2000" b="1" i="1" dirty="0">
                <a:latin typeface="Calibri"/>
                <a:cs typeface="Calibri"/>
              </a:rPr>
              <a:t>III.5o.A.15 A</a:t>
            </a:r>
            <a:r>
              <a:rPr sz="2000" b="1" i="1" spc="-11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(10a.)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b="1" i="1" spc="-30" dirty="0">
                <a:latin typeface="Calibri"/>
                <a:cs typeface="Calibri"/>
              </a:rPr>
              <a:t>VALOR </a:t>
            </a:r>
            <a:r>
              <a:rPr sz="2000" b="1" i="1" spc="-20" dirty="0">
                <a:latin typeface="Calibri"/>
                <a:cs typeface="Calibri"/>
              </a:rPr>
              <a:t>AGREGADO. </a:t>
            </a:r>
            <a:r>
              <a:rPr sz="2000" b="1" i="1" dirty="0">
                <a:latin typeface="Calibri"/>
                <a:cs typeface="Calibri"/>
              </a:rPr>
              <a:t>LA </a:t>
            </a:r>
            <a:r>
              <a:rPr sz="2000" b="1" i="1" spc="-30" dirty="0">
                <a:latin typeface="Calibri"/>
                <a:cs typeface="Calibri"/>
              </a:rPr>
              <a:t>SUBCONTRATACIÓN </a:t>
            </a:r>
            <a:r>
              <a:rPr sz="2000" b="1" i="1" spc="-5" dirty="0">
                <a:latin typeface="Calibri"/>
                <a:cs typeface="Calibri"/>
              </a:rPr>
              <a:t>LABORAL </a:t>
            </a:r>
            <a:r>
              <a:rPr sz="2000" b="1" i="1" spc="-20" dirty="0">
                <a:latin typeface="Calibri"/>
                <a:cs typeface="Calibri"/>
              </a:rPr>
              <a:t>DERIVADA </a:t>
            </a:r>
            <a:r>
              <a:rPr sz="2000" b="1" i="1" spc="-5" dirty="0">
                <a:latin typeface="Calibri"/>
                <a:cs typeface="Calibri"/>
              </a:rPr>
              <a:t>DE UN </a:t>
            </a:r>
            <a:r>
              <a:rPr sz="2000" b="1" i="1" spc="-35" dirty="0">
                <a:latin typeface="Calibri"/>
                <a:cs typeface="Calibri"/>
              </a:rPr>
              <a:t>CONTRATO </a:t>
            </a:r>
            <a:r>
              <a:rPr sz="2000" b="1" i="1" spc="-5" dirty="0">
                <a:latin typeface="Calibri"/>
                <a:cs typeface="Calibri"/>
              </a:rPr>
              <a:t>DE </a:t>
            </a:r>
            <a:r>
              <a:rPr sz="2000" b="1" i="1" spc="-30" dirty="0">
                <a:latin typeface="Calibri"/>
                <a:cs typeface="Calibri"/>
              </a:rPr>
              <a:t>PRESTACIÓN </a:t>
            </a:r>
            <a:r>
              <a:rPr sz="2000" b="1" i="1" spc="-5" dirty="0">
                <a:latin typeface="Calibri"/>
                <a:cs typeface="Calibri"/>
              </a:rPr>
              <a:t>DE  SERVICIOS </a:t>
            </a:r>
            <a:r>
              <a:rPr sz="2000" b="1" i="1" dirty="0">
                <a:latin typeface="Calibri"/>
                <a:cs typeface="Calibri"/>
              </a:rPr>
              <a:t>NO </a:t>
            </a:r>
            <a:r>
              <a:rPr sz="2000" b="1" i="1" spc="-50" dirty="0">
                <a:latin typeface="Calibri"/>
                <a:cs typeface="Calibri"/>
              </a:rPr>
              <a:t>ESTÁ </a:t>
            </a:r>
            <a:r>
              <a:rPr sz="2000" b="1" i="1" spc="-40" dirty="0">
                <a:latin typeface="Calibri"/>
                <a:cs typeface="Calibri"/>
              </a:rPr>
              <a:t>GRAVADA </a:t>
            </a:r>
            <a:r>
              <a:rPr sz="2000" b="1" i="1" dirty="0">
                <a:latin typeface="Calibri"/>
                <a:cs typeface="Calibri"/>
              </a:rPr>
              <a:t>POR </a:t>
            </a:r>
            <a:r>
              <a:rPr sz="2000" b="1" i="1" spc="-5" dirty="0">
                <a:latin typeface="Calibri"/>
                <a:cs typeface="Calibri"/>
              </a:rPr>
              <a:t>EL </a:t>
            </a:r>
            <a:r>
              <a:rPr sz="2000" b="1" i="1" spc="-10" dirty="0">
                <a:latin typeface="Calibri"/>
                <a:cs typeface="Calibri"/>
              </a:rPr>
              <a:t>IMPUESTO</a:t>
            </a:r>
            <a:r>
              <a:rPr sz="2000" b="1" i="1" spc="-25" dirty="0">
                <a:latin typeface="Calibri"/>
                <a:cs typeface="Calibri"/>
              </a:rPr>
              <a:t> RELATIVO.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i="1" spc="-10" dirty="0">
                <a:latin typeface="Calibri"/>
                <a:cs typeface="Calibri"/>
              </a:rPr>
              <a:t>Para </a:t>
            </a:r>
            <a:r>
              <a:rPr sz="1800" b="1" i="1" spc="-5" dirty="0">
                <a:latin typeface="Calibri"/>
                <a:cs typeface="Calibri"/>
              </a:rPr>
              <a:t>determinar si </a:t>
            </a:r>
            <a:r>
              <a:rPr sz="1800" b="1" i="1" dirty="0">
                <a:latin typeface="Calibri"/>
                <a:cs typeface="Calibri"/>
              </a:rPr>
              <a:t>las </a:t>
            </a:r>
            <a:r>
              <a:rPr sz="1800" b="1" i="1" spc="-5" dirty="0">
                <a:latin typeface="Calibri"/>
                <a:cs typeface="Calibri"/>
              </a:rPr>
              <a:t>actividades </a:t>
            </a:r>
            <a:r>
              <a:rPr sz="1800" b="1" i="1" dirty="0">
                <a:latin typeface="Calibri"/>
                <a:cs typeface="Calibri"/>
              </a:rPr>
              <a:t>que derivan </a:t>
            </a:r>
            <a:r>
              <a:rPr sz="1800" b="1" i="1" spc="-5" dirty="0">
                <a:latin typeface="Calibri"/>
                <a:cs typeface="Calibri"/>
              </a:rPr>
              <a:t>de un </a:t>
            </a:r>
            <a:r>
              <a:rPr sz="1800" b="1" i="1" spc="-10" dirty="0">
                <a:latin typeface="Calibri"/>
                <a:cs typeface="Calibri"/>
              </a:rPr>
              <a:t>contrato </a:t>
            </a:r>
            <a:r>
              <a:rPr sz="1800" b="1" i="1" spc="-5" dirty="0">
                <a:latin typeface="Calibri"/>
                <a:cs typeface="Calibri"/>
              </a:rPr>
              <a:t>de prestación de servicios celebrado entre </a:t>
            </a:r>
            <a:r>
              <a:rPr sz="1800" b="1" i="1" dirty="0">
                <a:latin typeface="Calibri"/>
                <a:cs typeface="Calibri"/>
              </a:rPr>
              <a:t>dos  personas morales, por el cual </a:t>
            </a:r>
            <a:r>
              <a:rPr sz="1800" b="1" i="1" spc="-5" dirty="0">
                <a:latin typeface="Calibri"/>
                <a:cs typeface="Calibri"/>
              </a:rPr>
              <a:t>una </a:t>
            </a:r>
            <a:r>
              <a:rPr sz="1800" b="1" i="1" dirty="0">
                <a:latin typeface="Calibri"/>
                <a:cs typeface="Calibri"/>
              </a:rPr>
              <a:t>proporciona la </a:t>
            </a:r>
            <a:r>
              <a:rPr sz="1800" b="1" i="1" spc="-5" dirty="0">
                <a:latin typeface="Calibri"/>
                <a:cs typeface="Calibri"/>
              </a:rPr>
              <a:t>totalidad de </a:t>
            </a:r>
            <a:r>
              <a:rPr sz="1800" b="1" i="1" dirty="0">
                <a:latin typeface="Calibri"/>
                <a:cs typeface="Calibri"/>
              </a:rPr>
              <a:t>los empleados que la </a:t>
            </a:r>
            <a:r>
              <a:rPr sz="1800" b="1" i="1" spc="-5" dirty="0">
                <a:latin typeface="Calibri"/>
                <a:cs typeface="Calibri"/>
              </a:rPr>
              <a:t>otra </a:t>
            </a:r>
            <a:r>
              <a:rPr sz="1800" b="1" i="1" spc="-10" dirty="0">
                <a:latin typeface="Calibri"/>
                <a:cs typeface="Calibri"/>
              </a:rPr>
              <a:t>necesita </a:t>
            </a:r>
            <a:r>
              <a:rPr sz="1800" b="1" i="1" dirty="0">
                <a:latin typeface="Calibri"/>
                <a:cs typeface="Calibri"/>
              </a:rPr>
              <a:t>para </a:t>
            </a:r>
            <a:r>
              <a:rPr sz="1800" b="1" i="1" spc="-5" dirty="0">
                <a:latin typeface="Calibri"/>
                <a:cs typeface="Calibri"/>
              </a:rPr>
              <a:t>su  </a:t>
            </a:r>
            <a:r>
              <a:rPr sz="1800" b="1" i="1" spc="-10" dirty="0">
                <a:latin typeface="Calibri"/>
                <a:cs typeface="Calibri"/>
              </a:rPr>
              <a:t>funcionamiento, </a:t>
            </a:r>
            <a:r>
              <a:rPr sz="1800" b="1" i="1" spc="-5" dirty="0">
                <a:latin typeface="Calibri"/>
                <a:cs typeface="Calibri"/>
              </a:rPr>
              <a:t>constituyen servicios independientes </a:t>
            </a:r>
            <a:r>
              <a:rPr sz="1800" b="1" i="1" spc="-40" dirty="0">
                <a:latin typeface="Calibri"/>
                <a:cs typeface="Calibri"/>
              </a:rPr>
              <a:t>y, </a:t>
            </a:r>
            <a:r>
              <a:rPr sz="1800" b="1" i="1" dirty="0">
                <a:latin typeface="Calibri"/>
                <a:cs typeface="Calibri"/>
              </a:rPr>
              <a:t>por </a:t>
            </a:r>
            <a:r>
              <a:rPr sz="1800" b="1" i="1" spc="-20" dirty="0">
                <a:latin typeface="Calibri"/>
                <a:cs typeface="Calibri"/>
              </a:rPr>
              <a:t>tanto, </a:t>
            </a:r>
            <a:r>
              <a:rPr sz="1800" b="1" i="1" spc="-10" dirty="0">
                <a:latin typeface="Calibri"/>
                <a:cs typeface="Calibri"/>
              </a:rPr>
              <a:t>resultan </a:t>
            </a:r>
            <a:r>
              <a:rPr sz="1800" b="1" i="1" dirty="0">
                <a:latin typeface="Calibri"/>
                <a:cs typeface="Calibri"/>
              </a:rPr>
              <a:t>gravadas por el </a:t>
            </a:r>
            <a:r>
              <a:rPr sz="1800" b="1" i="1" spc="-10" dirty="0">
                <a:latin typeface="Calibri"/>
                <a:cs typeface="Calibri"/>
              </a:rPr>
              <a:t>impuesto </a:t>
            </a:r>
            <a:r>
              <a:rPr sz="1800" b="1" i="1" spc="-5" dirty="0">
                <a:latin typeface="Calibri"/>
                <a:cs typeface="Calibri"/>
              </a:rPr>
              <a:t>al valor  agregado, de conformidad con </a:t>
            </a:r>
            <a:r>
              <a:rPr sz="1800" b="1" i="1" dirty="0">
                <a:latin typeface="Calibri"/>
                <a:cs typeface="Calibri"/>
              </a:rPr>
              <a:t>el artículo </a:t>
            </a:r>
            <a:r>
              <a:rPr sz="1800" b="1" i="1" spc="-5" dirty="0">
                <a:latin typeface="Calibri"/>
                <a:cs typeface="Calibri"/>
              </a:rPr>
              <a:t>14, </a:t>
            </a:r>
            <a:r>
              <a:rPr sz="1800" b="1" i="1" spc="-10" dirty="0">
                <a:latin typeface="Calibri"/>
                <a:cs typeface="Calibri"/>
              </a:rPr>
              <a:t>fracción </a:t>
            </a:r>
            <a:r>
              <a:rPr sz="1800" b="1" i="1" dirty="0">
                <a:latin typeface="Calibri"/>
                <a:cs typeface="Calibri"/>
              </a:rPr>
              <a:t>I, </a:t>
            </a:r>
            <a:r>
              <a:rPr sz="1800" b="1" i="1" spc="-5" dirty="0">
                <a:latin typeface="Calibri"/>
                <a:cs typeface="Calibri"/>
              </a:rPr>
              <a:t>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ley de esa contribución, </a:t>
            </a:r>
            <a:r>
              <a:rPr sz="1800" b="1" i="1" dirty="0">
                <a:latin typeface="Calibri"/>
                <a:cs typeface="Calibri"/>
              </a:rPr>
              <a:t>debe </a:t>
            </a:r>
            <a:r>
              <a:rPr sz="1800" b="1" i="1" spc="-5" dirty="0">
                <a:latin typeface="Calibri"/>
                <a:cs typeface="Calibri"/>
              </a:rPr>
              <a:t>analizarse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posible  actualización 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10" dirty="0">
                <a:latin typeface="Calibri"/>
                <a:cs typeface="Calibri"/>
              </a:rPr>
              <a:t>hipótesis contenida </a:t>
            </a:r>
            <a:r>
              <a:rPr sz="1800" b="1" i="1" dirty="0">
                <a:latin typeface="Calibri"/>
                <a:cs typeface="Calibri"/>
              </a:rPr>
              <a:t>en el </a:t>
            </a:r>
            <a:r>
              <a:rPr sz="1800" b="1" i="1" spc="-5" dirty="0">
                <a:latin typeface="Calibri"/>
                <a:cs typeface="Calibri"/>
              </a:rPr>
              <a:t>penúltimo </a:t>
            </a:r>
            <a:r>
              <a:rPr sz="1800" b="1" i="1" dirty="0">
                <a:latin typeface="Calibri"/>
                <a:cs typeface="Calibri"/>
              </a:rPr>
              <a:t>párrafo </a:t>
            </a:r>
            <a:r>
              <a:rPr sz="1800" b="1" i="1" spc="-5" dirty="0">
                <a:latin typeface="Calibri"/>
                <a:cs typeface="Calibri"/>
              </a:rPr>
              <a:t>de </a:t>
            </a:r>
            <a:r>
              <a:rPr sz="1800" b="1" i="1" dirty="0">
                <a:latin typeface="Calibri"/>
                <a:cs typeface="Calibri"/>
              </a:rPr>
              <a:t>dicho </a:t>
            </a:r>
            <a:r>
              <a:rPr sz="1800" b="1" i="1" spc="-10" dirty="0">
                <a:latin typeface="Calibri"/>
                <a:cs typeface="Calibri"/>
              </a:rPr>
              <a:t>precepto, </a:t>
            </a:r>
            <a:r>
              <a:rPr sz="1800" b="1" i="1" dirty="0">
                <a:latin typeface="Calibri"/>
                <a:cs typeface="Calibri"/>
              </a:rPr>
              <a:t>que dispone: </a:t>
            </a:r>
            <a:r>
              <a:rPr sz="1800" b="1" i="1" spc="-5" dirty="0">
                <a:latin typeface="Calibri"/>
                <a:cs typeface="Calibri"/>
              </a:rPr>
              <a:t>“…no se </a:t>
            </a:r>
            <a:r>
              <a:rPr sz="1800" b="1" i="1" spc="-10" dirty="0">
                <a:latin typeface="Calibri"/>
                <a:cs typeface="Calibri"/>
              </a:rPr>
              <a:t>considera  </a:t>
            </a:r>
            <a:r>
              <a:rPr sz="1800" b="1" i="1" spc="-5" dirty="0">
                <a:latin typeface="Calibri"/>
                <a:cs typeface="Calibri"/>
              </a:rPr>
              <a:t>prestación de servicios independientes </a:t>
            </a:r>
            <a:r>
              <a:rPr sz="1800" b="1" i="1" dirty="0">
                <a:latin typeface="Calibri"/>
                <a:cs typeface="Calibri"/>
              </a:rPr>
              <a:t>la que </a:t>
            </a:r>
            <a:r>
              <a:rPr sz="1800" b="1" i="1" spc="-5" dirty="0">
                <a:latin typeface="Calibri"/>
                <a:cs typeface="Calibri"/>
              </a:rPr>
              <a:t>se realiza de </a:t>
            </a:r>
            <a:r>
              <a:rPr sz="1800" b="1" i="1" dirty="0">
                <a:latin typeface="Calibri"/>
                <a:cs typeface="Calibri"/>
              </a:rPr>
              <a:t>manera </a:t>
            </a:r>
            <a:r>
              <a:rPr sz="1800" b="1" i="1" spc="-5" dirty="0">
                <a:latin typeface="Calibri"/>
                <a:cs typeface="Calibri"/>
              </a:rPr>
              <a:t>subordinada mediante </a:t>
            </a:r>
            <a:r>
              <a:rPr sz="1800" b="1" i="1" dirty="0">
                <a:latin typeface="Calibri"/>
                <a:cs typeface="Calibri"/>
              </a:rPr>
              <a:t>el </a:t>
            </a:r>
            <a:r>
              <a:rPr sz="1800" b="1" i="1" spc="-5" dirty="0">
                <a:latin typeface="Calibri"/>
                <a:cs typeface="Calibri"/>
              </a:rPr>
              <a:t>pago de una  </a:t>
            </a:r>
            <a:r>
              <a:rPr sz="1800" b="1" i="1" spc="-15" dirty="0">
                <a:latin typeface="Calibri"/>
                <a:cs typeface="Calibri"/>
              </a:rPr>
              <a:t>remuneración…”. </a:t>
            </a:r>
            <a:r>
              <a:rPr sz="1800" b="1" i="1" spc="-10" dirty="0">
                <a:latin typeface="Calibri"/>
                <a:cs typeface="Calibri"/>
              </a:rPr>
              <a:t>En </a:t>
            </a:r>
            <a:r>
              <a:rPr sz="1800" b="1" i="1" spc="-15" dirty="0">
                <a:latin typeface="Calibri"/>
                <a:cs typeface="Calibri"/>
              </a:rPr>
              <a:t>este </a:t>
            </a:r>
            <a:r>
              <a:rPr sz="1800" b="1" i="1" spc="-20" dirty="0">
                <a:latin typeface="Calibri"/>
                <a:cs typeface="Calibri"/>
              </a:rPr>
              <a:t>contexto, </a:t>
            </a:r>
            <a:r>
              <a:rPr sz="1800" b="1" i="1" spc="-5" dirty="0">
                <a:latin typeface="Calibri"/>
                <a:cs typeface="Calibri"/>
              </a:rPr>
              <a:t>al </a:t>
            </a:r>
            <a:r>
              <a:rPr sz="1800" b="1" i="1" dirty="0">
                <a:latin typeface="Calibri"/>
                <a:cs typeface="Calibri"/>
              </a:rPr>
              <a:t>prever </a:t>
            </a:r>
            <a:r>
              <a:rPr sz="1800" b="1" i="1" spc="-5" dirty="0">
                <a:latin typeface="Calibri"/>
                <a:cs typeface="Calibri"/>
              </a:rPr>
              <a:t>ese </a:t>
            </a:r>
            <a:r>
              <a:rPr sz="1800" b="1" i="1" spc="-10" dirty="0">
                <a:latin typeface="Calibri"/>
                <a:cs typeface="Calibri"/>
              </a:rPr>
              <a:t>contrato </a:t>
            </a:r>
            <a:r>
              <a:rPr sz="1800" b="1" i="1" spc="-5" dirty="0">
                <a:latin typeface="Calibri"/>
                <a:cs typeface="Calibri"/>
              </a:rPr>
              <a:t>una subcontratación </a:t>
            </a:r>
            <a:r>
              <a:rPr sz="1800" b="1" i="1" dirty="0">
                <a:latin typeface="Calibri"/>
                <a:cs typeface="Calibri"/>
              </a:rPr>
              <a:t>laboral, debe </a:t>
            </a:r>
            <a:r>
              <a:rPr sz="1800" b="1" i="1" spc="-5" dirty="0">
                <a:latin typeface="Calibri"/>
                <a:cs typeface="Calibri"/>
              </a:rPr>
              <a:t>tenerse presente </a:t>
            </a:r>
            <a:r>
              <a:rPr sz="1800" b="1" i="1" dirty="0">
                <a:latin typeface="Calibri"/>
                <a:cs typeface="Calibri"/>
              </a:rPr>
              <a:t>que la  </a:t>
            </a:r>
            <a:r>
              <a:rPr sz="1800" b="1" i="1" spc="-5" dirty="0">
                <a:latin typeface="Calibri"/>
                <a:cs typeface="Calibri"/>
              </a:rPr>
              <a:t>Segunda Sala </a:t>
            </a:r>
            <a:r>
              <a:rPr sz="1800" b="1" i="1" dirty="0">
                <a:latin typeface="Calibri"/>
                <a:cs typeface="Calibri"/>
              </a:rPr>
              <a:t>de la </a:t>
            </a:r>
            <a:r>
              <a:rPr sz="1800" b="1" i="1" spc="-5" dirty="0">
                <a:latin typeface="Calibri"/>
                <a:cs typeface="Calibri"/>
              </a:rPr>
              <a:t>Suprema Corte de Justicia 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Nación, </a:t>
            </a:r>
            <a:r>
              <a:rPr sz="1800" b="1" i="1" dirty="0">
                <a:latin typeface="Calibri"/>
                <a:cs typeface="Calibri"/>
              </a:rPr>
              <a:t>en el amparo en </a:t>
            </a:r>
            <a:r>
              <a:rPr sz="1800" b="1" i="1" spc="-5" dirty="0">
                <a:latin typeface="Calibri"/>
                <a:cs typeface="Calibri"/>
              </a:rPr>
              <a:t>revisión 244/2015, al analizar </a:t>
            </a:r>
            <a:r>
              <a:rPr sz="1800" b="1" i="1" dirty="0">
                <a:latin typeface="Calibri"/>
                <a:cs typeface="Calibri"/>
              </a:rPr>
              <a:t>el </a:t>
            </a:r>
            <a:r>
              <a:rPr sz="1800" b="1" i="1" spc="-5" dirty="0">
                <a:latin typeface="Calibri"/>
                <a:cs typeface="Calibri"/>
              </a:rPr>
              <a:t>artículo  15-A 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10" dirty="0">
                <a:latin typeface="Calibri"/>
                <a:cs typeface="Calibri"/>
              </a:rPr>
              <a:t>Ley Federal </a:t>
            </a:r>
            <a:r>
              <a:rPr sz="1800" b="1" i="1" dirty="0">
                <a:latin typeface="Calibri"/>
                <a:cs typeface="Calibri"/>
              </a:rPr>
              <a:t>del </a:t>
            </a:r>
            <a:r>
              <a:rPr sz="1800" b="1" i="1" spc="-20" dirty="0">
                <a:latin typeface="Calibri"/>
                <a:cs typeface="Calibri"/>
              </a:rPr>
              <a:t>Trabajo, </a:t>
            </a:r>
            <a:r>
              <a:rPr sz="1800" b="1" i="1" spc="-10" dirty="0">
                <a:latin typeface="Calibri"/>
                <a:cs typeface="Calibri"/>
              </a:rPr>
              <a:t>estableció </a:t>
            </a:r>
            <a:r>
              <a:rPr sz="1800" b="1" i="1" dirty="0">
                <a:latin typeface="Calibri"/>
                <a:cs typeface="Calibri"/>
              </a:rPr>
              <a:t>que en el régimen </a:t>
            </a:r>
            <a:r>
              <a:rPr sz="1800" b="1" i="1" spc="-5" dirty="0">
                <a:latin typeface="Calibri"/>
                <a:cs typeface="Calibri"/>
              </a:rPr>
              <a:t>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subcontratación, </a:t>
            </a:r>
            <a:r>
              <a:rPr sz="1800" b="1" i="1" dirty="0">
                <a:latin typeface="Calibri"/>
                <a:cs typeface="Calibri"/>
              </a:rPr>
              <a:t>cuyas </a:t>
            </a:r>
            <a:r>
              <a:rPr sz="1800" b="1" i="1" spc="-5" dirty="0">
                <a:latin typeface="Calibri"/>
                <a:cs typeface="Calibri"/>
              </a:rPr>
              <a:t>condiciones</a:t>
            </a:r>
            <a:r>
              <a:rPr sz="1800" b="1" i="1" spc="14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son: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8455" y="618744"/>
            <a:ext cx="367360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0965" y="709371"/>
            <a:ext cx="31540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Consecuencias</a:t>
            </a:r>
            <a:r>
              <a:rPr sz="3200" spc="-70" dirty="0">
                <a:solidFill>
                  <a:srgbClr val="FF0000"/>
                </a:solidFill>
              </a:rPr>
              <a:t> </a:t>
            </a:r>
            <a:r>
              <a:rPr sz="3200" spc="-55" dirty="0">
                <a:solidFill>
                  <a:srgbClr val="FF0000"/>
                </a:solidFill>
              </a:rPr>
              <a:t>IVA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400304" y="1976754"/>
            <a:ext cx="1108519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alibri"/>
                <a:cs typeface="Calibri"/>
              </a:rPr>
              <a:t>a) no </a:t>
            </a:r>
            <a:r>
              <a:rPr sz="1800" b="1" i="1" dirty="0">
                <a:latin typeface="Calibri"/>
                <a:cs typeface="Calibri"/>
              </a:rPr>
              <a:t>puede </a:t>
            </a:r>
            <a:r>
              <a:rPr sz="1800" b="1" i="1" spc="-5" dirty="0">
                <a:latin typeface="Calibri"/>
                <a:cs typeface="Calibri"/>
              </a:rPr>
              <a:t>abarcar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totalidad de </a:t>
            </a:r>
            <a:r>
              <a:rPr sz="1800" b="1" i="1" dirty="0">
                <a:latin typeface="Calibri"/>
                <a:cs typeface="Calibri"/>
              </a:rPr>
              <a:t>las </a:t>
            </a:r>
            <a:r>
              <a:rPr sz="1800" b="1" i="1" spc="-5" dirty="0">
                <a:latin typeface="Calibri"/>
                <a:cs typeface="Calibri"/>
              </a:rPr>
              <a:t>actividades, </a:t>
            </a:r>
            <a:r>
              <a:rPr sz="1800" b="1" i="1" dirty="0">
                <a:latin typeface="Calibri"/>
                <a:cs typeface="Calibri"/>
              </a:rPr>
              <a:t>iguales o similares que </a:t>
            </a:r>
            <a:r>
              <a:rPr sz="1800" b="1" i="1" spc="-5" dirty="0">
                <a:latin typeface="Calibri"/>
                <a:cs typeface="Calibri"/>
              </a:rPr>
              <a:t>se desarrollen </a:t>
            </a:r>
            <a:r>
              <a:rPr sz="1800" b="1" i="1" dirty="0">
                <a:latin typeface="Calibri"/>
                <a:cs typeface="Calibri"/>
              </a:rPr>
              <a:t>en el </a:t>
            </a:r>
            <a:r>
              <a:rPr sz="1800" b="1" i="1" spc="-5" dirty="0">
                <a:latin typeface="Calibri"/>
                <a:cs typeface="Calibri"/>
              </a:rPr>
              <a:t>centro de </a:t>
            </a:r>
            <a:r>
              <a:rPr sz="1800" b="1" i="1" dirty="0">
                <a:latin typeface="Calibri"/>
                <a:cs typeface="Calibri"/>
              </a:rPr>
              <a:t>trabajo; </a:t>
            </a:r>
            <a:r>
              <a:rPr sz="1800" b="1" i="1" spc="5" dirty="0">
                <a:latin typeface="Calibri"/>
                <a:cs typeface="Calibri"/>
              </a:rPr>
              <a:t>b)  </a:t>
            </a:r>
            <a:r>
              <a:rPr sz="1800" b="1" i="1" dirty="0">
                <a:latin typeface="Calibri"/>
                <a:cs typeface="Calibri"/>
              </a:rPr>
              <a:t>debe </a:t>
            </a:r>
            <a:r>
              <a:rPr sz="1800" b="1" i="1" spc="-5" dirty="0">
                <a:latin typeface="Calibri"/>
                <a:cs typeface="Calibri"/>
              </a:rPr>
              <a:t>justificarse </a:t>
            </a:r>
            <a:r>
              <a:rPr sz="1800" b="1" i="1" dirty="0">
                <a:latin typeface="Calibri"/>
                <a:cs typeface="Calibri"/>
              </a:rPr>
              <a:t>por el </a:t>
            </a:r>
            <a:r>
              <a:rPr sz="1800" b="1" i="1" spc="-5" dirty="0">
                <a:latin typeface="Calibri"/>
                <a:cs typeface="Calibri"/>
              </a:rPr>
              <a:t>carácter especializado </a:t>
            </a:r>
            <a:r>
              <a:rPr sz="1800" b="1" i="1" spc="-10" dirty="0">
                <a:latin typeface="Calibri"/>
                <a:cs typeface="Calibri"/>
              </a:rPr>
              <a:t>de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actividad </a:t>
            </a:r>
            <a:r>
              <a:rPr sz="1800" b="1" i="1" dirty="0">
                <a:latin typeface="Calibri"/>
                <a:cs typeface="Calibri"/>
              </a:rPr>
              <a:t>a </a:t>
            </a:r>
            <a:r>
              <a:rPr sz="1800" b="1" i="1" spc="-5" dirty="0">
                <a:latin typeface="Calibri"/>
                <a:cs typeface="Calibri"/>
              </a:rPr>
              <a:t>realizar; </a:t>
            </a:r>
            <a:r>
              <a:rPr sz="1800" b="1" i="1" spc="-40" dirty="0">
                <a:latin typeface="Calibri"/>
                <a:cs typeface="Calibri"/>
              </a:rPr>
              <a:t>y, </a:t>
            </a:r>
            <a:r>
              <a:rPr sz="1800" b="1" i="1" spc="-5" dirty="0">
                <a:latin typeface="Calibri"/>
                <a:cs typeface="Calibri"/>
              </a:rPr>
              <a:t>c) no </a:t>
            </a:r>
            <a:r>
              <a:rPr sz="1800" b="1" i="1" dirty="0">
                <a:latin typeface="Calibri"/>
                <a:cs typeface="Calibri"/>
              </a:rPr>
              <a:t>puede </a:t>
            </a:r>
            <a:r>
              <a:rPr sz="1800" b="1" i="1" spc="-5" dirty="0">
                <a:latin typeface="Calibri"/>
                <a:cs typeface="Calibri"/>
              </a:rPr>
              <a:t>comprender tareas </a:t>
            </a:r>
            <a:r>
              <a:rPr sz="1800" b="1" i="1" dirty="0">
                <a:latin typeface="Calibri"/>
                <a:cs typeface="Calibri"/>
              </a:rPr>
              <a:t>iguales o  </a:t>
            </a:r>
            <a:r>
              <a:rPr sz="1800" b="1" i="1" spc="-10" dirty="0">
                <a:latin typeface="Calibri"/>
                <a:cs typeface="Calibri"/>
              </a:rPr>
              <a:t>semejantes </a:t>
            </a:r>
            <a:r>
              <a:rPr sz="1800" b="1" i="1" dirty="0">
                <a:latin typeface="Calibri"/>
                <a:cs typeface="Calibri"/>
              </a:rPr>
              <a:t>a las que </a:t>
            </a:r>
            <a:r>
              <a:rPr sz="1800" b="1" i="1" spc="-5" dirty="0">
                <a:latin typeface="Calibri"/>
                <a:cs typeface="Calibri"/>
              </a:rPr>
              <a:t>realizan </a:t>
            </a:r>
            <a:r>
              <a:rPr sz="1800" b="1" i="1" dirty="0">
                <a:latin typeface="Calibri"/>
                <a:cs typeface="Calibri"/>
              </a:rPr>
              <a:t>los </a:t>
            </a:r>
            <a:r>
              <a:rPr sz="1800" b="1" i="1" spc="-5" dirty="0">
                <a:latin typeface="Calibri"/>
                <a:cs typeface="Calibri"/>
              </a:rPr>
              <a:t>trabajadores de </a:t>
            </a:r>
            <a:r>
              <a:rPr sz="1800" b="1" i="1" dirty="0">
                <a:latin typeface="Calibri"/>
                <a:cs typeface="Calibri"/>
              </a:rPr>
              <a:t>la empresa </a:t>
            </a:r>
            <a:r>
              <a:rPr sz="1800" b="1" i="1" spc="-10" dirty="0">
                <a:latin typeface="Calibri"/>
                <a:cs typeface="Calibri"/>
              </a:rPr>
              <a:t>contratante, </a:t>
            </a:r>
            <a:r>
              <a:rPr sz="1800" b="1" i="1" dirty="0">
                <a:latin typeface="Calibri"/>
                <a:cs typeface="Calibri"/>
              </a:rPr>
              <a:t>el </a:t>
            </a:r>
            <a:r>
              <a:rPr sz="1800" b="1" i="1" spc="-5" dirty="0">
                <a:latin typeface="Calibri"/>
                <a:cs typeface="Calibri"/>
              </a:rPr>
              <a:t>trabajador se ubica bajo una doble  subordinación: </a:t>
            </a:r>
            <a:r>
              <a:rPr sz="1800" b="1" i="1" dirty="0">
                <a:latin typeface="Calibri"/>
                <a:cs typeface="Calibri"/>
              </a:rPr>
              <a:t>a la empresa que </a:t>
            </a:r>
            <a:r>
              <a:rPr sz="1800" b="1" i="1" spc="-5" dirty="0">
                <a:latin typeface="Calibri"/>
                <a:cs typeface="Calibri"/>
              </a:rPr>
              <a:t>constituye </a:t>
            </a:r>
            <a:r>
              <a:rPr sz="1800" b="1" i="1" dirty="0">
                <a:latin typeface="Calibri"/>
                <a:cs typeface="Calibri"/>
              </a:rPr>
              <a:t>el lugar </a:t>
            </a:r>
            <a:r>
              <a:rPr sz="1800" b="1" i="1" spc="-5" dirty="0">
                <a:latin typeface="Calibri"/>
                <a:cs typeface="Calibri"/>
              </a:rPr>
              <a:t>donde </a:t>
            </a:r>
            <a:r>
              <a:rPr sz="1800" b="1" i="1" dirty="0">
                <a:latin typeface="Calibri"/>
                <a:cs typeface="Calibri"/>
              </a:rPr>
              <a:t>lleva a </a:t>
            </a:r>
            <a:r>
              <a:rPr sz="1800" b="1" i="1" spc="-5" dirty="0">
                <a:latin typeface="Calibri"/>
                <a:cs typeface="Calibri"/>
              </a:rPr>
              <a:t>cabo </a:t>
            </a:r>
            <a:r>
              <a:rPr sz="1800" b="1" i="1" dirty="0">
                <a:latin typeface="Calibri"/>
                <a:cs typeface="Calibri"/>
              </a:rPr>
              <a:t>las </a:t>
            </a:r>
            <a:r>
              <a:rPr sz="1800" b="1" i="1" spc="-5" dirty="0">
                <a:latin typeface="Calibri"/>
                <a:cs typeface="Calibri"/>
              </a:rPr>
              <a:t>tareas encomendadas, </a:t>
            </a:r>
            <a:r>
              <a:rPr sz="1800" b="1" i="1" dirty="0">
                <a:latin typeface="Calibri"/>
                <a:cs typeface="Calibri"/>
              </a:rPr>
              <a:t>a cuyas reglas </a:t>
            </a:r>
            <a:r>
              <a:rPr sz="1800" b="1" i="1" spc="-5" dirty="0">
                <a:latin typeface="Calibri"/>
                <a:cs typeface="Calibri"/>
              </a:rPr>
              <a:t>de  </a:t>
            </a:r>
            <a:r>
              <a:rPr sz="1800" b="1" i="1" spc="-10" dirty="0">
                <a:latin typeface="Calibri"/>
                <a:cs typeface="Calibri"/>
              </a:rPr>
              <a:t>organización </a:t>
            </a:r>
            <a:r>
              <a:rPr sz="1800" b="1" i="1" spc="-5" dirty="0">
                <a:latin typeface="Calibri"/>
                <a:cs typeface="Calibri"/>
              </a:rPr>
              <a:t>se </a:t>
            </a:r>
            <a:r>
              <a:rPr sz="1800" b="1" i="1" spc="-10" dirty="0">
                <a:latin typeface="Calibri"/>
                <a:cs typeface="Calibri"/>
              </a:rPr>
              <a:t>sujeta, </a:t>
            </a:r>
            <a:r>
              <a:rPr sz="1800" b="1" i="1" dirty="0">
                <a:latin typeface="Calibri"/>
                <a:cs typeface="Calibri"/>
              </a:rPr>
              <a:t>y a la que lo emplea </a:t>
            </a:r>
            <a:r>
              <a:rPr sz="1800" b="1" i="1" spc="-5" dirty="0">
                <a:latin typeface="Calibri"/>
                <a:cs typeface="Calibri"/>
              </a:rPr>
              <a:t>directamente, con </a:t>
            </a:r>
            <a:r>
              <a:rPr sz="1800" b="1" i="1" spc="-10" dirty="0">
                <a:latin typeface="Calibri"/>
                <a:cs typeface="Calibri"/>
              </a:rPr>
              <a:t>la </a:t>
            </a:r>
            <a:r>
              <a:rPr sz="1800" b="1" i="1" dirty="0">
                <a:latin typeface="Calibri"/>
                <a:cs typeface="Calibri"/>
              </a:rPr>
              <a:t>cual, </a:t>
            </a:r>
            <a:r>
              <a:rPr sz="1800" b="1" i="1" spc="-10" dirty="0">
                <a:latin typeface="Calibri"/>
                <a:cs typeface="Calibri"/>
              </a:rPr>
              <a:t>establece </a:t>
            </a:r>
            <a:r>
              <a:rPr sz="1800" b="1" i="1" spc="-5" dirty="0">
                <a:latin typeface="Calibri"/>
                <a:cs typeface="Calibri"/>
              </a:rPr>
              <a:t>su </a:t>
            </a:r>
            <a:r>
              <a:rPr sz="1800" b="1" i="1" dirty="0">
                <a:latin typeface="Calibri"/>
                <a:cs typeface="Calibri"/>
              </a:rPr>
              <a:t>dependencia </a:t>
            </a:r>
            <a:r>
              <a:rPr sz="1800" b="1" i="1" spc="-5" dirty="0">
                <a:latin typeface="Calibri"/>
                <a:cs typeface="Calibri"/>
              </a:rPr>
              <a:t>contractual, </a:t>
            </a:r>
            <a:r>
              <a:rPr sz="1800" b="1" i="1" dirty="0">
                <a:latin typeface="Calibri"/>
                <a:cs typeface="Calibri"/>
              </a:rPr>
              <a:t>lo que  </a:t>
            </a:r>
            <a:r>
              <a:rPr sz="1800" b="1" i="1" spc="-5" dirty="0">
                <a:latin typeface="Calibri"/>
                <a:cs typeface="Calibri"/>
              </a:rPr>
              <a:t>significa que </a:t>
            </a:r>
            <a:r>
              <a:rPr sz="1800" b="1" i="1" dirty="0">
                <a:latin typeface="Calibri"/>
                <a:cs typeface="Calibri"/>
              </a:rPr>
              <a:t>el </a:t>
            </a:r>
            <a:r>
              <a:rPr sz="1800" b="1" i="1" spc="-5" dirty="0">
                <a:latin typeface="Calibri"/>
                <a:cs typeface="Calibri"/>
              </a:rPr>
              <a:t>trabajo que </a:t>
            </a:r>
            <a:r>
              <a:rPr sz="1800" b="1" i="1" dirty="0">
                <a:latin typeface="Calibri"/>
                <a:cs typeface="Calibri"/>
              </a:rPr>
              <a:t>desempeña es </a:t>
            </a:r>
            <a:r>
              <a:rPr sz="1800" b="1" i="1" spc="-5" dirty="0">
                <a:latin typeface="Calibri"/>
                <a:cs typeface="Calibri"/>
              </a:rPr>
              <a:t>subordinado, mediante </a:t>
            </a:r>
            <a:r>
              <a:rPr sz="1800" b="1" i="1" dirty="0">
                <a:latin typeface="Calibri"/>
                <a:cs typeface="Calibri"/>
              </a:rPr>
              <a:t>el </a:t>
            </a:r>
            <a:r>
              <a:rPr sz="1800" b="1" i="1" spc="-5" dirty="0">
                <a:latin typeface="Calibri"/>
                <a:cs typeface="Calibri"/>
              </a:rPr>
              <a:t>pago de una remuneración </a:t>
            </a:r>
            <a:r>
              <a:rPr sz="1800" b="1" i="1" dirty="0">
                <a:latin typeface="Calibri"/>
                <a:cs typeface="Calibri"/>
              </a:rPr>
              <a:t>o </a:t>
            </a:r>
            <a:r>
              <a:rPr sz="1800" b="1" i="1" spc="-5" dirty="0">
                <a:latin typeface="Calibri"/>
                <a:cs typeface="Calibri"/>
              </a:rPr>
              <a:t>salario </a:t>
            </a:r>
            <a:r>
              <a:rPr sz="1800" b="1" i="1" dirty="0">
                <a:latin typeface="Calibri"/>
                <a:cs typeface="Calibri"/>
              </a:rPr>
              <a:t>que </a:t>
            </a:r>
            <a:r>
              <a:rPr sz="1800" b="1" i="1" spc="-5" dirty="0">
                <a:latin typeface="Calibri"/>
                <a:cs typeface="Calibri"/>
              </a:rPr>
              <a:t>se  </a:t>
            </a:r>
            <a:r>
              <a:rPr sz="1800" b="1" i="1" dirty="0">
                <a:latin typeface="Calibri"/>
                <a:cs typeface="Calibri"/>
              </a:rPr>
              <a:t>cubre por </a:t>
            </a:r>
            <a:r>
              <a:rPr sz="1800" b="1" i="1" spc="-10" dirty="0">
                <a:latin typeface="Calibri"/>
                <a:cs typeface="Calibri"/>
              </a:rPr>
              <a:t>conducto </a:t>
            </a:r>
            <a:r>
              <a:rPr sz="1800" b="1" i="1" spc="-5" dirty="0">
                <a:latin typeface="Calibri"/>
                <a:cs typeface="Calibri"/>
              </a:rPr>
              <a:t>de </a:t>
            </a:r>
            <a:r>
              <a:rPr sz="1800" b="1" i="1" spc="5" dirty="0">
                <a:latin typeface="Calibri"/>
                <a:cs typeface="Calibri"/>
              </a:rPr>
              <a:t>un </a:t>
            </a:r>
            <a:r>
              <a:rPr sz="1800" b="1" i="1" spc="-5" dirty="0">
                <a:latin typeface="Calibri"/>
                <a:cs typeface="Calibri"/>
              </a:rPr>
              <a:t>tercero. </a:t>
            </a:r>
            <a:r>
              <a:rPr sz="1800" b="1" i="1" spc="-10" dirty="0">
                <a:latin typeface="Calibri"/>
                <a:cs typeface="Calibri"/>
              </a:rPr>
              <a:t>En estas </a:t>
            </a:r>
            <a:r>
              <a:rPr sz="1800" b="1" i="1" spc="-5" dirty="0">
                <a:latin typeface="Calibri"/>
                <a:cs typeface="Calibri"/>
              </a:rPr>
              <a:t>condiciones, </a:t>
            </a:r>
            <a:r>
              <a:rPr sz="1800" b="1" i="1" dirty="0">
                <a:latin typeface="Calibri"/>
                <a:cs typeface="Calibri"/>
              </a:rPr>
              <a:t>las </a:t>
            </a:r>
            <a:r>
              <a:rPr sz="1800" b="1" i="1" spc="-5" dirty="0">
                <a:latin typeface="Calibri"/>
                <a:cs typeface="Calibri"/>
              </a:rPr>
              <a:t>erogaciones </a:t>
            </a:r>
            <a:r>
              <a:rPr sz="1800" b="1" i="1" dirty="0">
                <a:latin typeface="Calibri"/>
                <a:cs typeface="Calibri"/>
              </a:rPr>
              <a:t>que </a:t>
            </a:r>
            <a:r>
              <a:rPr sz="1800" b="1" i="1" spc="-5" dirty="0">
                <a:latin typeface="Calibri"/>
                <a:cs typeface="Calibri"/>
              </a:rPr>
              <a:t>se realizan </a:t>
            </a:r>
            <a:r>
              <a:rPr sz="1800" b="1" i="1" spc="-10" dirty="0">
                <a:latin typeface="Calibri"/>
                <a:cs typeface="Calibri"/>
              </a:rPr>
              <a:t>con </a:t>
            </a:r>
            <a:r>
              <a:rPr sz="1800" b="1" i="1" spc="-5" dirty="0">
                <a:latin typeface="Calibri"/>
                <a:cs typeface="Calibri"/>
              </a:rPr>
              <a:t>motivo </a:t>
            </a:r>
            <a:r>
              <a:rPr sz="1800" b="1" i="1" dirty="0">
                <a:latin typeface="Calibri"/>
                <a:cs typeface="Calibri"/>
              </a:rPr>
              <a:t>del </a:t>
            </a:r>
            <a:r>
              <a:rPr sz="1800" b="1" i="1" spc="-5" dirty="0">
                <a:latin typeface="Calibri"/>
                <a:cs typeface="Calibri"/>
              </a:rPr>
              <a:t>citado  </a:t>
            </a:r>
            <a:r>
              <a:rPr sz="1800" b="1" i="1" spc="-10" dirty="0">
                <a:latin typeface="Calibri"/>
                <a:cs typeface="Calibri"/>
              </a:rPr>
              <a:t>contrato </a:t>
            </a:r>
            <a:r>
              <a:rPr sz="1800" b="1" i="1" spc="-5" dirty="0">
                <a:latin typeface="Calibri"/>
                <a:cs typeface="Calibri"/>
              </a:rPr>
              <a:t>de prestación de </a:t>
            </a:r>
            <a:r>
              <a:rPr sz="1800" b="1" i="1" dirty="0">
                <a:latin typeface="Calibri"/>
                <a:cs typeface="Calibri"/>
              </a:rPr>
              <a:t>servicios, </a:t>
            </a:r>
            <a:r>
              <a:rPr sz="1800" b="1" i="1" spc="-5" dirty="0">
                <a:latin typeface="Calibri"/>
                <a:cs typeface="Calibri"/>
              </a:rPr>
              <a:t>si </a:t>
            </a:r>
            <a:r>
              <a:rPr sz="1800" b="1" i="1" dirty="0">
                <a:latin typeface="Calibri"/>
                <a:cs typeface="Calibri"/>
              </a:rPr>
              <a:t>bien tienen la </a:t>
            </a:r>
            <a:r>
              <a:rPr sz="1800" b="1" i="1" spc="-5" dirty="0">
                <a:latin typeface="Calibri"/>
                <a:cs typeface="Calibri"/>
              </a:rPr>
              <a:t>apariencia de </a:t>
            </a:r>
            <a:r>
              <a:rPr sz="1800" b="1" i="1" dirty="0">
                <a:latin typeface="Calibri"/>
                <a:cs typeface="Calibri"/>
              </a:rPr>
              <a:t>una </a:t>
            </a:r>
            <a:r>
              <a:rPr sz="1800" b="1" i="1" spc="-5" dirty="0">
                <a:latin typeface="Calibri"/>
                <a:cs typeface="Calibri"/>
              </a:rPr>
              <a:t>contraprestación contractual, </a:t>
            </a:r>
            <a:r>
              <a:rPr sz="1800" b="1" i="1" dirty="0">
                <a:latin typeface="Calibri"/>
                <a:cs typeface="Calibri"/>
              </a:rPr>
              <a:t>en realidad  </a:t>
            </a:r>
            <a:r>
              <a:rPr sz="1800" b="1" i="1" spc="-5" dirty="0">
                <a:latin typeface="Calibri"/>
                <a:cs typeface="Calibri"/>
              </a:rPr>
              <a:t>corresponden </a:t>
            </a:r>
            <a:r>
              <a:rPr sz="1800" b="1" i="1" dirty="0">
                <a:latin typeface="Calibri"/>
                <a:cs typeface="Calibri"/>
              </a:rPr>
              <a:t>a </a:t>
            </a:r>
            <a:r>
              <a:rPr sz="1800" b="1" i="1" spc="-5" dirty="0">
                <a:latin typeface="Calibri"/>
                <a:cs typeface="Calibri"/>
              </a:rPr>
              <a:t>una </a:t>
            </a:r>
            <a:r>
              <a:rPr sz="1800" b="1" i="1" dirty="0">
                <a:latin typeface="Calibri"/>
                <a:cs typeface="Calibri"/>
              </a:rPr>
              <a:t>labor </a:t>
            </a:r>
            <a:r>
              <a:rPr sz="1800" b="1" i="1" spc="-5" dirty="0">
                <a:latin typeface="Calibri"/>
                <a:cs typeface="Calibri"/>
              </a:rPr>
              <a:t>subordinada. </a:t>
            </a:r>
            <a:r>
              <a:rPr sz="1800" b="1" i="1" spc="-10" dirty="0">
                <a:latin typeface="Calibri"/>
                <a:cs typeface="Calibri"/>
              </a:rPr>
              <a:t>Por </a:t>
            </a:r>
            <a:r>
              <a:rPr sz="1800" b="1" i="1" spc="-15" dirty="0">
                <a:latin typeface="Calibri"/>
                <a:cs typeface="Calibri"/>
              </a:rPr>
              <a:t>tanto, </a:t>
            </a:r>
            <a:r>
              <a:rPr sz="1800" b="1" i="1" dirty="0">
                <a:latin typeface="Calibri"/>
                <a:cs typeface="Calibri"/>
              </a:rPr>
              <a:t>la </a:t>
            </a:r>
            <a:r>
              <a:rPr sz="1800" b="1" i="1" spc="-5" dirty="0">
                <a:latin typeface="Calibri"/>
                <a:cs typeface="Calibri"/>
              </a:rPr>
              <a:t>subcontratación </a:t>
            </a:r>
            <a:r>
              <a:rPr sz="1800" b="1" i="1" dirty="0">
                <a:latin typeface="Calibri"/>
                <a:cs typeface="Calibri"/>
              </a:rPr>
              <a:t>laboral </a:t>
            </a:r>
            <a:r>
              <a:rPr sz="1800" b="1" i="1" spc="-10" dirty="0">
                <a:latin typeface="Calibri"/>
                <a:cs typeface="Calibri"/>
              </a:rPr>
              <a:t>derivada </a:t>
            </a:r>
            <a:r>
              <a:rPr sz="1800" b="1" i="1" spc="-5" dirty="0">
                <a:latin typeface="Calibri"/>
                <a:cs typeface="Calibri"/>
              </a:rPr>
              <a:t>de ese </a:t>
            </a:r>
            <a:r>
              <a:rPr sz="1800" b="1" i="1" dirty="0">
                <a:latin typeface="Calibri"/>
                <a:cs typeface="Calibri"/>
              </a:rPr>
              <a:t>acuerdo </a:t>
            </a:r>
            <a:r>
              <a:rPr sz="1800" b="1" i="1" spc="-5" dirty="0">
                <a:latin typeface="Calibri"/>
                <a:cs typeface="Calibri"/>
              </a:rPr>
              <a:t>de </a:t>
            </a:r>
            <a:r>
              <a:rPr sz="1800" b="1" i="1" spc="-10" dirty="0">
                <a:latin typeface="Calibri"/>
                <a:cs typeface="Calibri"/>
              </a:rPr>
              <a:t>voluntades  </a:t>
            </a:r>
            <a:r>
              <a:rPr sz="1800" b="1" i="1" spc="-5" dirty="0">
                <a:latin typeface="Calibri"/>
                <a:cs typeface="Calibri"/>
              </a:rPr>
              <a:t>no </a:t>
            </a:r>
            <a:r>
              <a:rPr sz="1800" b="1" i="1" spc="-15" dirty="0">
                <a:latin typeface="Calibri"/>
                <a:cs typeface="Calibri"/>
              </a:rPr>
              <a:t>está </a:t>
            </a:r>
            <a:r>
              <a:rPr sz="1800" b="1" i="1" spc="-5" dirty="0">
                <a:latin typeface="Calibri"/>
                <a:cs typeface="Calibri"/>
              </a:rPr>
              <a:t>gravada </a:t>
            </a:r>
            <a:r>
              <a:rPr sz="1800" b="1" i="1" dirty="0">
                <a:latin typeface="Calibri"/>
                <a:cs typeface="Calibri"/>
              </a:rPr>
              <a:t>por el </a:t>
            </a:r>
            <a:r>
              <a:rPr sz="1800" b="1" i="1" spc="-10" dirty="0">
                <a:latin typeface="Calibri"/>
                <a:cs typeface="Calibri"/>
              </a:rPr>
              <a:t>impuesto </a:t>
            </a:r>
            <a:r>
              <a:rPr sz="1800" b="1" i="1" spc="-5" dirty="0">
                <a:latin typeface="Calibri"/>
                <a:cs typeface="Calibri"/>
              </a:rPr>
              <a:t>al valor</a:t>
            </a:r>
            <a:r>
              <a:rPr sz="1800" b="1" i="1" spc="114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agregado.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spc="-15" dirty="0">
                <a:latin typeface="Calibri"/>
                <a:cs typeface="Calibri"/>
              </a:rPr>
              <a:t>QUINTO </a:t>
            </a:r>
            <a:r>
              <a:rPr sz="1800" b="1" i="1" spc="-5" dirty="0">
                <a:latin typeface="Calibri"/>
                <a:cs typeface="Calibri"/>
              </a:rPr>
              <a:t>TRIBUNAL </a:t>
            </a:r>
            <a:r>
              <a:rPr sz="1800" b="1" i="1" spc="-10" dirty="0">
                <a:latin typeface="Calibri"/>
                <a:cs typeface="Calibri"/>
              </a:rPr>
              <a:t>COLEGIADO </a:t>
            </a:r>
            <a:r>
              <a:rPr sz="1800" b="1" i="1" spc="-5" dirty="0">
                <a:latin typeface="Calibri"/>
                <a:cs typeface="Calibri"/>
              </a:rPr>
              <a:t>EN </a:t>
            </a:r>
            <a:r>
              <a:rPr sz="1800" b="1" i="1" spc="-25" dirty="0">
                <a:latin typeface="Calibri"/>
                <a:cs typeface="Calibri"/>
              </a:rPr>
              <a:t>MATERIA ADMINISTRATIVA </a:t>
            </a:r>
            <a:r>
              <a:rPr sz="1800" b="1" i="1" spc="-5" dirty="0">
                <a:latin typeface="Calibri"/>
                <a:cs typeface="Calibri"/>
              </a:rPr>
              <a:t>DEL TERCER</a:t>
            </a:r>
            <a:r>
              <a:rPr sz="1800" b="1" i="1" spc="8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CIRCUITO.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07207" y="618744"/>
            <a:ext cx="535762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9717" y="709371"/>
            <a:ext cx="48387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Recomendación</a:t>
            </a:r>
            <a:r>
              <a:rPr sz="3200" spc="-10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PRODECON.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71678" y="1547240"/>
            <a:ext cx="11530330" cy="450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30/2015/CTN/CS-SPDC (Aprobado 9na. Sesión Ordinaria</a:t>
            </a:r>
            <a:r>
              <a:rPr sz="2100" b="1" i="1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FF0000"/>
                </a:solidFill>
                <a:latin typeface="Calibri"/>
                <a:cs typeface="Calibri"/>
              </a:rPr>
              <a:t>25/09/2015)</a:t>
            </a:r>
            <a:endParaRPr sz="2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100" b="1" i="1" spc="-40" dirty="0">
                <a:solidFill>
                  <a:srgbClr val="FF0000"/>
                </a:solidFill>
                <a:latin typeface="Calibri"/>
                <a:cs typeface="Calibri"/>
              </a:rPr>
              <a:t>VALOR</a:t>
            </a:r>
            <a:r>
              <a:rPr sz="2100" b="1" i="1" spc="2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5" dirty="0">
                <a:solidFill>
                  <a:srgbClr val="FF0000"/>
                </a:solidFill>
                <a:latin typeface="Calibri"/>
                <a:cs typeface="Calibri"/>
              </a:rPr>
              <a:t>AGREGADO.</a:t>
            </a:r>
            <a:r>
              <a:rPr sz="2100" b="1" i="1" spc="2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FF0000"/>
                </a:solidFill>
                <a:latin typeface="Calibri"/>
                <a:cs typeface="Calibri"/>
              </a:rPr>
              <a:t>NO</a:t>
            </a:r>
            <a:r>
              <a:rPr sz="2100" b="1" i="1" spc="22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FF0000"/>
                </a:solidFill>
                <a:latin typeface="Calibri"/>
                <a:cs typeface="Calibri"/>
              </a:rPr>
              <a:t>PROCEDE</a:t>
            </a:r>
            <a:r>
              <a:rPr sz="2100" b="1" i="1" spc="22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FF0000"/>
                </a:solidFill>
                <a:latin typeface="Calibri"/>
                <a:cs typeface="Calibri"/>
              </a:rPr>
              <a:t>RECHAZAR</a:t>
            </a:r>
            <a:r>
              <a:rPr sz="2100" b="1" i="1" spc="2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SU</a:t>
            </a:r>
            <a:r>
              <a:rPr sz="2100" b="1" i="1" spc="2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20" dirty="0">
                <a:solidFill>
                  <a:srgbClr val="FF0000"/>
                </a:solidFill>
                <a:latin typeface="Calibri"/>
                <a:cs typeface="Calibri"/>
              </a:rPr>
              <a:t>ACREDITAMIENTO</a:t>
            </a:r>
            <a:r>
              <a:rPr sz="2100" b="1" i="1" spc="2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PORQUE</a:t>
            </a:r>
            <a:r>
              <a:rPr sz="2100" b="1" i="1" spc="2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2100" b="1" i="1" spc="22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5" dirty="0">
                <a:solidFill>
                  <a:srgbClr val="FF0000"/>
                </a:solidFill>
                <a:latin typeface="Calibri"/>
                <a:cs typeface="Calibri"/>
              </a:rPr>
              <a:t>CONCEPTO</a:t>
            </a:r>
            <a:r>
              <a:rPr sz="2100" b="1" i="1" spc="2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FF0000"/>
                </a:solidFill>
                <a:latin typeface="Calibri"/>
                <a:cs typeface="Calibri"/>
              </a:rPr>
              <a:t>PRECISADO</a:t>
            </a:r>
            <a:endParaRPr sz="21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100" b="1" i="1" dirty="0">
                <a:solidFill>
                  <a:srgbClr val="FF0000"/>
                </a:solidFill>
                <a:latin typeface="Calibri"/>
                <a:cs typeface="Calibri"/>
              </a:rPr>
              <a:t>LA </a:t>
            </a:r>
            <a:r>
              <a:rPr sz="2100" b="1" i="1" spc="-25" dirty="0">
                <a:solidFill>
                  <a:srgbClr val="FF0000"/>
                </a:solidFill>
                <a:latin typeface="Calibri"/>
                <a:cs typeface="Calibri"/>
              </a:rPr>
              <a:t>FACTURA </a:t>
            </a:r>
            <a:r>
              <a:rPr sz="2100" b="1" i="1" spc="-5" dirty="0">
                <a:solidFill>
                  <a:srgbClr val="FF0000"/>
                </a:solidFill>
                <a:latin typeface="Calibri"/>
                <a:cs typeface="Calibri"/>
              </a:rPr>
              <a:t>SE </a:t>
            </a:r>
            <a:r>
              <a:rPr sz="2100" b="1" i="1" spc="-15" dirty="0">
                <a:solidFill>
                  <a:srgbClr val="FF0000"/>
                </a:solidFill>
                <a:latin typeface="Calibri"/>
                <a:cs typeface="Calibri"/>
              </a:rPr>
              <a:t>ESTIME </a:t>
            </a:r>
            <a:r>
              <a:rPr sz="2100" b="1" i="1" spc="-10" dirty="0">
                <a:solidFill>
                  <a:srgbClr val="FF0000"/>
                </a:solidFill>
                <a:latin typeface="Calibri"/>
                <a:cs typeface="Calibri"/>
              </a:rPr>
              <a:t>COMO </a:t>
            </a:r>
            <a:r>
              <a:rPr sz="2100" b="1" i="1" dirty="0">
                <a:solidFill>
                  <a:srgbClr val="FF0000"/>
                </a:solidFill>
                <a:latin typeface="Calibri"/>
                <a:cs typeface="Calibri"/>
              </a:rPr>
              <a:t>NO </a:t>
            </a:r>
            <a:r>
              <a:rPr sz="2100" b="1" i="1" spc="-40" dirty="0">
                <a:solidFill>
                  <a:srgbClr val="FF0000"/>
                </a:solidFill>
                <a:latin typeface="Calibri"/>
                <a:cs typeface="Calibri"/>
              </a:rPr>
              <a:t>GRAVADO. </a:t>
            </a:r>
            <a:r>
              <a:rPr sz="2100" b="1" i="1" dirty="0">
                <a:latin typeface="Calibri"/>
                <a:cs typeface="Calibri"/>
              </a:rPr>
              <a:t>Los artículos 1° y 14 </a:t>
            </a:r>
            <a:r>
              <a:rPr sz="2100" b="1" i="1" spc="-5" dirty="0">
                <a:latin typeface="Calibri"/>
                <a:cs typeface="Calibri"/>
              </a:rPr>
              <a:t>de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5" dirty="0">
                <a:latin typeface="Calibri"/>
                <a:cs typeface="Calibri"/>
              </a:rPr>
              <a:t>Ley </a:t>
            </a:r>
            <a:r>
              <a:rPr sz="2100" b="1" i="1" dirty="0">
                <a:latin typeface="Calibri"/>
                <a:cs typeface="Calibri"/>
              </a:rPr>
              <a:t>del </a:t>
            </a:r>
            <a:r>
              <a:rPr sz="2100" b="1" i="1" spc="-10" dirty="0">
                <a:latin typeface="Calibri"/>
                <a:cs typeface="Calibri"/>
              </a:rPr>
              <a:t>Impuesto </a:t>
            </a:r>
            <a:r>
              <a:rPr sz="2100" b="1" i="1" spc="-5" dirty="0">
                <a:latin typeface="Calibri"/>
                <a:cs typeface="Calibri"/>
              </a:rPr>
              <a:t>al </a:t>
            </a:r>
            <a:r>
              <a:rPr sz="2100" b="1" i="1" spc="-25" dirty="0">
                <a:latin typeface="Calibri"/>
                <a:cs typeface="Calibri"/>
              </a:rPr>
              <a:t>Valor  </a:t>
            </a:r>
            <a:r>
              <a:rPr sz="2100" b="1" i="1" dirty="0">
                <a:latin typeface="Calibri"/>
                <a:cs typeface="Calibri"/>
              </a:rPr>
              <a:t>Agregado </a:t>
            </a:r>
            <a:r>
              <a:rPr sz="2100" b="1" i="1" spc="-20" dirty="0">
                <a:latin typeface="Calibri"/>
                <a:cs typeface="Calibri"/>
              </a:rPr>
              <a:t>(LIVA), </a:t>
            </a:r>
            <a:r>
              <a:rPr sz="2100" b="1" i="1" spc="-10" dirty="0">
                <a:latin typeface="Calibri"/>
                <a:cs typeface="Calibri"/>
              </a:rPr>
              <a:t>establecen </a:t>
            </a:r>
            <a:r>
              <a:rPr sz="2100" b="1" i="1" spc="-5" dirty="0">
                <a:latin typeface="Calibri"/>
                <a:cs typeface="Calibri"/>
              </a:rPr>
              <a:t>que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10" dirty="0">
                <a:latin typeface="Calibri"/>
                <a:cs typeface="Calibri"/>
              </a:rPr>
              <a:t>prestación </a:t>
            </a:r>
            <a:r>
              <a:rPr sz="2100" b="1" i="1" dirty="0">
                <a:latin typeface="Calibri"/>
                <a:cs typeface="Calibri"/>
              </a:rPr>
              <a:t>de </a:t>
            </a:r>
            <a:r>
              <a:rPr sz="2100" b="1" i="1" spc="-5" dirty="0">
                <a:latin typeface="Calibri"/>
                <a:cs typeface="Calibri"/>
              </a:rPr>
              <a:t>servicios independientes </a:t>
            </a:r>
            <a:r>
              <a:rPr sz="2100" b="1" i="1" spc="-15" dirty="0">
                <a:latin typeface="Calibri"/>
                <a:cs typeface="Calibri"/>
              </a:rPr>
              <a:t>está </a:t>
            </a:r>
            <a:r>
              <a:rPr sz="2100" b="1" i="1" dirty="0">
                <a:latin typeface="Calibri"/>
                <a:cs typeface="Calibri"/>
              </a:rPr>
              <a:t>gravada </a:t>
            </a:r>
            <a:r>
              <a:rPr sz="2100" b="1" i="1" spc="-10" dirty="0">
                <a:latin typeface="Calibri"/>
                <a:cs typeface="Calibri"/>
              </a:rPr>
              <a:t>con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5" dirty="0">
                <a:latin typeface="Calibri"/>
                <a:cs typeface="Calibri"/>
              </a:rPr>
              <a:t>tasa  </a:t>
            </a:r>
            <a:r>
              <a:rPr sz="2100" b="1" i="1" dirty="0">
                <a:latin typeface="Calibri"/>
                <a:cs typeface="Calibri"/>
              </a:rPr>
              <a:t>general </a:t>
            </a:r>
            <a:r>
              <a:rPr sz="2100" b="1" i="1" spc="-5" dirty="0">
                <a:latin typeface="Calibri"/>
                <a:cs typeface="Calibri"/>
              </a:rPr>
              <a:t>del </a:t>
            </a:r>
            <a:r>
              <a:rPr sz="2100" b="1" i="1" spc="-10" dirty="0">
                <a:latin typeface="Calibri"/>
                <a:cs typeface="Calibri"/>
              </a:rPr>
              <a:t>impuesto, </a:t>
            </a:r>
            <a:r>
              <a:rPr sz="2100" b="1" i="1" dirty="0">
                <a:latin typeface="Calibri"/>
                <a:cs typeface="Calibri"/>
              </a:rPr>
              <a:t>por </a:t>
            </a:r>
            <a:r>
              <a:rPr sz="2100" b="1" i="1" spc="-5" dirty="0">
                <a:latin typeface="Calibri"/>
                <a:cs typeface="Calibri"/>
              </a:rPr>
              <a:t>lo </a:t>
            </a:r>
            <a:r>
              <a:rPr sz="2100" b="1" i="1" dirty="0">
                <a:latin typeface="Calibri"/>
                <a:cs typeface="Calibri"/>
              </a:rPr>
              <a:t>que </a:t>
            </a:r>
            <a:r>
              <a:rPr sz="2100" b="1" i="1" spc="-5" dirty="0">
                <a:latin typeface="Calibri"/>
                <a:cs typeface="Calibri"/>
              </a:rPr>
              <a:t>es </a:t>
            </a:r>
            <a:r>
              <a:rPr sz="2100" b="1" i="1" dirty="0">
                <a:latin typeface="Calibri"/>
                <a:cs typeface="Calibri"/>
              </a:rPr>
              <a:t>indebido que </a:t>
            </a:r>
            <a:r>
              <a:rPr sz="2100" b="1" i="1" spc="-5" dirty="0">
                <a:latin typeface="Calibri"/>
                <a:cs typeface="Calibri"/>
              </a:rPr>
              <a:t>las autoridades </a:t>
            </a:r>
            <a:r>
              <a:rPr sz="2100" b="1" i="1" spc="-10" dirty="0">
                <a:latin typeface="Calibri"/>
                <a:cs typeface="Calibri"/>
              </a:rPr>
              <a:t>fiscales, únicamente con </a:t>
            </a:r>
            <a:r>
              <a:rPr sz="2100" b="1" i="1" dirty="0">
                <a:latin typeface="Calibri"/>
                <a:cs typeface="Calibri"/>
              </a:rPr>
              <a:t>base </a:t>
            </a:r>
            <a:r>
              <a:rPr sz="2100" b="1" i="1" spc="-5" dirty="0">
                <a:latin typeface="Calibri"/>
                <a:cs typeface="Calibri"/>
              </a:rPr>
              <a:t>en el  </a:t>
            </a:r>
            <a:r>
              <a:rPr sz="2100" b="1" i="1" spc="-10" dirty="0">
                <a:latin typeface="Calibri"/>
                <a:cs typeface="Calibri"/>
              </a:rPr>
              <a:t>concepto asentado </a:t>
            </a:r>
            <a:r>
              <a:rPr sz="2100" b="1" i="1" spc="5" dirty="0">
                <a:latin typeface="Calibri"/>
                <a:cs typeface="Calibri"/>
              </a:rPr>
              <a:t>en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5" dirty="0">
                <a:latin typeface="Calibri"/>
                <a:cs typeface="Calibri"/>
              </a:rPr>
              <a:t>factura </a:t>
            </a:r>
            <a:r>
              <a:rPr sz="2100" b="1" i="1" spc="-10" dirty="0">
                <a:latin typeface="Calibri"/>
                <a:cs typeface="Calibri"/>
              </a:rPr>
              <a:t>expedida, </a:t>
            </a:r>
            <a:r>
              <a:rPr sz="2100" b="1" i="1" spc="-5" dirty="0">
                <a:latin typeface="Calibri"/>
                <a:cs typeface="Calibri"/>
              </a:rPr>
              <a:t>determinen que </a:t>
            </a:r>
            <a:r>
              <a:rPr sz="2100" b="1" i="1" spc="5" dirty="0">
                <a:latin typeface="Calibri"/>
                <a:cs typeface="Calibri"/>
              </a:rPr>
              <a:t>se </a:t>
            </a:r>
            <a:r>
              <a:rPr sz="2100" b="1" i="1" spc="-5" dirty="0">
                <a:latin typeface="Calibri"/>
                <a:cs typeface="Calibri"/>
              </a:rPr>
              <a:t>trata de </a:t>
            </a:r>
            <a:r>
              <a:rPr sz="2100" b="1" i="1" spc="-10" dirty="0">
                <a:latin typeface="Calibri"/>
                <a:cs typeface="Calibri"/>
              </a:rPr>
              <a:t>prestación </a:t>
            </a:r>
            <a:r>
              <a:rPr sz="2100" b="1" i="1" dirty="0">
                <a:latin typeface="Calibri"/>
                <a:cs typeface="Calibri"/>
              </a:rPr>
              <a:t>de </a:t>
            </a:r>
            <a:r>
              <a:rPr sz="2100" b="1" i="1" spc="-5" dirty="0">
                <a:latin typeface="Calibri"/>
                <a:cs typeface="Calibri"/>
              </a:rPr>
              <a:t>servicios  subordinados que no </a:t>
            </a:r>
            <a:r>
              <a:rPr sz="2100" b="1" i="1" dirty="0">
                <a:latin typeface="Calibri"/>
                <a:cs typeface="Calibri"/>
              </a:rPr>
              <a:t>son </a:t>
            </a:r>
            <a:r>
              <a:rPr sz="2100" b="1" i="1" spc="-10" dirty="0">
                <a:latin typeface="Calibri"/>
                <a:cs typeface="Calibri"/>
              </a:rPr>
              <a:t>objeto </a:t>
            </a:r>
            <a:r>
              <a:rPr sz="2100" b="1" i="1" dirty="0">
                <a:latin typeface="Calibri"/>
                <a:cs typeface="Calibri"/>
              </a:rPr>
              <a:t>del </a:t>
            </a:r>
            <a:r>
              <a:rPr sz="2100" b="1" i="1" spc="-20" dirty="0">
                <a:latin typeface="Calibri"/>
                <a:cs typeface="Calibri"/>
              </a:rPr>
              <a:t>IVA, </a:t>
            </a:r>
            <a:r>
              <a:rPr sz="2100" b="1" i="1" spc="-10" dirty="0">
                <a:latin typeface="Calibri"/>
                <a:cs typeface="Calibri"/>
              </a:rPr>
              <a:t>con </a:t>
            </a:r>
            <a:r>
              <a:rPr sz="2100" b="1" i="1" spc="-5" dirty="0">
                <a:latin typeface="Calibri"/>
                <a:cs typeface="Calibri"/>
              </a:rPr>
              <a:t>base </a:t>
            </a:r>
            <a:r>
              <a:rPr sz="2100" b="1" i="1" spc="5" dirty="0">
                <a:latin typeface="Calibri"/>
                <a:cs typeface="Calibri"/>
              </a:rPr>
              <a:t>en </a:t>
            </a:r>
            <a:r>
              <a:rPr sz="2100" b="1" i="1" dirty="0">
                <a:latin typeface="Calibri"/>
                <a:cs typeface="Calibri"/>
              </a:rPr>
              <a:t>el </a:t>
            </a:r>
            <a:r>
              <a:rPr sz="2100" b="1" i="1" spc="-5" dirty="0">
                <a:latin typeface="Calibri"/>
                <a:cs typeface="Calibri"/>
              </a:rPr>
              <a:t>penúltimo párrafo del </a:t>
            </a:r>
            <a:r>
              <a:rPr sz="2100" b="1" i="1" spc="-10" dirty="0">
                <a:latin typeface="Calibri"/>
                <a:cs typeface="Calibri"/>
              </a:rPr>
              <a:t>referido </a:t>
            </a:r>
            <a:r>
              <a:rPr sz="2100" b="1" i="1" spc="-5" dirty="0">
                <a:latin typeface="Calibri"/>
                <a:cs typeface="Calibri"/>
              </a:rPr>
              <a:t>artículo </a:t>
            </a:r>
            <a:r>
              <a:rPr sz="2100" b="1" i="1" dirty="0">
                <a:latin typeface="Calibri"/>
                <a:cs typeface="Calibri"/>
              </a:rPr>
              <a:t>14, y  </a:t>
            </a:r>
            <a:r>
              <a:rPr sz="2100" b="1" i="1" spc="-5" dirty="0">
                <a:latin typeface="Calibri"/>
                <a:cs typeface="Calibri"/>
              </a:rPr>
              <a:t>rechacen </a:t>
            </a:r>
            <a:r>
              <a:rPr sz="2100" b="1" i="1" spc="5" dirty="0">
                <a:latin typeface="Calibri"/>
                <a:cs typeface="Calibri"/>
              </a:rPr>
              <a:t>en </a:t>
            </a:r>
            <a:r>
              <a:rPr sz="2100" b="1" i="1" spc="-5" dirty="0">
                <a:latin typeface="Calibri"/>
                <a:cs typeface="Calibri"/>
              </a:rPr>
              <a:t>consecuencia </a:t>
            </a:r>
            <a:r>
              <a:rPr sz="2100" b="1" i="1" dirty="0">
                <a:latin typeface="Calibri"/>
                <a:cs typeface="Calibri"/>
              </a:rPr>
              <a:t>el </a:t>
            </a:r>
            <a:r>
              <a:rPr sz="2100" b="1" i="1" spc="-10" dirty="0">
                <a:latin typeface="Calibri"/>
                <a:cs typeface="Calibri"/>
              </a:rPr>
              <a:t>acreditamiento </a:t>
            </a:r>
            <a:r>
              <a:rPr sz="2100" b="1" i="1" spc="-5" dirty="0">
                <a:latin typeface="Calibri"/>
                <a:cs typeface="Calibri"/>
              </a:rPr>
              <a:t>del </a:t>
            </a:r>
            <a:r>
              <a:rPr sz="2100" b="1" i="1" spc="-10" dirty="0">
                <a:latin typeface="Calibri"/>
                <a:cs typeface="Calibri"/>
              </a:rPr>
              <a:t>impuesto; </a:t>
            </a:r>
            <a:r>
              <a:rPr sz="2100" b="1" i="1" dirty="0">
                <a:latin typeface="Calibri"/>
                <a:cs typeface="Calibri"/>
              </a:rPr>
              <a:t>ya que, en </a:t>
            </a:r>
            <a:r>
              <a:rPr sz="2100" b="1" i="1" spc="-5" dirty="0">
                <a:latin typeface="Calibri"/>
                <a:cs typeface="Calibri"/>
              </a:rPr>
              <a:t>todo </a:t>
            </a:r>
            <a:r>
              <a:rPr sz="2100" b="1" i="1" spc="-10" dirty="0">
                <a:latin typeface="Calibri"/>
                <a:cs typeface="Calibri"/>
              </a:rPr>
              <a:t>caso, </a:t>
            </a:r>
            <a:r>
              <a:rPr sz="2100" b="1" i="1" dirty="0">
                <a:latin typeface="Calibri"/>
                <a:cs typeface="Calibri"/>
              </a:rPr>
              <a:t>deben </a:t>
            </a:r>
            <a:r>
              <a:rPr sz="2100" b="1" i="1" spc="-5" dirty="0">
                <a:latin typeface="Calibri"/>
                <a:cs typeface="Calibri"/>
              </a:rPr>
              <a:t>analizar otros  </a:t>
            </a:r>
            <a:r>
              <a:rPr sz="2100" b="1" i="1" spc="-10" dirty="0">
                <a:latin typeface="Calibri"/>
                <a:cs typeface="Calibri"/>
              </a:rPr>
              <a:t>elementos </a:t>
            </a:r>
            <a:r>
              <a:rPr sz="2100" b="1" i="1" dirty="0">
                <a:latin typeface="Calibri"/>
                <a:cs typeface="Calibri"/>
              </a:rPr>
              <a:t>que les </a:t>
            </a:r>
            <a:r>
              <a:rPr sz="2100" b="1" i="1" spc="-5" dirty="0">
                <a:latin typeface="Calibri"/>
                <a:cs typeface="Calibri"/>
              </a:rPr>
              <a:t>permitan </a:t>
            </a:r>
            <a:r>
              <a:rPr sz="2100" b="1" i="1" spc="-10" dirty="0">
                <a:latin typeface="Calibri"/>
                <a:cs typeface="Calibri"/>
              </a:rPr>
              <a:t>conocer </a:t>
            </a:r>
            <a:r>
              <a:rPr sz="2100" b="1" i="1" dirty="0">
                <a:latin typeface="Calibri"/>
                <a:cs typeface="Calibri"/>
              </a:rPr>
              <a:t>en qué </a:t>
            </a:r>
            <a:r>
              <a:rPr sz="2100" b="1" i="1" spc="-15" dirty="0">
                <a:latin typeface="Calibri"/>
                <a:cs typeface="Calibri"/>
              </a:rPr>
              <a:t>consiste </a:t>
            </a:r>
            <a:r>
              <a:rPr sz="2100" b="1" i="1" dirty="0">
                <a:latin typeface="Calibri"/>
                <a:cs typeface="Calibri"/>
              </a:rPr>
              <a:t>el </a:t>
            </a:r>
            <a:r>
              <a:rPr sz="2100" b="1" i="1" spc="-5" dirty="0">
                <a:latin typeface="Calibri"/>
                <a:cs typeface="Calibri"/>
              </a:rPr>
              <a:t>servicio </a:t>
            </a:r>
            <a:r>
              <a:rPr sz="2100" b="1" i="1" spc="-10" dirty="0">
                <a:latin typeface="Calibri"/>
                <a:cs typeface="Calibri"/>
              </a:rPr>
              <a:t>facturado, </a:t>
            </a:r>
            <a:r>
              <a:rPr sz="2100" b="1" i="1" dirty="0">
                <a:latin typeface="Calibri"/>
                <a:cs typeface="Calibri"/>
              </a:rPr>
              <a:t>máxime </a:t>
            </a:r>
            <a:r>
              <a:rPr sz="2100" b="1" i="1" spc="-5" dirty="0">
                <a:latin typeface="Calibri"/>
                <a:cs typeface="Calibri"/>
              </a:rPr>
              <a:t>tratándose de un   </a:t>
            </a:r>
            <a:r>
              <a:rPr sz="2100" b="1" i="1" spc="-10" dirty="0">
                <a:latin typeface="Calibri"/>
                <a:cs typeface="Calibri"/>
              </a:rPr>
              <a:t>contrato </a:t>
            </a:r>
            <a:r>
              <a:rPr sz="2100" b="1" i="1" spc="-5" dirty="0">
                <a:latin typeface="Calibri"/>
                <a:cs typeface="Calibri"/>
              </a:rPr>
              <a:t>de </a:t>
            </a:r>
            <a:r>
              <a:rPr sz="2100" b="1" i="1" spc="-10" dirty="0">
                <a:latin typeface="Calibri"/>
                <a:cs typeface="Calibri"/>
              </a:rPr>
              <a:t>prestación </a:t>
            </a:r>
            <a:r>
              <a:rPr sz="2100" b="1" i="1" spc="-5" dirty="0">
                <a:latin typeface="Calibri"/>
                <a:cs typeface="Calibri"/>
              </a:rPr>
              <a:t>de servicios </a:t>
            </a:r>
            <a:r>
              <a:rPr sz="2100" b="1" i="1" spc="-10" dirty="0">
                <a:latin typeface="Calibri"/>
                <a:cs typeface="Calibri"/>
              </a:rPr>
              <a:t>entre </a:t>
            </a:r>
            <a:r>
              <a:rPr sz="2100" b="1" i="1" spc="-5" dirty="0">
                <a:latin typeface="Calibri"/>
                <a:cs typeface="Calibri"/>
              </a:rPr>
              <a:t>personas </a:t>
            </a:r>
            <a:r>
              <a:rPr sz="2100" b="1" i="1" dirty="0">
                <a:latin typeface="Calibri"/>
                <a:cs typeface="Calibri"/>
              </a:rPr>
              <a:t>morales </a:t>
            </a:r>
            <a:r>
              <a:rPr sz="2100" b="1" i="1" spc="-5" dirty="0">
                <a:latin typeface="Calibri"/>
                <a:cs typeface="Calibri"/>
              </a:rPr>
              <a:t>que no </a:t>
            </a:r>
            <a:r>
              <a:rPr sz="2100" b="1" i="1" dirty="0">
                <a:latin typeface="Calibri"/>
                <a:cs typeface="Calibri"/>
              </a:rPr>
              <a:t>puede dar </a:t>
            </a:r>
            <a:r>
              <a:rPr sz="2100" b="1" i="1" spc="-5" dirty="0">
                <a:latin typeface="Calibri"/>
                <a:cs typeface="Calibri"/>
              </a:rPr>
              <a:t>lugar </a:t>
            </a:r>
            <a:r>
              <a:rPr sz="2100" b="1" i="1" dirty="0">
                <a:latin typeface="Calibri"/>
                <a:cs typeface="Calibri"/>
              </a:rPr>
              <a:t>a </a:t>
            </a:r>
            <a:r>
              <a:rPr sz="2100" b="1" i="1" spc="-5" dirty="0">
                <a:latin typeface="Calibri"/>
                <a:cs typeface="Calibri"/>
              </a:rPr>
              <a:t>una  subordinación. </a:t>
            </a:r>
            <a:r>
              <a:rPr sz="2100" b="1" i="1" dirty="0">
                <a:latin typeface="Calibri"/>
                <a:cs typeface="Calibri"/>
              </a:rPr>
              <a:t>Además, </a:t>
            </a:r>
            <a:r>
              <a:rPr sz="2100" b="1" i="1" spc="-5" dirty="0">
                <a:latin typeface="Calibri"/>
                <a:cs typeface="Calibri"/>
              </a:rPr>
              <a:t>las normas que rigen </a:t>
            </a:r>
            <a:r>
              <a:rPr sz="2100" b="1" i="1" dirty="0">
                <a:latin typeface="Calibri"/>
                <a:cs typeface="Calibri"/>
              </a:rPr>
              <a:t>las </a:t>
            </a:r>
            <a:r>
              <a:rPr sz="2100" b="1" i="1" spc="-5" dirty="0">
                <a:latin typeface="Calibri"/>
                <a:cs typeface="Calibri"/>
              </a:rPr>
              <a:t>relaciones laborales son </a:t>
            </a:r>
            <a:r>
              <a:rPr sz="2100" b="1" i="1" dirty="0">
                <a:latin typeface="Calibri"/>
                <a:cs typeface="Calibri"/>
              </a:rPr>
              <a:t>de </a:t>
            </a:r>
            <a:r>
              <a:rPr sz="2100" b="1" i="1" spc="-5" dirty="0">
                <a:latin typeface="Calibri"/>
                <a:cs typeface="Calibri"/>
              </a:rPr>
              <a:t>orden público </a:t>
            </a:r>
            <a:r>
              <a:rPr sz="2100" b="1" i="1" dirty="0">
                <a:latin typeface="Calibri"/>
                <a:cs typeface="Calibri"/>
              </a:rPr>
              <a:t>y </a:t>
            </a:r>
            <a:r>
              <a:rPr sz="2100" b="1" i="1" spc="-15" dirty="0">
                <a:latin typeface="Calibri"/>
                <a:cs typeface="Calibri"/>
              </a:rPr>
              <a:t>están  </a:t>
            </a:r>
            <a:r>
              <a:rPr sz="2100" b="1" i="1" spc="-5" dirty="0">
                <a:latin typeface="Calibri"/>
                <a:cs typeface="Calibri"/>
              </a:rPr>
              <a:t>reguladas </a:t>
            </a:r>
            <a:r>
              <a:rPr sz="2100" b="1" i="1" dirty="0">
                <a:latin typeface="Calibri"/>
                <a:cs typeface="Calibri"/>
              </a:rPr>
              <a:t>por el artículo </a:t>
            </a:r>
            <a:r>
              <a:rPr sz="2100" b="1" i="1" spc="-5" dirty="0">
                <a:latin typeface="Calibri"/>
                <a:cs typeface="Calibri"/>
              </a:rPr>
              <a:t>123 </a:t>
            </a:r>
            <a:r>
              <a:rPr sz="2100" b="1" i="1" spc="-10" dirty="0">
                <a:latin typeface="Calibri"/>
                <a:cs typeface="Calibri"/>
              </a:rPr>
              <a:t>constitucional, </a:t>
            </a:r>
            <a:r>
              <a:rPr sz="2100" b="1" i="1" spc="-5" dirty="0">
                <a:latin typeface="Calibri"/>
                <a:cs typeface="Calibri"/>
              </a:rPr>
              <a:t>por </a:t>
            </a:r>
            <a:r>
              <a:rPr sz="2100" b="1" i="1" dirty="0">
                <a:latin typeface="Calibri"/>
                <a:cs typeface="Calibri"/>
              </a:rPr>
              <a:t>lo que las </a:t>
            </a:r>
            <a:r>
              <a:rPr sz="2100" b="1" i="1" spc="-5" dirty="0">
                <a:latin typeface="Calibri"/>
                <a:cs typeface="Calibri"/>
              </a:rPr>
              <a:t>autoridades fiscales no </a:t>
            </a:r>
            <a:r>
              <a:rPr sz="2100" b="1" i="1" dirty="0">
                <a:latin typeface="Calibri"/>
                <a:cs typeface="Calibri"/>
              </a:rPr>
              <a:t>pueden </a:t>
            </a:r>
            <a:r>
              <a:rPr sz="2100" b="1" i="1" spc="-5" dirty="0">
                <a:latin typeface="Calibri"/>
                <a:cs typeface="Calibri"/>
              </a:rPr>
              <a:t>determinar  </a:t>
            </a:r>
            <a:r>
              <a:rPr sz="2100" b="1" i="1" dirty="0">
                <a:latin typeface="Calibri"/>
                <a:cs typeface="Calibri"/>
              </a:rPr>
              <a:t>que </a:t>
            </a:r>
            <a:r>
              <a:rPr sz="2100" b="1" i="1" spc="-20" dirty="0">
                <a:latin typeface="Calibri"/>
                <a:cs typeface="Calibri"/>
              </a:rPr>
              <a:t>existe </a:t>
            </a:r>
            <a:r>
              <a:rPr sz="2100" b="1" i="1" spc="-10" dirty="0">
                <a:latin typeface="Calibri"/>
                <a:cs typeface="Calibri"/>
              </a:rPr>
              <a:t>prestación </a:t>
            </a:r>
            <a:r>
              <a:rPr sz="2100" b="1" i="1" dirty="0">
                <a:latin typeface="Calibri"/>
                <a:cs typeface="Calibri"/>
              </a:rPr>
              <a:t>de </a:t>
            </a:r>
            <a:r>
              <a:rPr sz="2100" b="1" i="1" spc="-5" dirty="0">
                <a:latin typeface="Calibri"/>
                <a:cs typeface="Calibri"/>
              </a:rPr>
              <a:t>servicios personales subordinados, ya </a:t>
            </a:r>
            <a:r>
              <a:rPr sz="2100" b="1" i="1" dirty="0">
                <a:latin typeface="Calibri"/>
                <a:cs typeface="Calibri"/>
              </a:rPr>
              <a:t>que </a:t>
            </a:r>
            <a:r>
              <a:rPr sz="2100" b="1" i="1" spc="-5" dirty="0">
                <a:latin typeface="Calibri"/>
                <a:cs typeface="Calibri"/>
              </a:rPr>
              <a:t>son, de origen, </a:t>
            </a:r>
            <a:r>
              <a:rPr sz="2100" b="1" i="1" spc="-10" dirty="0">
                <a:latin typeface="Calibri"/>
                <a:cs typeface="Calibri"/>
              </a:rPr>
              <a:t>incompetentes </a:t>
            </a:r>
            <a:r>
              <a:rPr sz="2100" b="1" i="1" spc="-5" dirty="0">
                <a:latin typeface="Calibri"/>
                <a:cs typeface="Calibri"/>
              </a:rPr>
              <a:t>para  calificar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5" dirty="0">
                <a:latin typeface="Calibri"/>
                <a:cs typeface="Calibri"/>
              </a:rPr>
              <a:t>relación de</a:t>
            </a:r>
            <a:r>
              <a:rPr sz="2100" b="1" i="1" spc="15" dirty="0">
                <a:latin typeface="Calibri"/>
                <a:cs typeface="Calibri"/>
              </a:rPr>
              <a:t> </a:t>
            </a:r>
            <a:r>
              <a:rPr sz="2100" b="1" i="1" spc="-5" dirty="0">
                <a:latin typeface="Calibri"/>
                <a:cs typeface="Calibri"/>
              </a:rPr>
              <a:t>trabajo.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703" y="678180"/>
            <a:ext cx="8077961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0066" y="757809"/>
            <a:ext cx="7622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El </a:t>
            </a:r>
            <a:r>
              <a:rPr sz="2800" spc="-15" dirty="0">
                <a:solidFill>
                  <a:srgbClr val="FF0000"/>
                </a:solidFill>
              </a:rPr>
              <a:t>régimen </a:t>
            </a:r>
            <a:r>
              <a:rPr sz="2800" spc="-5" dirty="0">
                <a:solidFill>
                  <a:srgbClr val="FF0000"/>
                </a:solidFill>
              </a:rPr>
              <a:t>de </a:t>
            </a:r>
            <a:r>
              <a:rPr sz="2800" spc="-15" dirty="0">
                <a:solidFill>
                  <a:srgbClr val="FF0000"/>
                </a:solidFill>
              </a:rPr>
              <a:t>subcontratación </a:t>
            </a:r>
            <a:r>
              <a:rPr sz="2800" spc="-5" dirty="0">
                <a:solidFill>
                  <a:srgbClr val="FF0000"/>
                </a:solidFill>
              </a:rPr>
              <a:t>y la </a:t>
            </a:r>
            <a:r>
              <a:rPr sz="2800" spc="-10" dirty="0">
                <a:solidFill>
                  <a:srgbClr val="FF0000"/>
                </a:solidFill>
              </a:rPr>
              <a:t>seguridad</a:t>
            </a:r>
            <a:r>
              <a:rPr sz="2800" spc="19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social.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99644" y="1883664"/>
            <a:ext cx="654558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904" y="188366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687" y="1883664"/>
            <a:ext cx="2017014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73223" y="1883664"/>
            <a:ext cx="1553718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47644" y="1883664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9644" y="2310383"/>
            <a:ext cx="669798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0143" y="231038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927" y="2310383"/>
            <a:ext cx="2358390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28316" y="2310383"/>
            <a:ext cx="848106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79420" y="2310383"/>
            <a:ext cx="1626870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12335" y="2310383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63440" y="2310383"/>
            <a:ext cx="1927098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95059" y="2310383"/>
            <a:ext cx="1309878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25640" y="2310383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9644" y="2737104"/>
            <a:ext cx="628650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8995" y="2737104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5780" y="2737104"/>
            <a:ext cx="2388870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19172" y="2737104"/>
            <a:ext cx="1925574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50791" y="2737104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01896" y="2737104"/>
            <a:ext cx="1872233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94832" y="273710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9644" y="3163823"/>
            <a:ext cx="669798" cy="7993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0143" y="316382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6927" y="3163823"/>
            <a:ext cx="2890266" cy="7993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61716" y="3163823"/>
            <a:ext cx="1739645" cy="7993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22064" y="316382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28040" y="1962404"/>
            <a:ext cx="694753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4490" indent="-352425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36512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Conceptos</a:t>
            </a:r>
            <a:r>
              <a:rPr sz="2800" b="1" spc="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básicos.</a:t>
            </a:r>
            <a:endParaRPr sz="2800">
              <a:latin typeface="Calibri"/>
              <a:cs typeface="Calibri"/>
            </a:endParaRPr>
          </a:p>
          <a:p>
            <a:pPr marL="379730" indent="-367665">
              <a:lnSpc>
                <a:spcPct val="100000"/>
              </a:lnSpc>
              <a:buAutoNum type="alphaLcPeriod"/>
              <a:tabLst>
                <a:tab pos="38036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Obligaciones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en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materia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seguridad</a:t>
            </a:r>
            <a:r>
              <a:rPr sz="2800" b="1" spc="9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social.</a:t>
            </a:r>
            <a:endParaRPr sz="2800">
              <a:latin typeface="Calibri"/>
              <a:cs typeface="Calibri"/>
            </a:endParaRPr>
          </a:p>
          <a:p>
            <a:pPr marL="338455" indent="-326390">
              <a:lnSpc>
                <a:spcPct val="100000"/>
              </a:lnSpc>
              <a:buAutoNum type="alphaLcPeriod"/>
              <a:tabLst>
                <a:tab pos="33909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Presentación trimestral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</a:t>
            </a:r>
            <a:r>
              <a:rPr sz="2800" b="1" spc="9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contratos.</a:t>
            </a:r>
            <a:endParaRPr sz="2800">
              <a:latin typeface="Calibri"/>
              <a:cs typeface="Calibri"/>
            </a:endParaRPr>
          </a:p>
          <a:p>
            <a:pPr marL="379730" indent="-367665">
              <a:lnSpc>
                <a:spcPct val="100000"/>
              </a:lnSpc>
              <a:buAutoNum type="alphaLcPeriod"/>
              <a:tabLst>
                <a:tab pos="38036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Responsabilidad</a:t>
            </a:r>
            <a:r>
              <a:rPr sz="2800" b="1" spc="3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solidaria.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13632" y="1106424"/>
            <a:ext cx="3231641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5" dirty="0">
                <a:solidFill>
                  <a:srgbClr val="FF0000"/>
                </a:solidFill>
              </a:rPr>
              <a:t>Intermediarios.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874265"/>
            <a:ext cx="1152906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latin typeface="Calibri"/>
                <a:cs typeface="Calibri"/>
              </a:rPr>
              <a:t>Artículo 15 </a:t>
            </a:r>
            <a:r>
              <a:rPr sz="2100" b="1" i="1" spc="5" dirty="0">
                <a:latin typeface="Calibri"/>
                <a:cs typeface="Calibri"/>
              </a:rPr>
              <a:t>A. </a:t>
            </a:r>
            <a:r>
              <a:rPr sz="2100" b="1" i="1" spc="-5" dirty="0">
                <a:latin typeface="Calibri"/>
                <a:cs typeface="Calibri"/>
              </a:rPr>
              <a:t>Cuando </a:t>
            </a:r>
            <a:r>
              <a:rPr sz="2100" b="1" i="1" dirty="0">
                <a:latin typeface="Calibri"/>
                <a:cs typeface="Calibri"/>
              </a:rPr>
              <a:t>en </a:t>
            </a:r>
            <a:r>
              <a:rPr sz="2100" b="1" i="1" spc="5" dirty="0">
                <a:latin typeface="Calibri"/>
                <a:cs typeface="Calibri"/>
              </a:rPr>
              <a:t>la </a:t>
            </a:r>
            <a:r>
              <a:rPr sz="2100" b="1" i="1" spc="-10" dirty="0">
                <a:latin typeface="Calibri"/>
                <a:cs typeface="Calibri"/>
              </a:rPr>
              <a:t>contratación </a:t>
            </a:r>
            <a:r>
              <a:rPr sz="2100" b="1" i="1" spc="-5" dirty="0">
                <a:latin typeface="Calibri"/>
                <a:cs typeface="Calibri"/>
              </a:rPr>
              <a:t>de </a:t>
            </a:r>
            <a:r>
              <a:rPr sz="2100" b="1" i="1" dirty="0">
                <a:latin typeface="Calibri"/>
                <a:cs typeface="Calibri"/>
              </a:rPr>
              <a:t>trabajadores para un </a:t>
            </a:r>
            <a:r>
              <a:rPr sz="2100" b="1" i="1" spc="-5" dirty="0">
                <a:latin typeface="Calibri"/>
                <a:cs typeface="Calibri"/>
              </a:rPr>
              <a:t>patrón, </a:t>
            </a:r>
            <a:r>
              <a:rPr sz="2100" b="1" i="1" dirty="0">
                <a:latin typeface="Calibri"/>
                <a:cs typeface="Calibri"/>
              </a:rPr>
              <a:t>a </a:t>
            </a:r>
            <a:r>
              <a:rPr sz="2100" b="1" i="1" spc="-5" dirty="0">
                <a:latin typeface="Calibri"/>
                <a:cs typeface="Calibri"/>
              </a:rPr>
              <a:t>fin </a:t>
            </a:r>
            <a:r>
              <a:rPr sz="2100" b="1" i="1" dirty="0">
                <a:latin typeface="Calibri"/>
                <a:cs typeface="Calibri"/>
              </a:rPr>
              <a:t>de que </a:t>
            </a:r>
            <a:r>
              <a:rPr sz="2100" b="1" i="1" spc="-5" dirty="0">
                <a:latin typeface="Calibri"/>
                <a:cs typeface="Calibri"/>
              </a:rPr>
              <a:t>ejecuten trabajos  </a:t>
            </a:r>
            <a:r>
              <a:rPr sz="2100" b="1" i="1" dirty="0">
                <a:latin typeface="Calibri"/>
                <a:cs typeface="Calibri"/>
              </a:rPr>
              <a:t>o </a:t>
            </a:r>
            <a:r>
              <a:rPr sz="2100" b="1" i="1" spc="-10" dirty="0">
                <a:latin typeface="Calibri"/>
                <a:cs typeface="Calibri"/>
              </a:rPr>
              <a:t>presten </a:t>
            </a:r>
            <a:r>
              <a:rPr sz="2100" b="1" i="1" spc="-5" dirty="0">
                <a:latin typeface="Calibri"/>
                <a:cs typeface="Calibri"/>
              </a:rPr>
              <a:t>servicios para él, participe un intermediario laboral, </a:t>
            </a:r>
            <a:r>
              <a:rPr sz="2100" b="1" i="1" dirty="0">
                <a:latin typeface="Calibri"/>
                <a:cs typeface="Calibri"/>
              </a:rPr>
              <a:t>cualquiera que </a:t>
            </a:r>
            <a:r>
              <a:rPr sz="2100" b="1" i="1" spc="-5" dirty="0">
                <a:latin typeface="Calibri"/>
                <a:cs typeface="Calibri"/>
              </a:rPr>
              <a:t>sea la denominación </a:t>
            </a:r>
            <a:r>
              <a:rPr sz="2100" b="1" i="1" dirty="0">
                <a:latin typeface="Calibri"/>
                <a:cs typeface="Calibri"/>
              </a:rPr>
              <a:t>que  </a:t>
            </a:r>
            <a:r>
              <a:rPr sz="2100" b="1" i="1" spc="-5" dirty="0">
                <a:latin typeface="Calibri"/>
                <a:cs typeface="Calibri"/>
              </a:rPr>
              <a:t>patrón </a:t>
            </a:r>
            <a:r>
              <a:rPr sz="2100" b="1" i="1" dirty="0">
                <a:latin typeface="Calibri"/>
                <a:cs typeface="Calibri"/>
              </a:rPr>
              <a:t>e </a:t>
            </a:r>
            <a:r>
              <a:rPr sz="2100" b="1" i="1" spc="-10" dirty="0">
                <a:latin typeface="Calibri"/>
                <a:cs typeface="Calibri"/>
              </a:rPr>
              <a:t>intermediarios </a:t>
            </a:r>
            <a:r>
              <a:rPr sz="2100" b="1" i="1" spc="-5" dirty="0">
                <a:latin typeface="Calibri"/>
                <a:cs typeface="Calibri"/>
              </a:rPr>
              <a:t>asuman, </a:t>
            </a:r>
            <a:r>
              <a:rPr sz="2100" b="1" i="1" dirty="0">
                <a:latin typeface="Calibri"/>
                <a:cs typeface="Calibri"/>
              </a:rPr>
              <a:t>ambos </a:t>
            </a:r>
            <a:r>
              <a:rPr sz="2100" b="1" i="1" spc="-5" dirty="0">
                <a:latin typeface="Calibri"/>
                <a:cs typeface="Calibri"/>
              </a:rPr>
              <a:t>serán responsables solidarios entre </a:t>
            </a:r>
            <a:r>
              <a:rPr sz="2100" b="1" i="1" dirty="0">
                <a:latin typeface="Calibri"/>
                <a:cs typeface="Calibri"/>
              </a:rPr>
              <a:t>sí y en </a:t>
            </a:r>
            <a:r>
              <a:rPr sz="2100" b="1" i="1" spc="-5" dirty="0">
                <a:latin typeface="Calibri"/>
                <a:cs typeface="Calibri"/>
              </a:rPr>
              <a:t>relación </a:t>
            </a:r>
            <a:r>
              <a:rPr sz="2100" b="1" i="1" spc="-10" dirty="0">
                <a:latin typeface="Calibri"/>
                <a:cs typeface="Calibri"/>
              </a:rPr>
              <a:t>con </a:t>
            </a:r>
            <a:r>
              <a:rPr sz="2100" b="1" i="1" dirty="0">
                <a:latin typeface="Calibri"/>
                <a:cs typeface="Calibri"/>
              </a:rPr>
              <a:t>el  </a:t>
            </a:r>
            <a:r>
              <a:rPr sz="2100" b="1" i="1" spc="-15" dirty="0">
                <a:latin typeface="Calibri"/>
                <a:cs typeface="Calibri"/>
              </a:rPr>
              <a:t>trabajador, </a:t>
            </a:r>
            <a:r>
              <a:rPr sz="2100" b="1" i="1" spc="-5" dirty="0">
                <a:latin typeface="Calibri"/>
                <a:cs typeface="Calibri"/>
              </a:rPr>
              <a:t>respecto </a:t>
            </a:r>
            <a:r>
              <a:rPr sz="2100" b="1" i="1" dirty="0">
                <a:latin typeface="Calibri"/>
                <a:cs typeface="Calibri"/>
              </a:rPr>
              <a:t>del </a:t>
            </a:r>
            <a:r>
              <a:rPr sz="2100" b="1" i="1" spc="-5" dirty="0">
                <a:latin typeface="Calibri"/>
                <a:cs typeface="Calibri"/>
              </a:rPr>
              <a:t>cumplimiento de </a:t>
            </a:r>
            <a:r>
              <a:rPr sz="2100" b="1" i="1" dirty="0">
                <a:latin typeface="Calibri"/>
                <a:cs typeface="Calibri"/>
              </a:rPr>
              <a:t>las </a:t>
            </a:r>
            <a:r>
              <a:rPr sz="2100" b="1" i="1" spc="-5" dirty="0">
                <a:latin typeface="Calibri"/>
                <a:cs typeface="Calibri"/>
              </a:rPr>
              <a:t>obligaciones </a:t>
            </a:r>
            <a:r>
              <a:rPr sz="2100" b="1" i="1" spc="-15" dirty="0">
                <a:latin typeface="Calibri"/>
                <a:cs typeface="Calibri"/>
              </a:rPr>
              <a:t>contenidas </a:t>
            </a:r>
            <a:r>
              <a:rPr sz="2100" b="1" i="1" dirty="0">
                <a:latin typeface="Calibri"/>
                <a:cs typeface="Calibri"/>
              </a:rPr>
              <a:t>en </a:t>
            </a:r>
            <a:r>
              <a:rPr sz="2100" b="1" i="1" spc="-15" dirty="0">
                <a:latin typeface="Calibri"/>
                <a:cs typeface="Calibri"/>
              </a:rPr>
              <a:t>esta</a:t>
            </a:r>
            <a:r>
              <a:rPr sz="2100" b="1" i="1" spc="195" dirty="0">
                <a:latin typeface="Calibri"/>
                <a:cs typeface="Calibri"/>
              </a:rPr>
              <a:t> </a:t>
            </a:r>
            <a:r>
              <a:rPr sz="2100" b="1" i="1" spc="-35" dirty="0">
                <a:latin typeface="Calibri"/>
                <a:cs typeface="Calibri"/>
              </a:rPr>
              <a:t>Ley.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9032" y="3451859"/>
            <a:ext cx="8439150" cy="26388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84091" y="1106424"/>
            <a:ext cx="3490721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874265"/>
            <a:ext cx="1152779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latin typeface="Calibri"/>
                <a:cs typeface="Calibri"/>
              </a:rPr>
              <a:t>No </a:t>
            </a:r>
            <a:r>
              <a:rPr sz="2100" b="1" i="1" spc="-5" dirty="0">
                <a:latin typeface="Calibri"/>
                <a:cs typeface="Calibri"/>
              </a:rPr>
              <a:t>serán considerados </a:t>
            </a:r>
            <a:r>
              <a:rPr sz="2100" b="1" i="1" spc="-10" dirty="0">
                <a:latin typeface="Calibri"/>
                <a:cs typeface="Calibri"/>
              </a:rPr>
              <a:t>intermediarios, </a:t>
            </a:r>
            <a:r>
              <a:rPr sz="2100" b="1" i="1" spc="-5" dirty="0">
                <a:latin typeface="Calibri"/>
                <a:cs typeface="Calibri"/>
              </a:rPr>
              <a:t>sino </a:t>
            </a:r>
            <a:r>
              <a:rPr sz="2100" b="1" i="1" dirty="0">
                <a:latin typeface="Calibri"/>
                <a:cs typeface="Calibri"/>
              </a:rPr>
              <a:t>patrones, las </a:t>
            </a:r>
            <a:r>
              <a:rPr sz="2100" b="1" i="1" spc="-5" dirty="0">
                <a:latin typeface="Calibri"/>
                <a:cs typeface="Calibri"/>
              </a:rPr>
              <a:t>empresas </a:t>
            </a:r>
            <a:r>
              <a:rPr sz="2100" b="1" i="1" spc="-10" dirty="0">
                <a:latin typeface="Calibri"/>
                <a:cs typeface="Calibri"/>
              </a:rPr>
              <a:t>establecidas </a:t>
            </a:r>
            <a:r>
              <a:rPr sz="2100" b="1" i="1" dirty="0">
                <a:latin typeface="Calibri"/>
                <a:cs typeface="Calibri"/>
              </a:rPr>
              <a:t>que </a:t>
            </a:r>
            <a:r>
              <a:rPr sz="2100" b="1" i="1" spc="-10" dirty="0">
                <a:latin typeface="Calibri"/>
                <a:cs typeface="Calibri"/>
              </a:rPr>
              <a:t>presten </a:t>
            </a:r>
            <a:r>
              <a:rPr sz="2100" b="1" i="1" spc="-5" dirty="0">
                <a:latin typeface="Calibri"/>
                <a:cs typeface="Calibri"/>
              </a:rPr>
              <a:t>servicios </a:t>
            </a:r>
            <a:r>
              <a:rPr sz="2100" b="1" i="1" dirty="0">
                <a:latin typeface="Calibri"/>
                <a:cs typeface="Calibri"/>
              </a:rPr>
              <a:t>a  </a:t>
            </a:r>
            <a:r>
              <a:rPr sz="2100" b="1" i="1" spc="-5" dirty="0">
                <a:latin typeface="Calibri"/>
                <a:cs typeface="Calibri"/>
              </a:rPr>
              <a:t>otras, para ejecutarlos </a:t>
            </a:r>
            <a:r>
              <a:rPr sz="2100" b="1" i="1" spc="-10" dirty="0">
                <a:latin typeface="Calibri"/>
                <a:cs typeface="Calibri"/>
              </a:rPr>
              <a:t>con elementos </a:t>
            </a:r>
            <a:r>
              <a:rPr sz="2100" b="1" i="1" dirty="0">
                <a:latin typeface="Calibri"/>
                <a:cs typeface="Calibri"/>
              </a:rPr>
              <a:t>propios y </a:t>
            </a:r>
            <a:r>
              <a:rPr sz="2100" b="1" i="1" spc="-10" dirty="0">
                <a:latin typeface="Calibri"/>
                <a:cs typeface="Calibri"/>
              </a:rPr>
              <a:t>suficientes </a:t>
            </a:r>
            <a:r>
              <a:rPr sz="2100" b="1" i="1" dirty="0">
                <a:latin typeface="Calibri"/>
                <a:cs typeface="Calibri"/>
              </a:rPr>
              <a:t>para </a:t>
            </a:r>
            <a:r>
              <a:rPr sz="2100" b="1" i="1" spc="-5" dirty="0">
                <a:latin typeface="Calibri"/>
                <a:cs typeface="Calibri"/>
              </a:rPr>
              <a:t>cumplir </a:t>
            </a:r>
            <a:r>
              <a:rPr sz="2100" b="1" i="1" spc="-10" dirty="0">
                <a:latin typeface="Calibri"/>
                <a:cs typeface="Calibri"/>
              </a:rPr>
              <a:t>con </a:t>
            </a:r>
            <a:r>
              <a:rPr sz="2100" b="1" i="1" spc="-5" dirty="0">
                <a:latin typeface="Calibri"/>
                <a:cs typeface="Calibri"/>
              </a:rPr>
              <a:t>las obligaciones </a:t>
            </a:r>
            <a:r>
              <a:rPr sz="2100" b="1" i="1" dirty="0">
                <a:latin typeface="Calibri"/>
                <a:cs typeface="Calibri"/>
              </a:rPr>
              <a:t>que  deriven de las </a:t>
            </a:r>
            <a:r>
              <a:rPr sz="2100" b="1" i="1" spc="-5" dirty="0">
                <a:latin typeface="Calibri"/>
                <a:cs typeface="Calibri"/>
              </a:rPr>
              <a:t>relaciones </a:t>
            </a:r>
            <a:r>
              <a:rPr sz="2100" b="1" i="1" spc="-10" dirty="0">
                <a:latin typeface="Calibri"/>
                <a:cs typeface="Calibri"/>
              </a:rPr>
              <a:t>con </a:t>
            </a:r>
            <a:r>
              <a:rPr sz="2100" b="1" i="1" spc="-5" dirty="0">
                <a:latin typeface="Calibri"/>
                <a:cs typeface="Calibri"/>
              </a:rPr>
              <a:t>sus trabajadores, </a:t>
            </a:r>
            <a:r>
              <a:rPr sz="2100" b="1" i="1" spc="5" dirty="0">
                <a:latin typeface="Calibri"/>
                <a:cs typeface="Calibri"/>
              </a:rPr>
              <a:t>en </a:t>
            </a:r>
            <a:r>
              <a:rPr sz="2100" b="1" i="1" dirty="0">
                <a:latin typeface="Calibri"/>
                <a:cs typeface="Calibri"/>
              </a:rPr>
              <a:t>los </a:t>
            </a:r>
            <a:r>
              <a:rPr sz="2100" b="1" i="1" spc="-5" dirty="0">
                <a:latin typeface="Calibri"/>
                <a:cs typeface="Calibri"/>
              </a:rPr>
              <a:t>términos de </a:t>
            </a:r>
            <a:r>
              <a:rPr sz="2100" b="1" i="1" dirty="0">
                <a:latin typeface="Calibri"/>
                <a:cs typeface="Calibri"/>
              </a:rPr>
              <a:t>los artículos 12, </a:t>
            </a:r>
            <a:r>
              <a:rPr sz="2100" b="1" i="1" spc="-5" dirty="0">
                <a:latin typeface="Calibri"/>
                <a:cs typeface="Calibri"/>
              </a:rPr>
              <a:t>13, </a:t>
            </a:r>
            <a:r>
              <a:rPr sz="2100" b="1" i="1" dirty="0">
                <a:latin typeface="Calibri"/>
                <a:cs typeface="Calibri"/>
              </a:rPr>
              <a:t>14 y </a:t>
            </a:r>
            <a:r>
              <a:rPr sz="2100" b="1" i="1" spc="-5" dirty="0">
                <a:latin typeface="Calibri"/>
                <a:cs typeface="Calibri"/>
              </a:rPr>
              <a:t>15 de </a:t>
            </a:r>
            <a:r>
              <a:rPr sz="2100" b="1" i="1" dirty="0">
                <a:latin typeface="Calibri"/>
                <a:cs typeface="Calibri"/>
              </a:rPr>
              <a:t>la </a:t>
            </a:r>
            <a:r>
              <a:rPr sz="2100" b="1" i="1" spc="-5" dirty="0">
                <a:latin typeface="Calibri"/>
                <a:cs typeface="Calibri"/>
              </a:rPr>
              <a:t>Ley  </a:t>
            </a:r>
            <a:r>
              <a:rPr sz="2100" b="1" i="1" spc="-10" dirty="0">
                <a:latin typeface="Calibri"/>
                <a:cs typeface="Calibri"/>
              </a:rPr>
              <a:t>Federal </a:t>
            </a:r>
            <a:r>
              <a:rPr sz="2100" b="1" i="1" dirty="0">
                <a:latin typeface="Calibri"/>
                <a:cs typeface="Calibri"/>
              </a:rPr>
              <a:t>del</a:t>
            </a:r>
            <a:r>
              <a:rPr sz="2100" b="1" i="1" spc="30" dirty="0">
                <a:latin typeface="Calibri"/>
                <a:cs typeface="Calibri"/>
              </a:rPr>
              <a:t> </a:t>
            </a:r>
            <a:r>
              <a:rPr sz="2100" b="1" i="1" spc="-15" dirty="0">
                <a:latin typeface="Calibri"/>
                <a:cs typeface="Calibri"/>
              </a:rPr>
              <a:t>Trabajo.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42588" y="2924555"/>
            <a:ext cx="3758184" cy="3386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84091" y="1106424"/>
            <a:ext cx="3490721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871217"/>
            <a:ext cx="1153033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Calibri"/>
                <a:cs typeface="Calibri"/>
              </a:rPr>
              <a:t>Sin perjuicio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 </a:t>
            </a:r>
            <a:r>
              <a:rPr sz="2400" b="1" i="1" spc="-10" dirty="0">
                <a:latin typeface="Calibri"/>
                <a:cs typeface="Calibri"/>
              </a:rPr>
              <a:t>dispuesto </a:t>
            </a:r>
            <a:r>
              <a:rPr sz="2400" b="1" i="1" spc="-5" dirty="0">
                <a:latin typeface="Calibri"/>
                <a:cs typeface="Calibri"/>
              </a:rPr>
              <a:t>en los párrafos </a:t>
            </a:r>
            <a:r>
              <a:rPr sz="2400" b="1" i="1" spc="-10" dirty="0">
                <a:latin typeface="Calibri"/>
                <a:cs typeface="Calibri"/>
              </a:rPr>
              <a:t>anteriores, </a:t>
            </a:r>
            <a:r>
              <a:rPr sz="2400" b="1" i="1" dirty="0">
                <a:latin typeface="Calibri"/>
                <a:cs typeface="Calibri"/>
              </a:rPr>
              <a:t>cuando </a:t>
            </a:r>
            <a:r>
              <a:rPr sz="2400" b="1" i="1" spc="-5" dirty="0">
                <a:latin typeface="Calibri"/>
                <a:cs typeface="Calibri"/>
              </a:rPr>
              <a:t>un patrón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sujeto obligado,  </a:t>
            </a:r>
            <a:r>
              <a:rPr sz="2400" b="1" i="1" spc="-5" dirty="0">
                <a:latin typeface="Calibri"/>
                <a:cs typeface="Calibri"/>
              </a:rPr>
              <a:t>cualquiera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10" dirty="0">
                <a:latin typeface="Calibri"/>
                <a:cs typeface="Calibri"/>
              </a:rPr>
              <a:t>sea </a:t>
            </a:r>
            <a:r>
              <a:rPr sz="2400" b="1" i="1" dirty="0">
                <a:latin typeface="Calibri"/>
                <a:cs typeface="Calibri"/>
              </a:rPr>
              <a:t>su </a:t>
            </a:r>
            <a:r>
              <a:rPr sz="2400" b="1" i="1" spc="-5" dirty="0">
                <a:latin typeface="Calibri"/>
                <a:cs typeface="Calibri"/>
              </a:rPr>
              <a:t>personalidad </a:t>
            </a:r>
            <a:r>
              <a:rPr sz="2400" b="1" i="1" spc="-10" dirty="0">
                <a:latin typeface="Calibri"/>
                <a:cs typeface="Calibri"/>
              </a:rPr>
              <a:t>jurídica </a:t>
            </a:r>
            <a:r>
              <a:rPr sz="2400" b="1" i="1" dirty="0">
                <a:latin typeface="Calibri"/>
                <a:cs typeface="Calibri"/>
              </a:rPr>
              <a:t>o su </a:t>
            </a:r>
            <a:r>
              <a:rPr sz="2400" b="1" i="1" spc="-15" dirty="0">
                <a:latin typeface="Calibri"/>
                <a:cs typeface="Calibri"/>
              </a:rPr>
              <a:t>naturaleza </a:t>
            </a:r>
            <a:r>
              <a:rPr sz="2400" b="1" i="1" spc="-10" dirty="0">
                <a:latin typeface="Calibri"/>
                <a:cs typeface="Calibri"/>
              </a:rPr>
              <a:t>económica, </a:t>
            </a:r>
            <a:r>
              <a:rPr sz="2400" b="1" i="1" spc="-5" dirty="0">
                <a:latin typeface="Calibri"/>
                <a:cs typeface="Calibri"/>
              </a:rPr>
              <a:t>en virtud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20" dirty="0">
                <a:latin typeface="Calibri"/>
                <a:cs typeface="Calibri"/>
              </a:rPr>
              <a:t>un  </a:t>
            </a:r>
            <a:r>
              <a:rPr sz="2400" b="1" i="1" spc="-15" dirty="0">
                <a:latin typeface="Calibri"/>
                <a:cs typeface="Calibri"/>
              </a:rPr>
              <a:t>contrato, </a:t>
            </a:r>
            <a:r>
              <a:rPr sz="2400" b="1" i="1" spc="-5" dirty="0">
                <a:latin typeface="Calibri"/>
                <a:cs typeface="Calibri"/>
              </a:rPr>
              <a:t>cualquiera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5" dirty="0">
                <a:latin typeface="Calibri"/>
                <a:cs typeface="Calibri"/>
              </a:rPr>
              <a:t>sea </a:t>
            </a:r>
            <a:r>
              <a:rPr sz="2400" b="1" i="1" dirty="0">
                <a:latin typeface="Calibri"/>
                <a:cs typeface="Calibri"/>
              </a:rPr>
              <a:t>su </a:t>
            </a:r>
            <a:r>
              <a:rPr sz="2400" b="1" i="1" spc="-10" dirty="0">
                <a:latin typeface="Calibri"/>
                <a:cs typeface="Calibri"/>
              </a:rPr>
              <a:t>forma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5" dirty="0">
                <a:latin typeface="Calibri"/>
                <a:cs typeface="Calibri"/>
              </a:rPr>
              <a:t>denominación, </a:t>
            </a:r>
            <a:r>
              <a:rPr sz="2400" b="1" i="1" spc="-10" dirty="0">
                <a:latin typeface="Calibri"/>
                <a:cs typeface="Calibri"/>
              </a:rPr>
              <a:t>como parte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las </a:t>
            </a:r>
            <a:r>
              <a:rPr sz="2400" b="1" i="1" spc="-10" dirty="0">
                <a:latin typeface="Calibri"/>
                <a:cs typeface="Calibri"/>
              </a:rPr>
              <a:t>obligaciones  contraídas, </a:t>
            </a:r>
            <a:r>
              <a:rPr sz="2400" b="1" i="1" spc="-5" dirty="0">
                <a:latin typeface="Calibri"/>
                <a:cs typeface="Calibri"/>
              </a:rPr>
              <a:t>ponga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disposición trabajadores </a:t>
            </a:r>
            <a:r>
              <a:rPr sz="2400" b="1" i="1" dirty="0">
                <a:latin typeface="Calibri"/>
                <a:cs typeface="Calibri"/>
              </a:rPr>
              <a:t>u </a:t>
            </a:r>
            <a:r>
              <a:rPr sz="2400" b="1" i="1" spc="-5" dirty="0">
                <a:latin typeface="Calibri"/>
                <a:cs typeface="Calibri"/>
              </a:rPr>
              <a:t>otros </a:t>
            </a:r>
            <a:r>
              <a:rPr sz="2400" b="1" i="1" spc="-10" dirty="0">
                <a:latin typeface="Calibri"/>
                <a:cs typeface="Calibri"/>
              </a:rPr>
              <a:t>sujetos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aseguramiento </a:t>
            </a:r>
            <a:r>
              <a:rPr sz="2400" b="1" i="1" dirty="0">
                <a:latin typeface="Calibri"/>
                <a:cs typeface="Calibri"/>
              </a:rPr>
              <a:t>para que  </a:t>
            </a:r>
            <a:r>
              <a:rPr sz="2400" b="1" i="1" spc="-10" dirty="0">
                <a:latin typeface="Calibri"/>
                <a:cs typeface="Calibri"/>
              </a:rPr>
              <a:t>ejecuten </a:t>
            </a:r>
            <a:r>
              <a:rPr sz="2400" b="1" i="1" spc="-5" dirty="0">
                <a:latin typeface="Calibri"/>
                <a:cs typeface="Calibri"/>
              </a:rPr>
              <a:t>los servicios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5" dirty="0">
                <a:latin typeface="Calibri"/>
                <a:cs typeface="Calibri"/>
              </a:rPr>
              <a:t>trabajos </a:t>
            </a:r>
            <a:r>
              <a:rPr sz="2400" b="1" i="1" spc="-10" dirty="0">
                <a:latin typeface="Calibri"/>
                <a:cs typeface="Calibri"/>
              </a:rPr>
              <a:t>acordados </a:t>
            </a:r>
            <a:r>
              <a:rPr sz="2400" b="1" i="1" spc="-5" dirty="0">
                <a:latin typeface="Calibri"/>
                <a:cs typeface="Calibri"/>
              </a:rPr>
              <a:t>bajo la </a:t>
            </a:r>
            <a:r>
              <a:rPr sz="2400" b="1" i="1" spc="-10" dirty="0">
                <a:latin typeface="Calibri"/>
                <a:cs typeface="Calibri"/>
              </a:rPr>
              <a:t>dirección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5" dirty="0">
                <a:latin typeface="Calibri"/>
                <a:cs typeface="Calibri"/>
              </a:rPr>
              <a:t>beneficiario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</a:t>
            </a:r>
            <a:r>
              <a:rPr sz="2400" b="1" i="1" dirty="0">
                <a:latin typeface="Calibri"/>
                <a:cs typeface="Calibri"/>
              </a:rPr>
              <a:t>mismos,  </a:t>
            </a:r>
            <a:r>
              <a:rPr sz="2400" b="1" i="1" spc="-5" dirty="0">
                <a:latin typeface="Calibri"/>
                <a:cs typeface="Calibri"/>
              </a:rPr>
              <a:t>en </a:t>
            </a: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10" dirty="0">
                <a:latin typeface="Calibri"/>
                <a:cs typeface="Calibri"/>
              </a:rPr>
              <a:t>instalaciones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15" dirty="0">
                <a:latin typeface="Calibri"/>
                <a:cs typeface="Calibri"/>
              </a:rPr>
              <a:t>éste </a:t>
            </a:r>
            <a:r>
              <a:rPr sz="2400" b="1" i="1" spc="-10" dirty="0">
                <a:latin typeface="Calibri"/>
                <a:cs typeface="Calibri"/>
              </a:rPr>
              <a:t>determine, </a:t>
            </a:r>
            <a:r>
              <a:rPr sz="2400" b="1" i="1" spc="-5" dirty="0">
                <a:latin typeface="Calibri"/>
                <a:cs typeface="Calibri"/>
              </a:rPr>
              <a:t>el beneficiario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trabajos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5" dirty="0">
                <a:latin typeface="Calibri"/>
                <a:cs typeface="Calibri"/>
              </a:rPr>
              <a:t>servicios asumirá  </a:t>
            </a: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10" dirty="0">
                <a:latin typeface="Calibri"/>
                <a:cs typeface="Calibri"/>
              </a:rPr>
              <a:t>obligaciones establecidas </a:t>
            </a:r>
            <a:r>
              <a:rPr sz="2400" b="1" i="1" spc="-5" dirty="0">
                <a:latin typeface="Calibri"/>
                <a:cs typeface="Calibri"/>
              </a:rPr>
              <a:t>en </a:t>
            </a:r>
            <a:r>
              <a:rPr sz="2400" b="1" i="1" spc="-15" dirty="0">
                <a:latin typeface="Calibri"/>
                <a:cs typeface="Calibri"/>
              </a:rPr>
              <a:t>esta </a:t>
            </a:r>
            <a:r>
              <a:rPr sz="2400" b="1" i="1" spc="-10" dirty="0">
                <a:latin typeface="Calibri"/>
                <a:cs typeface="Calibri"/>
              </a:rPr>
              <a:t>Ley en </a:t>
            </a:r>
            <a:r>
              <a:rPr sz="2400" b="1" i="1" spc="-5" dirty="0">
                <a:latin typeface="Calibri"/>
                <a:cs typeface="Calibri"/>
              </a:rPr>
              <a:t>relación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dichos trabajadores, en el  </a:t>
            </a:r>
            <a:r>
              <a:rPr sz="2400" b="1" i="1" spc="-15" dirty="0">
                <a:latin typeface="Calibri"/>
                <a:cs typeface="Calibri"/>
              </a:rPr>
              <a:t>supuesto </a:t>
            </a:r>
            <a:r>
              <a:rPr sz="2400" b="1" i="1" dirty="0">
                <a:latin typeface="Calibri"/>
                <a:cs typeface="Calibri"/>
              </a:rPr>
              <a:t>de que </a:t>
            </a:r>
            <a:r>
              <a:rPr sz="2400" b="1" i="1" spc="-5" dirty="0">
                <a:latin typeface="Calibri"/>
                <a:cs typeface="Calibri"/>
              </a:rPr>
              <a:t>el patrón </a:t>
            </a:r>
            <a:r>
              <a:rPr sz="2400" b="1" i="1" spc="-10" dirty="0">
                <a:latin typeface="Calibri"/>
                <a:cs typeface="Calibri"/>
              </a:rPr>
              <a:t>omita </a:t>
            </a:r>
            <a:r>
              <a:rPr sz="2400" b="1" i="1" dirty="0">
                <a:latin typeface="Calibri"/>
                <a:cs typeface="Calibri"/>
              </a:rPr>
              <a:t>su </a:t>
            </a:r>
            <a:r>
              <a:rPr sz="2400" b="1" i="1" spc="-15" dirty="0">
                <a:latin typeface="Calibri"/>
                <a:cs typeface="Calibri"/>
              </a:rPr>
              <a:t>cumplimiento, </a:t>
            </a:r>
            <a:r>
              <a:rPr sz="2400" b="1" i="1" spc="-5" dirty="0">
                <a:latin typeface="Calibri"/>
                <a:cs typeface="Calibri"/>
              </a:rPr>
              <a:t>siempre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5" dirty="0">
                <a:latin typeface="Calibri"/>
                <a:cs typeface="Calibri"/>
              </a:rPr>
              <a:t>cuando el </a:t>
            </a:r>
            <a:r>
              <a:rPr sz="2400" b="1" i="1" spc="-10" dirty="0">
                <a:latin typeface="Calibri"/>
                <a:cs typeface="Calibri"/>
              </a:rPr>
              <a:t>Instituto </a:t>
            </a:r>
            <a:r>
              <a:rPr sz="2400" b="1" i="1" spc="-5" dirty="0">
                <a:latin typeface="Calibri"/>
                <a:cs typeface="Calibri"/>
              </a:rPr>
              <a:t>hubiese </a:t>
            </a:r>
            <a:r>
              <a:rPr sz="2400" b="1" i="1" spc="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notificado </a:t>
            </a:r>
            <a:r>
              <a:rPr sz="2400" b="1" i="1" spc="-15" dirty="0">
                <a:latin typeface="Calibri"/>
                <a:cs typeface="Calibri"/>
              </a:rPr>
              <a:t>previamente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5" dirty="0">
                <a:latin typeface="Calibri"/>
                <a:cs typeface="Calibri"/>
              </a:rPr>
              <a:t>patrón el </a:t>
            </a:r>
            <a:r>
              <a:rPr sz="2400" b="1" i="1" spc="-10" dirty="0">
                <a:latin typeface="Calibri"/>
                <a:cs typeface="Calibri"/>
              </a:rPr>
              <a:t>requerimiento correspondiente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15" dirty="0">
                <a:latin typeface="Calibri"/>
                <a:cs typeface="Calibri"/>
              </a:rPr>
              <a:t>éste </a:t>
            </a:r>
            <a:r>
              <a:rPr sz="2400" b="1" i="1" spc="-5" dirty="0">
                <a:latin typeface="Calibri"/>
                <a:cs typeface="Calibri"/>
              </a:rPr>
              <a:t>no lo hubiera </a:t>
            </a:r>
            <a:r>
              <a:rPr sz="2400" b="1" i="1" spc="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atendido.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29543" y="5347715"/>
            <a:ext cx="1031748" cy="929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1755" y="1106424"/>
            <a:ext cx="4293870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Reporte </a:t>
            </a:r>
            <a:r>
              <a:rPr sz="3200" spc="-10" dirty="0">
                <a:solidFill>
                  <a:srgbClr val="FF0000"/>
                </a:solidFill>
              </a:rPr>
              <a:t>de</a:t>
            </a:r>
            <a:r>
              <a:rPr sz="3200" spc="-5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contratos.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2171827"/>
            <a:ext cx="1757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0190" algn="l"/>
              </a:tabLst>
            </a:pPr>
            <a:r>
              <a:rPr sz="2400" b="1" i="1" dirty="0">
                <a:latin typeface="Calibri"/>
                <a:cs typeface="Calibri"/>
              </a:rPr>
              <a:t>Asimism</a:t>
            </a:r>
            <a:r>
              <a:rPr sz="2400" b="1" i="1" spc="-40" dirty="0">
                <a:latin typeface="Calibri"/>
                <a:cs typeface="Calibri"/>
              </a:rPr>
              <a:t>o</a:t>
            </a:r>
            <a:r>
              <a:rPr sz="2400" b="1" i="1" dirty="0">
                <a:latin typeface="Calibri"/>
                <a:cs typeface="Calibri"/>
              </a:rPr>
              <a:t>,	</a:t>
            </a:r>
            <a:r>
              <a:rPr sz="2400" b="1" i="1" spc="-5" dirty="0">
                <a:latin typeface="Calibri"/>
                <a:cs typeface="Calibri"/>
              </a:rPr>
              <a:t>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6845" y="2171827"/>
            <a:ext cx="958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2088514" algn="l"/>
                <a:tab pos="2957195" algn="l"/>
                <a:tab pos="3400425" algn="l"/>
                <a:tab pos="5102860" algn="l"/>
                <a:tab pos="5621020" algn="l"/>
                <a:tab pos="6186805" algn="l"/>
                <a:tab pos="7450455" algn="l"/>
                <a:tab pos="7820659" algn="l"/>
                <a:tab pos="9186545" algn="l"/>
              </a:tabLst>
            </a:pP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10" dirty="0">
                <a:latin typeface="Calibri"/>
                <a:cs typeface="Calibri"/>
              </a:rPr>
              <a:t>n</a:t>
            </a:r>
            <a:r>
              <a:rPr sz="2400" b="1" i="1" spc="-25" dirty="0">
                <a:latin typeface="Calibri"/>
                <a:cs typeface="Calibri"/>
              </a:rPr>
              <a:t>s</a:t>
            </a:r>
            <a:r>
              <a:rPr sz="2400" b="1" i="1" dirty="0">
                <a:latin typeface="Calibri"/>
                <a:cs typeface="Calibri"/>
              </a:rPr>
              <a:t>t</a:t>
            </a:r>
            <a:r>
              <a:rPr sz="2400" b="1" i="1" spc="-10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tu</a:t>
            </a:r>
            <a:r>
              <a:rPr sz="2400" b="1" i="1" spc="-30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o	dará	a</a:t>
            </a:r>
            <a:r>
              <a:rPr sz="2400" b="1" i="1" spc="5" dirty="0">
                <a:latin typeface="Calibri"/>
                <a:cs typeface="Calibri"/>
              </a:rPr>
              <a:t>v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15" dirty="0">
                <a:latin typeface="Calibri"/>
                <a:cs typeface="Calibri"/>
              </a:rPr>
              <a:t>s</a:t>
            </a:r>
            <a:r>
              <a:rPr sz="2400" b="1" i="1" dirty="0">
                <a:latin typeface="Calibri"/>
                <a:cs typeface="Calibri"/>
              </a:rPr>
              <a:t>o	</a:t>
            </a:r>
            <a:r>
              <a:rPr sz="2400" b="1" i="1" spc="5" dirty="0">
                <a:latin typeface="Calibri"/>
                <a:cs typeface="Calibri"/>
              </a:rPr>
              <a:t>a</a:t>
            </a:r>
            <a:r>
              <a:rPr sz="2400" b="1" i="1" dirty="0">
                <a:latin typeface="Calibri"/>
                <a:cs typeface="Calibri"/>
              </a:rPr>
              <a:t>l	bene</a:t>
            </a:r>
            <a:r>
              <a:rPr sz="2400" b="1" i="1" spc="-20" dirty="0">
                <a:latin typeface="Calibri"/>
                <a:cs typeface="Calibri"/>
              </a:rPr>
              <a:t>f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10" dirty="0">
                <a:latin typeface="Calibri"/>
                <a:cs typeface="Calibri"/>
              </a:rPr>
              <a:t>c</a:t>
            </a:r>
            <a:r>
              <a:rPr sz="2400" b="1" i="1" dirty="0">
                <a:latin typeface="Calibri"/>
                <a:cs typeface="Calibri"/>
              </a:rPr>
              <a:t>iario	</a:t>
            </a:r>
            <a:r>
              <a:rPr sz="2400" b="1" i="1" spc="5" dirty="0">
                <a:latin typeface="Calibri"/>
                <a:cs typeface="Calibri"/>
              </a:rPr>
              <a:t>d</a:t>
            </a:r>
            <a:r>
              <a:rPr sz="2400" b="1" i="1" dirty="0">
                <a:latin typeface="Calibri"/>
                <a:cs typeface="Calibri"/>
              </a:rPr>
              <a:t>e	l</a:t>
            </a:r>
            <a:r>
              <a:rPr sz="2400" b="1" i="1" spc="-10" dirty="0">
                <a:latin typeface="Calibri"/>
                <a:cs typeface="Calibri"/>
              </a:rPr>
              <a:t>o</a:t>
            </a:r>
            <a:r>
              <a:rPr sz="2400" b="1" i="1" dirty="0">
                <a:latin typeface="Calibri"/>
                <a:cs typeface="Calibri"/>
              </a:rPr>
              <a:t>s	t</a:t>
            </a:r>
            <a:r>
              <a:rPr sz="2400" b="1" i="1" spc="-10" dirty="0">
                <a:latin typeface="Calibri"/>
                <a:cs typeface="Calibri"/>
              </a:rPr>
              <a:t>r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5" dirty="0">
                <a:latin typeface="Calibri"/>
                <a:cs typeface="Calibri"/>
              </a:rPr>
              <a:t>b</a:t>
            </a:r>
            <a:r>
              <a:rPr sz="2400" b="1" i="1" dirty="0">
                <a:latin typeface="Calibri"/>
                <a:cs typeface="Calibri"/>
              </a:rPr>
              <a:t>aj</a:t>
            </a:r>
            <a:r>
              <a:rPr sz="2400" b="1" i="1" spc="-15" dirty="0">
                <a:latin typeface="Calibri"/>
                <a:cs typeface="Calibri"/>
              </a:rPr>
              <a:t>o</a:t>
            </a:r>
            <a:r>
              <a:rPr sz="2400" b="1" i="1" dirty="0">
                <a:latin typeface="Calibri"/>
                <a:cs typeface="Calibri"/>
              </a:rPr>
              <a:t>s	o	</a:t>
            </a:r>
            <a:r>
              <a:rPr sz="2400" b="1" i="1" spc="-5" dirty="0">
                <a:latin typeface="Calibri"/>
                <a:cs typeface="Calibri"/>
              </a:rPr>
              <a:t>se</a:t>
            </a:r>
            <a:r>
              <a:rPr sz="2400" b="1" i="1" spc="15" dirty="0">
                <a:latin typeface="Calibri"/>
                <a:cs typeface="Calibri"/>
              </a:rPr>
              <a:t>r</a:t>
            </a:r>
            <a:r>
              <a:rPr sz="2400" b="1" i="1" spc="-5" dirty="0">
                <a:latin typeface="Calibri"/>
                <a:cs typeface="Calibri"/>
              </a:rPr>
              <a:t>vic</a:t>
            </a:r>
            <a:r>
              <a:rPr sz="2400" b="1" i="1" spc="-10" dirty="0">
                <a:latin typeface="Calibri"/>
                <a:cs typeface="Calibri"/>
              </a:rPr>
              <a:t>i</a:t>
            </a:r>
            <a:r>
              <a:rPr sz="2400" b="1" i="1" spc="-5" dirty="0">
                <a:latin typeface="Calibri"/>
                <a:cs typeface="Calibri"/>
              </a:rPr>
              <a:t>os</a:t>
            </a:r>
            <a:r>
              <a:rPr sz="2400" b="1" i="1" dirty="0">
                <a:latin typeface="Calibri"/>
                <a:cs typeface="Calibri"/>
              </a:rPr>
              <a:t>,	del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914" y="2537586"/>
            <a:ext cx="6289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latin typeface="Calibri"/>
                <a:cs typeface="Calibri"/>
              </a:rPr>
              <a:t>requerimiento </a:t>
            </a:r>
            <a:r>
              <a:rPr sz="2400" b="1" i="1" dirty="0">
                <a:latin typeface="Calibri"/>
                <a:cs typeface="Calibri"/>
              </a:rPr>
              <a:t>a que se </a:t>
            </a:r>
            <a:r>
              <a:rPr sz="2400" b="1" i="1" spc="-10" dirty="0">
                <a:latin typeface="Calibri"/>
                <a:cs typeface="Calibri"/>
              </a:rPr>
              <a:t>refiere </a:t>
            </a:r>
            <a:r>
              <a:rPr sz="2400" b="1" i="1" spc="-5" dirty="0">
                <a:latin typeface="Calibri"/>
                <a:cs typeface="Calibri"/>
              </a:rPr>
              <a:t>el párrafo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30" dirty="0">
                <a:latin typeface="Calibri"/>
                <a:cs typeface="Calibri"/>
              </a:rPr>
              <a:t>anterior.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4914" y="2903601"/>
            <a:ext cx="2574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69620" algn="l"/>
                <a:tab pos="2324735" algn="l"/>
              </a:tabLst>
            </a:pPr>
            <a:r>
              <a:rPr sz="2400" b="1" i="1" dirty="0">
                <a:latin typeface="Calibri"/>
                <a:cs typeface="Calibri"/>
              </a:rPr>
              <a:t>Los	</a:t>
            </a:r>
            <a:r>
              <a:rPr sz="2400" b="1" i="1" spc="-15" dirty="0">
                <a:latin typeface="Calibri"/>
                <a:cs typeface="Calibri"/>
              </a:rPr>
              <a:t>contratantes  </a:t>
            </a:r>
            <a:r>
              <a:rPr sz="2400" b="1" i="1" spc="-30" dirty="0">
                <a:latin typeface="Calibri"/>
                <a:cs typeface="Calibri"/>
              </a:rPr>
              <a:t>c</a:t>
            </a:r>
            <a:r>
              <a:rPr sz="2400" b="1" i="1" spc="-5" dirty="0">
                <a:latin typeface="Calibri"/>
                <a:cs typeface="Calibri"/>
              </a:rPr>
              <a:t>orrespondie</a:t>
            </a:r>
            <a:r>
              <a:rPr sz="2400" b="1" i="1" spc="-40" dirty="0">
                <a:latin typeface="Calibri"/>
                <a:cs typeface="Calibri"/>
              </a:rPr>
              <a:t>n</a:t>
            </a:r>
            <a:r>
              <a:rPr sz="2400" b="1" i="1" spc="-30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e	</a:t>
            </a:r>
            <a:r>
              <a:rPr sz="2400" b="1" i="1" spc="5" dirty="0">
                <a:latin typeface="Calibri"/>
                <a:cs typeface="Calibri"/>
              </a:rPr>
              <a:t>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989" y="2903601"/>
            <a:ext cx="6050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marR="5080" indent="-105410">
              <a:lnSpc>
                <a:spcPct val="100000"/>
              </a:lnSpc>
              <a:spcBef>
                <a:spcPts val="100"/>
              </a:spcBef>
              <a:tabLst>
                <a:tab pos="1408430" algn="l"/>
                <a:tab pos="1537970" algn="l"/>
                <a:tab pos="2192020" algn="l"/>
                <a:tab pos="3067050" algn="l"/>
                <a:tab pos="3316604" algn="l"/>
                <a:tab pos="3746500" algn="l"/>
                <a:tab pos="4785995" algn="l"/>
                <a:tab pos="5466080" algn="l"/>
              </a:tabLst>
            </a:pPr>
            <a:r>
              <a:rPr sz="2400" b="1" i="1" spc="-10" dirty="0">
                <a:latin typeface="Calibri"/>
                <a:cs typeface="Calibri"/>
              </a:rPr>
              <a:t>d</a:t>
            </a:r>
            <a:r>
              <a:rPr sz="2400" b="1" i="1" spc="-5" dirty="0">
                <a:latin typeface="Calibri"/>
                <a:cs typeface="Calibri"/>
              </a:rPr>
              <a:t>eberá</a:t>
            </a:r>
            <a:r>
              <a:rPr sz="2400" b="1" i="1" dirty="0">
                <a:latin typeface="Calibri"/>
                <a:cs typeface="Calibri"/>
              </a:rPr>
              <a:t>n	</a:t>
            </a:r>
            <a:r>
              <a:rPr sz="2400" b="1" i="1" spc="-30" dirty="0">
                <a:latin typeface="Calibri"/>
                <a:cs typeface="Calibri"/>
              </a:rPr>
              <a:t>c</a:t>
            </a:r>
            <a:r>
              <a:rPr sz="2400" b="1" i="1" spc="-20" dirty="0">
                <a:latin typeface="Calibri"/>
                <a:cs typeface="Calibri"/>
              </a:rPr>
              <a:t>o</a:t>
            </a:r>
            <a:r>
              <a:rPr sz="2400" b="1" i="1" dirty="0">
                <a:latin typeface="Calibri"/>
                <a:cs typeface="Calibri"/>
              </a:rPr>
              <a:t>mu</a:t>
            </a:r>
            <a:r>
              <a:rPr sz="2400" b="1" i="1" spc="-10" dirty="0">
                <a:latin typeface="Calibri"/>
                <a:cs typeface="Calibri"/>
              </a:rPr>
              <a:t>n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35" dirty="0">
                <a:latin typeface="Calibri"/>
                <a:cs typeface="Calibri"/>
              </a:rPr>
              <a:t>c</a:t>
            </a:r>
            <a:r>
              <a:rPr sz="2400" b="1" i="1" dirty="0">
                <a:latin typeface="Calibri"/>
                <a:cs typeface="Calibri"/>
              </a:rPr>
              <a:t>ar	trime</a:t>
            </a:r>
            <a:r>
              <a:rPr sz="2400" b="1" i="1" spc="-25" dirty="0">
                <a:latin typeface="Calibri"/>
                <a:cs typeface="Calibri"/>
              </a:rPr>
              <a:t>s</a:t>
            </a:r>
            <a:r>
              <a:rPr sz="2400" b="1" i="1" dirty="0">
                <a:latin typeface="Calibri"/>
                <a:cs typeface="Calibri"/>
              </a:rPr>
              <a:t>tr</a:t>
            </a:r>
            <a:r>
              <a:rPr sz="2400" b="1" i="1" spc="5" dirty="0">
                <a:latin typeface="Calibri"/>
                <a:cs typeface="Calibri"/>
              </a:rPr>
              <a:t>a</a:t>
            </a:r>
            <a:r>
              <a:rPr sz="2400" b="1" i="1" dirty="0">
                <a:latin typeface="Calibri"/>
                <a:cs typeface="Calibri"/>
              </a:rPr>
              <a:t>lm</a:t>
            </a:r>
            <a:r>
              <a:rPr sz="2400" b="1" i="1" spc="-15" dirty="0">
                <a:latin typeface="Calibri"/>
                <a:cs typeface="Calibri"/>
              </a:rPr>
              <a:t>e</a:t>
            </a:r>
            <a:r>
              <a:rPr sz="2400" b="1" i="1" spc="-30" dirty="0">
                <a:latin typeface="Calibri"/>
                <a:cs typeface="Calibri"/>
              </a:rPr>
              <a:t>nt</a:t>
            </a:r>
            <a:r>
              <a:rPr sz="2400" b="1" i="1" dirty="0">
                <a:latin typeface="Calibri"/>
                <a:cs typeface="Calibri"/>
              </a:rPr>
              <a:t>e	a</a:t>
            </a:r>
            <a:r>
              <a:rPr sz="2400" b="1" i="1" spc="-25" dirty="0">
                <a:latin typeface="Calibri"/>
                <a:cs typeface="Calibri"/>
              </a:rPr>
              <a:t>n</a:t>
            </a:r>
            <a:r>
              <a:rPr sz="2400" b="1" i="1" spc="-30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e  </a:t>
            </a:r>
            <a:r>
              <a:rPr sz="2400" b="1" i="1" spc="-5" dirty="0">
                <a:latin typeface="Calibri"/>
                <a:cs typeface="Calibri"/>
              </a:rPr>
              <a:t>domicilio		del	patrón		</a:t>
            </a:r>
            <a:r>
              <a:rPr sz="2400" b="1" i="1" dirty="0">
                <a:latin typeface="Calibri"/>
                <a:cs typeface="Calibri"/>
              </a:rPr>
              <a:t>o	</a:t>
            </a:r>
            <a:r>
              <a:rPr sz="2400" b="1" i="1" spc="-15" dirty="0">
                <a:latin typeface="Calibri"/>
                <a:cs typeface="Calibri"/>
              </a:rPr>
              <a:t>sujeto	</a:t>
            </a:r>
            <a:r>
              <a:rPr sz="2400" b="1" i="1" spc="-10" dirty="0">
                <a:latin typeface="Calibri"/>
                <a:cs typeface="Calibri"/>
              </a:rPr>
              <a:t>obligado,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97467" y="2903601"/>
            <a:ext cx="2586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2875">
              <a:lnSpc>
                <a:spcPct val="100000"/>
              </a:lnSpc>
              <a:spcBef>
                <a:spcPts val="100"/>
              </a:spcBef>
              <a:tabLst>
                <a:tab pos="425450" algn="l"/>
                <a:tab pos="737870" algn="l"/>
                <a:tab pos="1078865" algn="l"/>
              </a:tabLst>
            </a:pPr>
            <a:r>
              <a:rPr sz="2400" b="1" i="1" spc="-15" dirty="0">
                <a:latin typeface="Calibri"/>
                <a:cs typeface="Calibri"/>
              </a:rPr>
              <a:t>l</a:t>
            </a:r>
            <a:r>
              <a:rPr sz="2400" b="1" i="1" dirty="0">
                <a:latin typeface="Calibri"/>
                <a:cs typeface="Calibri"/>
              </a:rPr>
              <a:t>a		</a:t>
            </a:r>
            <a:r>
              <a:rPr sz="2400" b="1" i="1" spc="-5" dirty="0">
                <a:latin typeface="Calibri"/>
                <a:cs typeface="Calibri"/>
              </a:rPr>
              <a:t>S</a:t>
            </a:r>
            <a:r>
              <a:rPr sz="2400" b="1" i="1" spc="-20" dirty="0">
                <a:latin typeface="Calibri"/>
                <a:cs typeface="Calibri"/>
              </a:rPr>
              <a:t>u</a:t>
            </a:r>
            <a:r>
              <a:rPr sz="2400" b="1" i="1" spc="-10" dirty="0">
                <a:latin typeface="Calibri"/>
                <a:cs typeface="Calibri"/>
              </a:rPr>
              <a:t>bd</a:t>
            </a:r>
            <a:r>
              <a:rPr sz="2400" b="1" i="1" spc="-5" dirty="0">
                <a:latin typeface="Calibri"/>
                <a:cs typeface="Calibri"/>
              </a:rPr>
              <a:t>el</a:t>
            </a:r>
            <a:r>
              <a:rPr sz="2400" b="1" i="1" spc="-10" dirty="0">
                <a:latin typeface="Calibri"/>
                <a:cs typeface="Calibri"/>
              </a:rPr>
              <a:t>eg</a:t>
            </a:r>
            <a:r>
              <a:rPr sz="2400" b="1" i="1" dirty="0">
                <a:latin typeface="Calibri"/>
                <a:cs typeface="Calibri"/>
              </a:rPr>
              <a:t>aci</a:t>
            </a:r>
            <a:r>
              <a:rPr sz="2400" b="1" i="1" spc="-10" dirty="0">
                <a:latin typeface="Calibri"/>
                <a:cs typeface="Calibri"/>
              </a:rPr>
              <a:t>ó</a:t>
            </a:r>
            <a:r>
              <a:rPr sz="2400" b="1" i="1" dirty="0">
                <a:latin typeface="Calibri"/>
                <a:cs typeface="Calibri"/>
              </a:rPr>
              <a:t>n  y	del	</a:t>
            </a:r>
            <a:r>
              <a:rPr sz="2400" b="1" i="1" spc="-10" dirty="0">
                <a:latin typeface="Calibri"/>
                <a:cs typeface="Calibri"/>
              </a:rPr>
              <a:t>b</a:t>
            </a:r>
            <a:r>
              <a:rPr sz="2400" b="1" i="1" spc="-5" dirty="0">
                <a:latin typeface="Calibri"/>
                <a:cs typeface="Calibri"/>
              </a:rPr>
              <a:t>e</a:t>
            </a:r>
            <a:r>
              <a:rPr sz="2400" b="1" i="1" spc="-10" dirty="0">
                <a:latin typeface="Calibri"/>
                <a:cs typeface="Calibri"/>
              </a:rPr>
              <a:t>n</a:t>
            </a:r>
            <a:r>
              <a:rPr sz="2400" b="1" i="1" spc="-5" dirty="0">
                <a:latin typeface="Calibri"/>
                <a:cs typeface="Calibri"/>
              </a:rPr>
              <a:t>ef</a:t>
            </a:r>
            <a:r>
              <a:rPr sz="2400" b="1" i="1" spc="-10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c</a:t>
            </a:r>
            <a:r>
              <a:rPr sz="2400" b="1" i="1" spc="-10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ario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4914" y="3635120"/>
            <a:ext cx="115290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latin typeface="Calibri"/>
                <a:cs typeface="Calibri"/>
              </a:rPr>
              <a:t>respectivamente, </a:t>
            </a:r>
            <a:r>
              <a:rPr sz="2400" b="1" i="1" spc="-5" dirty="0">
                <a:latin typeface="Calibri"/>
                <a:cs typeface="Calibri"/>
              </a:rPr>
              <a:t>dentro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primeros quince días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los </a:t>
            </a:r>
            <a:r>
              <a:rPr sz="2400" b="1" i="1" dirty="0">
                <a:latin typeface="Calibri"/>
                <a:cs typeface="Calibri"/>
              </a:rPr>
              <a:t>meses </a:t>
            </a:r>
            <a:r>
              <a:rPr sz="2400" b="1" i="1" spc="-5" dirty="0">
                <a:latin typeface="Calibri"/>
                <a:cs typeface="Calibri"/>
              </a:rPr>
              <a:t>de </a:t>
            </a:r>
            <a:r>
              <a:rPr sz="2400" b="1" i="1" spc="-15" dirty="0">
                <a:latin typeface="Calibri"/>
                <a:cs typeface="Calibri"/>
              </a:rPr>
              <a:t>enero, </a:t>
            </a:r>
            <a:r>
              <a:rPr sz="2400" b="1" i="1" spc="-10" dirty="0">
                <a:latin typeface="Calibri"/>
                <a:cs typeface="Calibri"/>
              </a:rPr>
              <a:t>abril, </a:t>
            </a:r>
            <a:r>
              <a:rPr sz="2400" b="1" i="1" spc="-5" dirty="0">
                <a:latin typeface="Calibri"/>
                <a:cs typeface="Calibri"/>
              </a:rPr>
              <a:t>julio </a:t>
            </a:r>
            <a:r>
              <a:rPr sz="2400" b="1" i="1" dirty="0">
                <a:latin typeface="Calibri"/>
                <a:cs typeface="Calibri"/>
              </a:rPr>
              <a:t>y  </a:t>
            </a:r>
            <a:r>
              <a:rPr sz="2400" b="1" i="1" spc="-5" dirty="0">
                <a:latin typeface="Calibri"/>
                <a:cs typeface="Calibri"/>
              </a:rPr>
              <a:t>octubre, en relación </a:t>
            </a:r>
            <a:r>
              <a:rPr sz="2400" b="1" i="1" spc="-10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los </a:t>
            </a:r>
            <a:r>
              <a:rPr sz="2400" b="1" i="1" spc="-10" dirty="0">
                <a:latin typeface="Calibri"/>
                <a:cs typeface="Calibri"/>
              </a:rPr>
              <a:t>contratos </a:t>
            </a:r>
            <a:r>
              <a:rPr sz="2400" b="1" i="1" spc="-5" dirty="0">
                <a:latin typeface="Calibri"/>
                <a:cs typeface="Calibri"/>
              </a:rPr>
              <a:t>celebrados en el trimestre </a:t>
            </a:r>
            <a:r>
              <a:rPr sz="2400" b="1" i="1" dirty="0">
                <a:latin typeface="Calibri"/>
                <a:cs typeface="Calibri"/>
              </a:rPr>
              <a:t>de que se </a:t>
            </a:r>
            <a:r>
              <a:rPr sz="2400" b="1" i="1" spc="-5" dirty="0">
                <a:latin typeface="Calibri"/>
                <a:cs typeface="Calibri"/>
              </a:rPr>
              <a:t>trate la  información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siguiente: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829543" y="5347715"/>
            <a:ext cx="1031748" cy="929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1755" y="1106424"/>
            <a:ext cx="4293870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Reporte </a:t>
            </a:r>
            <a:r>
              <a:rPr sz="3200" spc="-10" dirty="0">
                <a:solidFill>
                  <a:srgbClr val="FF0000"/>
                </a:solidFill>
              </a:rPr>
              <a:t>de</a:t>
            </a:r>
            <a:r>
              <a:rPr sz="3200" spc="-5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contratos.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977897"/>
            <a:ext cx="1153160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927100" algn="l"/>
              </a:tabLst>
            </a:pPr>
            <a:r>
              <a:rPr sz="2400" b="1" i="1" spc="-5" dirty="0">
                <a:latin typeface="Calibri"/>
                <a:cs typeface="Calibri"/>
              </a:rPr>
              <a:t>I.	De </a:t>
            </a: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10" dirty="0">
                <a:latin typeface="Calibri"/>
                <a:cs typeface="Calibri"/>
              </a:rPr>
              <a:t>partes </a:t>
            </a:r>
            <a:r>
              <a:rPr sz="2400" b="1" i="1" spc="-5" dirty="0">
                <a:latin typeface="Calibri"/>
                <a:cs typeface="Calibri"/>
              </a:rPr>
              <a:t>en el </a:t>
            </a:r>
            <a:r>
              <a:rPr sz="2400" b="1" i="1" spc="-15" dirty="0">
                <a:latin typeface="Calibri"/>
                <a:cs typeface="Calibri"/>
              </a:rPr>
              <a:t>contrato: </a:t>
            </a:r>
            <a:r>
              <a:rPr sz="2400" b="1" i="1" spc="-5" dirty="0">
                <a:latin typeface="Calibri"/>
                <a:cs typeface="Calibri"/>
              </a:rPr>
              <a:t>Nombre, denominación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razón </a:t>
            </a:r>
            <a:r>
              <a:rPr sz="2400" b="1" i="1" spc="-5" dirty="0">
                <a:latin typeface="Calibri"/>
                <a:cs typeface="Calibri"/>
              </a:rPr>
              <a:t>social; clase </a:t>
            </a:r>
            <a:r>
              <a:rPr sz="2400" b="1" i="1" spc="-10" dirty="0">
                <a:latin typeface="Calibri"/>
                <a:cs typeface="Calibri"/>
              </a:rPr>
              <a:t>de  </a:t>
            </a:r>
            <a:r>
              <a:rPr sz="2400" b="1" i="1" spc="-5" dirty="0">
                <a:latin typeface="Calibri"/>
                <a:cs typeface="Calibri"/>
              </a:rPr>
              <a:t>persona moral </a:t>
            </a:r>
            <a:r>
              <a:rPr sz="2400" b="1" i="1" dirty="0">
                <a:latin typeface="Calibri"/>
                <a:cs typeface="Calibri"/>
              </a:rPr>
              <a:t>de que se </a:t>
            </a:r>
            <a:r>
              <a:rPr sz="2400" b="1" i="1" spc="-5" dirty="0">
                <a:latin typeface="Calibri"/>
                <a:cs typeface="Calibri"/>
              </a:rPr>
              <a:t>trate, </a:t>
            </a:r>
            <a:r>
              <a:rPr sz="2400" b="1" i="1" dirty="0">
                <a:latin typeface="Calibri"/>
                <a:cs typeface="Calibri"/>
              </a:rPr>
              <a:t>en su </a:t>
            </a:r>
            <a:r>
              <a:rPr sz="2400" b="1" i="1" spc="-10" dirty="0">
                <a:latin typeface="Calibri"/>
                <a:cs typeface="Calibri"/>
              </a:rPr>
              <a:t>caso; objeto </a:t>
            </a:r>
            <a:r>
              <a:rPr sz="2400" b="1" i="1" spc="-5" dirty="0">
                <a:latin typeface="Calibri"/>
                <a:cs typeface="Calibri"/>
              </a:rPr>
              <a:t>social; domicilio social, </a:t>
            </a:r>
            <a:r>
              <a:rPr sz="2400" b="1" i="1" spc="-10" dirty="0">
                <a:latin typeface="Calibri"/>
                <a:cs typeface="Calibri"/>
              </a:rPr>
              <a:t>fiscal </a:t>
            </a:r>
            <a:r>
              <a:rPr sz="2400" b="1" i="1" spc="-65" dirty="0">
                <a:latin typeface="Calibri"/>
                <a:cs typeface="Calibri"/>
              </a:rPr>
              <a:t>y, </a:t>
            </a:r>
            <a:r>
              <a:rPr sz="2400" b="1" i="1" spc="-5" dirty="0">
                <a:latin typeface="Calibri"/>
                <a:cs typeface="Calibri"/>
              </a:rPr>
              <a:t>en </a:t>
            </a:r>
            <a:r>
              <a:rPr sz="2400" b="1" i="1" dirty="0">
                <a:latin typeface="Calibri"/>
                <a:cs typeface="Calibri"/>
              </a:rPr>
              <a:t>su  </a:t>
            </a:r>
            <a:r>
              <a:rPr sz="2400" b="1" i="1" spc="-15" dirty="0">
                <a:latin typeface="Calibri"/>
                <a:cs typeface="Calibri"/>
              </a:rPr>
              <a:t>caso, </a:t>
            </a:r>
            <a:r>
              <a:rPr sz="2400" b="1" i="1" spc="-10" dirty="0">
                <a:latin typeface="Calibri"/>
                <a:cs typeface="Calibri"/>
              </a:rPr>
              <a:t>convencional </a:t>
            </a:r>
            <a:r>
              <a:rPr sz="2400" b="1" i="1" spc="-5" dirty="0">
                <a:latin typeface="Calibri"/>
                <a:cs typeface="Calibri"/>
              </a:rPr>
              <a:t>para </a:t>
            </a:r>
            <a:r>
              <a:rPr sz="2400" b="1" i="1" spc="-15" dirty="0">
                <a:latin typeface="Calibri"/>
                <a:cs typeface="Calibri"/>
              </a:rPr>
              <a:t>efectos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5" dirty="0">
                <a:latin typeface="Calibri"/>
                <a:cs typeface="Calibri"/>
              </a:rPr>
              <a:t>contrato; </a:t>
            </a:r>
            <a:r>
              <a:rPr sz="2400" b="1" i="1" spc="-5" dirty="0">
                <a:latin typeface="Calibri"/>
                <a:cs typeface="Calibri"/>
              </a:rPr>
              <a:t>número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5" dirty="0">
                <a:latin typeface="Calibri"/>
                <a:cs typeface="Calibri"/>
              </a:rPr>
              <a:t>Registro </a:t>
            </a:r>
            <a:r>
              <a:rPr sz="2400" b="1" i="1" spc="-10" dirty="0">
                <a:latin typeface="Calibri"/>
                <a:cs typeface="Calibri"/>
              </a:rPr>
              <a:t>Federal </a:t>
            </a:r>
            <a:r>
              <a:rPr sz="2400" b="1" i="1" spc="5" dirty="0">
                <a:latin typeface="Calibri"/>
                <a:cs typeface="Calibri"/>
              </a:rPr>
              <a:t>de  </a:t>
            </a:r>
            <a:r>
              <a:rPr sz="2400" b="1" i="1" spc="-10" dirty="0">
                <a:latin typeface="Calibri"/>
                <a:cs typeface="Calibri"/>
              </a:rPr>
              <a:t>Contribuyentes </a:t>
            </a:r>
            <a:r>
              <a:rPr sz="2400" b="1" i="1" dirty="0">
                <a:latin typeface="Calibri"/>
                <a:cs typeface="Calibri"/>
              </a:rPr>
              <a:t>y de </a:t>
            </a:r>
            <a:r>
              <a:rPr sz="2400" b="1" i="1" spc="-10" dirty="0">
                <a:latin typeface="Calibri"/>
                <a:cs typeface="Calibri"/>
              </a:rPr>
              <a:t>Registro Patronal </a:t>
            </a:r>
            <a:r>
              <a:rPr sz="2400" b="1" i="1" spc="-15" dirty="0">
                <a:latin typeface="Calibri"/>
                <a:cs typeface="Calibri"/>
              </a:rPr>
              <a:t>ante </a:t>
            </a:r>
            <a:r>
              <a:rPr sz="2400" b="1" i="1" spc="-5" dirty="0">
                <a:latin typeface="Calibri"/>
                <a:cs typeface="Calibri"/>
              </a:rPr>
              <a:t>el IMSS; </a:t>
            </a:r>
            <a:r>
              <a:rPr sz="2400" b="1" i="1" spc="-10" dirty="0">
                <a:latin typeface="Calibri"/>
                <a:cs typeface="Calibri"/>
              </a:rPr>
              <a:t>datos </a:t>
            </a:r>
            <a:r>
              <a:rPr sz="2400" b="1" i="1" dirty="0">
                <a:latin typeface="Calibri"/>
                <a:cs typeface="Calibri"/>
              </a:rPr>
              <a:t>de su </a:t>
            </a:r>
            <a:r>
              <a:rPr sz="2400" b="1" i="1" spc="-10" dirty="0">
                <a:latin typeface="Calibri"/>
                <a:cs typeface="Calibri"/>
              </a:rPr>
              <a:t>acta constitutiva, tales  como número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escritura </a:t>
            </a:r>
            <a:r>
              <a:rPr sz="2400" b="1" i="1" spc="-10" dirty="0">
                <a:latin typeface="Calibri"/>
                <a:cs typeface="Calibri"/>
              </a:rPr>
              <a:t>pública, fecha, </a:t>
            </a:r>
            <a:r>
              <a:rPr sz="2400" b="1" i="1" spc="-5" dirty="0">
                <a:latin typeface="Calibri"/>
                <a:cs typeface="Calibri"/>
              </a:rPr>
              <a:t>nombre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0" dirty="0">
                <a:latin typeface="Calibri"/>
                <a:cs typeface="Calibri"/>
              </a:rPr>
              <a:t>notario público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5" dirty="0">
                <a:latin typeface="Calibri"/>
                <a:cs typeface="Calibri"/>
              </a:rPr>
              <a:t>da </a:t>
            </a:r>
            <a:r>
              <a:rPr sz="2400" b="1" i="1" spc="-15" dirty="0">
                <a:latin typeface="Calibri"/>
                <a:cs typeface="Calibri"/>
              </a:rPr>
              <a:t>fe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5" dirty="0">
                <a:latin typeface="Calibri"/>
                <a:cs typeface="Calibri"/>
              </a:rPr>
              <a:t>la  </a:t>
            </a:r>
            <a:r>
              <a:rPr sz="2400" b="1" i="1" spc="-5" dirty="0">
                <a:latin typeface="Calibri"/>
                <a:cs typeface="Calibri"/>
              </a:rPr>
              <a:t>misma, </a:t>
            </a:r>
            <a:r>
              <a:rPr sz="2400" b="1" i="1" spc="-10" dirty="0">
                <a:latin typeface="Calibri"/>
                <a:cs typeface="Calibri"/>
              </a:rPr>
              <a:t>número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la notaría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10" dirty="0">
                <a:latin typeface="Calibri"/>
                <a:cs typeface="Calibri"/>
              </a:rPr>
              <a:t>ciudad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la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10" dirty="0">
                <a:latin typeface="Calibri"/>
                <a:cs typeface="Calibri"/>
              </a:rPr>
              <a:t>corresponde, sección, </a:t>
            </a:r>
            <a:r>
              <a:rPr sz="2400" b="1" i="1" spc="-5" dirty="0">
                <a:latin typeface="Calibri"/>
                <a:cs typeface="Calibri"/>
              </a:rPr>
              <a:t>partida, </a:t>
            </a:r>
            <a:r>
              <a:rPr sz="2400" b="1" i="1" spc="-15" dirty="0">
                <a:latin typeface="Calibri"/>
                <a:cs typeface="Calibri"/>
              </a:rPr>
              <a:t>volumen, </a:t>
            </a:r>
            <a:r>
              <a:rPr sz="2400" b="1" i="1" spc="-10" dirty="0">
                <a:latin typeface="Calibri"/>
                <a:cs typeface="Calibri"/>
              </a:rPr>
              <a:t>foja 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folio mercantil, </a:t>
            </a:r>
            <a:r>
              <a:rPr sz="2400" b="1" i="1" spc="-5" dirty="0">
                <a:latin typeface="Calibri"/>
                <a:cs typeface="Calibri"/>
              </a:rPr>
              <a:t>en </a:t>
            </a:r>
            <a:r>
              <a:rPr sz="2400" b="1" i="1" dirty="0">
                <a:latin typeface="Calibri"/>
                <a:cs typeface="Calibri"/>
              </a:rPr>
              <a:t>su </a:t>
            </a:r>
            <a:r>
              <a:rPr sz="2400" b="1" i="1" spc="-15" dirty="0">
                <a:latin typeface="Calibri"/>
                <a:cs typeface="Calibri"/>
              </a:rPr>
              <a:t>caso,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10" dirty="0">
                <a:latin typeface="Calibri"/>
                <a:cs typeface="Calibri"/>
              </a:rPr>
              <a:t>fecha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inscripción en el </a:t>
            </a:r>
            <a:r>
              <a:rPr sz="2400" b="1" i="1" spc="-15" dirty="0">
                <a:latin typeface="Calibri"/>
                <a:cs typeface="Calibri"/>
              </a:rPr>
              <a:t>Registro </a:t>
            </a:r>
            <a:r>
              <a:rPr sz="2400" b="1" i="1" spc="-10" dirty="0">
                <a:latin typeface="Calibri"/>
                <a:cs typeface="Calibri"/>
              </a:rPr>
              <a:t>Público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la Propiedad </a:t>
            </a:r>
            <a:r>
              <a:rPr sz="2400" b="1" i="1" dirty="0">
                <a:latin typeface="Calibri"/>
                <a:cs typeface="Calibri"/>
              </a:rPr>
              <a:t>y  </a:t>
            </a:r>
            <a:r>
              <a:rPr sz="2400" b="1" i="1" spc="-5" dirty="0">
                <a:latin typeface="Calibri"/>
                <a:cs typeface="Calibri"/>
              </a:rPr>
              <a:t>el Comercio; nombre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</a:t>
            </a:r>
            <a:r>
              <a:rPr sz="2400" b="1" i="1" spc="-10" dirty="0">
                <a:latin typeface="Calibri"/>
                <a:cs typeface="Calibri"/>
              </a:rPr>
              <a:t>representantes </a:t>
            </a:r>
            <a:r>
              <a:rPr sz="2400" b="1" i="1" spc="-5" dirty="0">
                <a:latin typeface="Calibri"/>
                <a:cs typeface="Calibri"/>
              </a:rPr>
              <a:t>legales </a:t>
            </a:r>
            <a:r>
              <a:rPr sz="2400" b="1" i="1" dirty="0">
                <a:latin typeface="Calibri"/>
                <a:cs typeface="Calibri"/>
              </a:rPr>
              <a:t>de las </a:t>
            </a:r>
            <a:r>
              <a:rPr sz="2400" b="1" i="1" spc="-10" dirty="0">
                <a:latin typeface="Calibri"/>
                <a:cs typeface="Calibri"/>
              </a:rPr>
              <a:t>partes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5" dirty="0">
                <a:latin typeface="Calibri"/>
                <a:cs typeface="Calibri"/>
              </a:rPr>
              <a:t>suscribieron el  </a:t>
            </a:r>
            <a:r>
              <a:rPr sz="2400" b="1" i="1" spc="-15" dirty="0">
                <a:latin typeface="Calibri"/>
                <a:cs typeface="Calibri"/>
              </a:rPr>
              <a:t>contrato.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29543" y="5347715"/>
            <a:ext cx="1031748" cy="929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1755" y="1106424"/>
            <a:ext cx="4293870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Reporte </a:t>
            </a:r>
            <a:r>
              <a:rPr sz="3200" spc="-10" dirty="0">
                <a:solidFill>
                  <a:srgbClr val="FF0000"/>
                </a:solidFill>
              </a:rPr>
              <a:t>de</a:t>
            </a:r>
            <a:r>
              <a:rPr sz="3200" spc="-5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contratos.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977897"/>
            <a:ext cx="115296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Calibri"/>
                <a:cs typeface="Calibri"/>
              </a:rPr>
              <a:t>II. Del </a:t>
            </a:r>
            <a:r>
              <a:rPr sz="2400" b="1" i="1" spc="-15" dirty="0">
                <a:latin typeface="Calibri"/>
                <a:cs typeface="Calibri"/>
              </a:rPr>
              <a:t>contrato: </a:t>
            </a:r>
            <a:r>
              <a:rPr sz="2400" b="1" i="1" spc="-10" dirty="0">
                <a:latin typeface="Calibri"/>
                <a:cs typeface="Calibri"/>
              </a:rPr>
              <a:t>Objeto; </a:t>
            </a:r>
            <a:r>
              <a:rPr sz="2400" b="1" i="1" spc="-5" dirty="0">
                <a:latin typeface="Calibri"/>
                <a:cs typeface="Calibri"/>
              </a:rPr>
              <a:t>periodo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vigencia; perfiles, </a:t>
            </a:r>
            <a:r>
              <a:rPr sz="2400" b="1" i="1" spc="-10" dirty="0">
                <a:latin typeface="Calibri"/>
                <a:cs typeface="Calibri"/>
              </a:rPr>
              <a:t>puestos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categorías </a:t>
            </a:r>
            <a:r>
              <a:rPr sz="2400" b="1" i="1" spc="-5" dirty="0">
                <a:latin typeface="Calibri"/>
                <a:cs typeface="Calibri"/>
              </a:rPr>
              <a:t>indicando  en </a:t>
            </a:r>
            <a:r>
              <a:rPr sz="2400" b="1" i="1" spc="-20" dirty="0">
                <a:latin typeface="Calibri"/>
                <a:cs typeface="Calibri"/>
              </a:rPr>
              <a:t>este </a:t>
            </a:r>
            <a:r>
              <a:rPr sz="2400" b="1" i="1" spc="-10" dirty="0">
                <a:latin typeface="Calibri"/>
                <a:cs typeface="Calibri"/>
              </a:rPr>
              <a:t>caso </a:t>
            </a:r>
            <a:r>
              <a:rPr sz="2400" b="1" i="1" dirty="0">
                <a:latin typeface="Calibri"/>
                <a:cs typeface="Calibri"/>
              </a:rPr>
              <a:t>si se </a:t>
            </a:r>
            <a:r>
              <a:rPr sz="2400" b="1" i="1" spc="-10" dirty="0">
                <a:latin typeface="Calibri"/>
                <a:cs typeface="Calibri"/>
              </a:rPr>
              <a:t>trata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personal </a:t>
            </a:r>
            <a:r>
              <a:rPr sz="2400" b="1" i="1" spc="-10" dirty="0">
                <a:latin typeface="Calibri"/>
                <a:cs typeface="Calibri"/>
              </a:rPr>
              <a:t>operativo, </a:t>
            </a:r>
            <a:r>
              <a:rPr sz="2400" b="1" i="1" spc="-5" dirty="0">
                <a:latin typeface="Calibri"/>
                <a:cs typeface="Calibri"/>
              </a:rPr>
              <a:t>administrativo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profesional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5" dirty="0">
                <a:latin typeface="Calibri"/>
                <a:cs typeface="Calibri"/>
              </a:rPr>
              <a:t>el número  estimado </a:t>
            </a:r>
            <a:r>
              <a:rPr sz="2400" b="1" i="1" spc="-10" dirty="0">
                <a:latin typeface="Calibri"/>
                <a:cs typeface="Calibri"/>
              </a:rPr>
              <a:t>mensual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trabajadores </a:t>
            </a:r>
            <a:r>
              <a:rPr sz="2400" b="1" i="1" dirty="0">
                <a:latin typeface="Calibri"/>
                <a:cs typeface="Calibri"/>
              </a:rPr>
              <a:t>u </a:t>
            </a:r>
            <a:r>
              <a:rPr sz="2400" b="1" i="1" spc="-5" dirty="0">
                <a:latin typeface="Calibri"/>
                <a:cs typeface="Calibri"/>
              </a:rPr>
              <a:t>otros </a:t>
            </a:r>
            <a:r>
              <a:rPr sz="2400" b="1" i="1" spc="-10" dirty="0">
                <a:latin typeface="Calibri"/>
                <a:cs typeface="Calibri"/>
              </a:rPr>
              <a:t>sujetos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aseguramiento </a:t>
            </a:r>
            <a:r>
              <a:rPr sz="2400" b="1" i="1" dirty="0">
                <a:latin typeface="Calibri"/>
                <a:cs typeface="Calibri"/>
              </a:rPr>
              <a:t>que se </a:t>
            </a:r>
            <a:r>
              <a:rPr sz="2400" b="1" i="1" spc="-5" dirty="0">
                <a:latin typeface="Calibri"/>
                <a:cs typeface="Calibri"/>
              </a:rPr>
              <a:t>pondrán </a:t>
            </a:r>
            <a:r>
              <a:rPr sz="2400" b="1" i="1" dirty="0">
                <a:latin typeface="Calibri"/>
                <a:cs typeface="Calibri"/>
              </a:rPr>
              <a:t>a  </a:t>
            </a:r>
            <a:r>
              <a:rPr sz="2400" b="1" i="1" spc="-5" dirty="0">
                <a:latin typeface="Calibri"/>
                <a:cs typeface="Calibri"/>
              </a:rPr>
              <a:t>disposición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5" dirty="0">
                <a:latin typeface="Calibri"/>
                <a:cs typeface="Calibri"/>
              </a:rPr>
              <a:t>beneficiario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servicios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5" dirty="0">
                <a:latin typeface="Calibri"/>
                <a:cs typeface="Calibri"/>
              </a:rPr>
              <a:t>trabajos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contratados.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29543" y="5347715"/>
            <a:ext cx="1031748" cy="929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5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3535" y="618744"/>
            <a:ext cx="6204966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1755" y="1106424"/>
            <a:ext cx="4293870" cy="912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6045" y="709371"/>
            <a:ext cx="56857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Seguridad </a:t>
            </a:r>
            <a:r>
              <a:rPr sz="3200" dirty="0">
                <a:solidFill>
                  <a:srgbClr val="FF0000"/>
                </a:solidFill>
              </a:rPr>
              <a:t>Social y</a:t>
            </a:r>
            <a:r>
              <a:rPr sz="3200" spc="-6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Subcontración.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</a:rPr>
              <a:t>Reporte </a:t>
            </a:r>
            <a:r>
              <a:rPr sz="3200" spc="-10" dirty="0">
                <a:solidFill>
                  <a:srgbClr val="FF0000"/>
                </a:solidFill>
              </a:rPr>
              <a:t>de</a:t>
            </a:r>
            <a:r>
              <a:rPr sz="3200" spc="-5" dirty="0">
                <a:solidFill>
                  <a:srgbClr val="FF0000"/>
                </a:solidFill>
              </a:rPr>
              <a:t> </a:t>
            </a:r>
            <a:r>
              <a:rPr sz="3200" spc="-20" dirty="0">
                <a:solidFill>
                  <a:srgbClr val="FF0000"/>
                </a:solidFill>
              </a:rPr>
              <a:t>contratos.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254914" y="1977897"/>
            <a:ext cx="1153160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Calibri"/>
                <a:cs typeface="Calibri"/>
              </a:rPr>
              <a:t>El </a:t>
            </a:r>
            <a:r>
              <a:rPr sz="2400" b="1" i="1" spc="-5" dirty="0">
                <a:latin typeface="Calibri"/>
                <a:cs typeface="Calibri"/>
              </a:rPr>
              <a:t>patrón incorporará por </a:t>
            </a:r>
            <a:r>
              <a:rPr sz="2400" b="1" i="1" spc="-10" dirty="0">
                <a:latin typeface="Calibri"/>
                <a:cs typeface="Calibri"/>
              </a:rPr>
              <a:t>cada uno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sus trabajadores, el nombre del beneficiario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 servicios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5" dirty="0">
                <a:latin typeface="Calibri"/>
                <a:cs typeface="Calibri"/>
              </a:rPr>
              <a:t>trabajos </a:t>
            </a:r>
            <a:r>
              <a:rPr sz="2400" b="1" i="1" spc="-10" dirty="0">
                <a:latin typeface="Calibri"/>
                <a:cs typeface="Calibri"/>
              </a:rPr>
              <a:t>contratados </a:t>
            </a:r>
            <a:r>
              <a:rPr sz="2400" b="1" i="1" spc="-5" dirty="0">
                <a:latin typeface="Calibri"/>
                <a:cs typeface="Calibri"/>
              </a:rPr>
              <a:t>en el </a:t>
            </a:r>
            <a:r>
              <a:rPr sz="2400" b="1" i="1" spc="-10" dirty="0">
                <a:latin typeface="Calibri"/>
                <a:cs typeface="Calibri"/>
              </a:rPr>
              <a:t>sistema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5" dirty="0">
                <a:latin typeface="Calibri"/>
                <a:cs typeface="Calibri"/>
              </a:rPr>
              <a:t>cómputo </a:t>
            </a:r>
            <a:r>
              <a:rPr sz="2400" b="1" i="1" spc="-10" dirty="0">
                <a:latin typeface="Calibri"/>
                <a:cs typeface="Calibri"/>
              </a:rPr>
              <a:t>autorizado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5" dirty="0">
                <a:latin typeface="Calibri"/>
                <a:cs typeface="Calibri"/>
              </a:rPr>
              <a:t>el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Instituto.</a:t>
            </a:r>
            <a:endParaRPr sz="2400">
              <a:latin typeface="Calibri"/>
              <a:cs typeface="Calibri"/>
            </a:endParaRPr>
          </a:p>
          <a:p>
            <a:pPr marL="12700" marR="6350" algn="just">
              <a:lnSpc>
                <a:spcPct val="100000"/>
              </a:lnSpc>
            </a:pPr>
            <a:r>
              <a:rPr sz="2400" b="1" i="1" dirty="0">
                <a:latin typeface="Calibri"/>
                <a:cs typeface="Calibri"/>
              </a:rPr>
              <a:t>Cuando </a:t>
            </a:r>
            <a:r>
              <a:rPr sz="2400" b="1" i="1" spc="-5" dirty="0">
                <a:latin typeface="Calibri"/>
                <a:cs typeface="Calibri"/>
              </a:rPr>
              <a:t>el patrón </a:t>
            </a:r>
            <a:r>
              <a:rPr sz="2400" b="1" i="1" dirty="0">
                <a:latin typeface="Calibri"/>
                <a:cs typeface="Calibri"/>
              </a:rPr>
              <a:t>se </a:t>
            </a:r>
            <a:r>
              <a:rPr sz="2400" b="1" i="1" spc="-5" dirty="0">
                <a:latin typeface="Calibri"/>
                <a:cs typeface="Calibri"/>
              </a:rPr>
              <a:t>obligue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poner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disposición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0" dirty="0">
                <a:latin typeface="Calibri"/>
                <a:cs typeface="Calibri"/>
              </a:rPr>
              <a:t>beneficiario, </a:t>
            </a:r>
            <a:r>
              <a:rPr sz="2400" b="1" i="1" spc="-5" dirty="0">
                <a:latin typeface="Calibri"/>
                <a:cs typeface="Calibri"/>
              </a:rPr>
              <a:t>trabajadores para  </a:t>
            </a:r>
            <a:r>
              <a:rPr sz="2400" b="1" i="1" spc="-10" dirty="0">
                <a:latin typeface="Calibri"/>
                <a:cs typeface="Calibri"/>
              </a:rPr>
              <a:t>prestar </a:t>
            </a:r>
            <a:r>
              <a:rPr sz="2400" b="1" i="1" spc="-5" dirty="0">
                <a:latin typeface="Calibri"/>
                <a:cs typeface="Calibri"/>
              </a:rPr>
              <a:t>los servicios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ejecutar </a:t>
            </a:r>
            <a:r>
              <a:rPr sz="2400" b="1" i="1" spc="-5" dirty="0">
                <a:latin typeface="Calibri"/>
                <a:cs typeface="Calibri"/>
              </a:rPr>
              <a:t>los </a:t>
            </a:r>
            <a:r>
              <a:rPr sz="2400" b="1" i="1" dirty="0">
                <a:latin typeface="Calibri"/>
                <a:cs typeface="Calibri"/>
              </a:rPr>
              <a:t>trabajos </a:t>
            </a:r>
            <a:r>
              <a:rPr sz="2400" b="1" i="1" spc="-10" dirty="0">
                <a:latin typeface="Calibri"/>
                <a:cs typeface="Calibri"/>
              </a:rPr>
              <a:t>en </a:t>
            </a:r>
            <a:r>
              <a:rPr sz="2400" b="1" i="1" spc="-5" dirty="0">
                <a:latin typeface="Calibri"/>
                <a:cs typeface="Calibri"/>
              </a:rPr>
              <a:t>varios </a:t>
            </a:r>
            <a:r>
              <a:rPr sz="2400" b="1" i="1" spc="-10" dirty="0">
                <a:latin typeface="Calibri"/>
                <a:cs typeface="Calibri"/>
              </a:rPr>
              <a:t>centros </a:t>
            </a:r>
            <a:r>
              <a:rPr sz="2400" b="1" i="1" dirty="0">
                <a:latin typeface="Calibri"/>
                <a:cs typeface="Calibri"/>
              </a:rPr>
              <a:t>de trabajo </a:t>
            </a:r>
            <a:r>
              <a:rPr sz="2400" b="1" i="1" spc="-10" dirty="0">
                <a:latin typeface="Calibri"/>
                <a:cs typeface="Calibri"/>
              </a:rPr>
              <a:t>ubicados </a:t>
            </a:r>
            <a:r>
              <a:rPr sz="2400" b="1" i="1" spc="-5" dirty="0">
                <a:latin typeface="Calibri"/>
                <a:cs typeface="Calibri"/>
              </a:rPr>
              <a:t>en la  circunscripción </a:t>
            </a:r>
            <a:r>
              <a:rPr sz="2400" b="1" i="1" spc="-10" dirty="0">
                <a:latin typeface="Calibri"/>
                <a:cs typeface="Calibri"/>
              </a:rPr>
              <a:t>territorial </a:t>
            </a:r>
            <a:r>
              <a:rPr sz="2400" b="1" i="1" spc="-5" dirty="0">
                <a:latin typeface="Calibri"/>
                <a:cs typeface="Calibri"/>
              </a:rPr>
              <a:t>de más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una </a:t>
            </a:r>
            <a:r>
              <a:rPr sz="2400" b="1" i="1" spc="-5" dirty="0">
                <a:latin typeface="Calibri"/>
                <a:cs typeface="Calibri"/>
              </a:rPr>
              <a:t>subdelegación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5" dirty="0">
                <a:latin typeface="Calibri"/>
                <a:cs typeface="Calibri"/>
              </a:rPr>
              <a:t>Instituto,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dirty="0">
                <a:latin typeface="Calibri"/>
                <a:cs typeface="Calibri"/>
              </a:rPr>
              <a:t>patrón y </a:t>
            </a:r>
            <a:r>
              <a:rPr sz="2400" b="1" i="1" spc="5" dirty="0">
                <a:latin typeface="Calibri"/>
                <a:cs typeface="Calibri"/>
              </a:rPr>
              <a:t>el  </a:t>
            </a:r>
            <a:r>
              <a:rPr sz="2400" b="1" i="1" spc="-5" dirty="0">
                <a:latin typeface="Calibri"/>
                <a:cs typeface="Calibri"/>
              </a:rPr>
              <a:t>beneficiario </a:t>
            </a:r>
            <a:r>
              <a:rPr sz="2400" b="1" i="1" dirty="0">
                <a:latin typeface="Calibri"/>
                <a:cs typeface="Calibri"/>
              </a:rPr>
              <a:t>deberán </a:t>
            </a:r>
            <a:r>
              <a:rPr sz="2400" b="1" i="1" spc="-15" dirty="0">
                <a:latin typeface="Calibri"/>
                <a:cs typeface="Calibri"/>
              </a:rPr>
              <a:t>comunicar </a:t>
            </a:r>
            <a:r>
              <a:rPr sz="2400" b="1" i="1" spc="-5" dirty="0">
                <a:latin typeface="Calibri"/>
                <a:cs typeface="Calibri"/>
              </a:rPr>
              <a:t>la información </a:t>
            </a:r>
            <a:r>
              <a:rPr sz="2400" b="1" i="1" dirty="0">
                <a:latin typeface="Calibri"/>
                <a:cs typeface="Calibri"/>
              </a:rPr>
              <a:t>a que se </a:t>
            </a:r>
            <a:r>
              <a:rPr sz="2400" b="1" i="1" spc="-10" dirty="0">
                <a:latin typeface="Calibri"/>
                <a:cs typeface="Calibri"/>
              </a:rPr>
              <a:t>refiere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spc="-15" dirty="0">
                <a:latin typeface="Calibri"/>
                <a:cs typeface="Calibri"/>
              </a:rPr>
              <a:t>quinto </a:t>
            </a:r>
            <a:r>
              <a:rPr sz="2400" b="1" i="1" spc="-5" dirty="0">
                <a:latin typeface="Calibri"/>
                <a:cs typeface="Calibri"/>
              </a:rPr>
              <a:t>párrafo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20" dirty="0">
                <a:latin typeface="Calibri"/>
                <a:cs typeface="Calibri"/>
              </a:rPr>
              <a:t>este  </a:t>
            </a:r>
            <a:r>
              <a:rPr sz="2400" b="1" i="1" spc="-10" dirty="0">
                <a:latin typeface="Calibri"/>
                <a:cs typeface="Calibri"/>
              </a:rPr>
              <a:t>artículo, </a:t>
            </a:r>
            <a:r>
              <a:rPr sz="2400" b="1" i="1" spc="-15" dirty="0">
                <a:latin typeface="Calibri"/>
                <a:cs typeface="Calibri"/>
              </a:rPr>
              <a:t>únicamente </a:t>
            </a:r>
            <a:r>
              <a:rPr sz="2400" b="1" i="1" spc="-20" dirty="0">
                <a:latin typeface="Calibri"/>
                <a:cs typeface="Calibri"/>
              </a:rPr>
              <a:t>ante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subdelegación dentro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cuya circunscripción </a:t>
            </a:r>
            <a:r>
              <a:rPr sz="2400" b="1" i="1" dirty="0">
                <a:latin typeface="Calibri"/>
                <a:cs typeface="Calibri"/>
              </a:rPr>
              <a:t>se </a:t>
            </a:r>
            <a:r>
              <a:rPr sz="2400" b="1" i="1" spc="-5" dirty="0">
                <a:latin typeface="Calibri"/>
                <a:cs typeface="Calibri"/>
              </a:rPr>
              <a:t>ubique </a:t>
            </a:r>
            <a:r>
              <a:rPr sz="2400" b="1" i="1" dirty="0">
                <a:latin typeface="Calibri"/>
                <a:cs typeface="Calibri"/>
              </a:rPr>
              <a:t>su  </a:t>
            </a:r>
            <a:r>
              <a:rPr sz="2400" b="1" i="1" spc="-10" dirty="0">
                <a:latin typeface="Calibri"/>
                <a:cs typeface="Calibri"/>
              </a:rPr>
              <a:t>respectivo </a:t>
            </a:r>
            <a:r>
              <a:rPr sz="2400" b="1" i="1" spc="-5" dirty="0">
                <a:latin typeface="Calibri"/>
                <a:cs typeface="Calibri"/>
              </a:rPr>
              <a:t>domicilio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fiscal.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b="1" i="1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información </a:t>
            </a:r>
            <a:r>
              <a:rPr sz="2400" b="1" i="1" spc="-15" dirty="0">
                <a:latin typeface="Calibri"/>
                <a:cs typeface="Calibri"/>
              </a:rPr>
              <a:t>prevista </a:t>
            </a:r>
            <a:r>
              <a:rPr sz="2400" b="1" i="1" spc="-5" dirty="0">
                <a:latin typeface="Calibri"/>
                <a:cs typeface="Calibri"/>
              </a:rPr>
              <a:t>en </a:t>
            </a:r>
            <a:r>
              <a:rPr sz="2400" b="1" i="1" spc="-15" dirty="0">
                <a:latin typeface="Calibri"/>
                <a:cs typeface="Calibri"/>
              </a:rPr>
              <a:t>este </a:t>
            </a:r>
            <a:r>
              <a:rPr sz="2400" b="1" i="1" spc="-5" dirty="0">
                <a:latin typeface="Calibri"/>
                <a:cs typeface="Calibri"/>
              </a:rPr>
              <a:t>artículo </a:t>
            </a:r>
            <a:r>
              <a:rPr sz="2400" b="1" i="1" dirty="0">
                <a:latin typeface="Calibri"/>
                <a:cs typeface="Calibri"/>
              </a:rPr>
              <a:t>podrá </a:t>
            </a:r>
            <a:r>
              <a:rPr sz="2400" b="1" i="1" spc="-5" dirty="0">
                <a:latin typeface="Calibri"/>
                <a:cs typeface="Calibri"/>
              </a:rPr>
              <a:t>ser </a:t>
            </a:r>
            <a:r>
              <a:rPr sz="2400" b="1" i="1" spc="-10" dirty="0">
                <a:latin typeface="Calibri"/>
                <a:cs typeface="Calibri"/>
              </a:rPr>
              <a:t>presentada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través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los medios  señalados </a:t>
            </a:r>
            <a:r>
              <a:rPr sz="2400" b="1" i="1" spc="-10" dirty="0">
                <a:latin typeface="Calibri"/>
                <a:cs typeface="Calibri"/>
              </a:rPr>
              <a:t>en </a:t>
            </a:r>
            <a:r>
              <a:rPr sz="2400" b="1" i="1" spc="-5" dirty="0">
                <a:latin typeface="Calibri"/>
                <a:cs typeface="Calibri"/>
              </a:rPr>
              <a:t>el último párrafo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5" dirty="0">
                <a:latin typeface="Calibri"/>
                <a:cs typeface="Calibri"/>
              </a:rPr>
              <a:t>artículo 15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20" dirty="0">
                <a:latin typeface="Calibri"/>
                <a:cs typeface="Calibri"/>
              </a:rPr>
              <a:t>esta </a:t>
            </a:r>
            <a:r>
              <a:rPr sz="2400" b="1" i="1" spc="-40" dirty="0">
                <a:latin typeface="Calibri"/>
                <a:cs typeface="Calibri"/>
              </a:rPr>
              <a:t>Ley, </a:t>
            </a:r>
            <a:r>
              <a:rPr sz="2400" b="1" i="1" spc="-15" dirty="0">
                <a:latin typeface="Calibri"/>
                <a:cs typeface="Calibri"/>
              </a:rPr>
              <a:t>conforme </a:t>
            </a:r>
            <a:r>
              <a:rPr sz="2400" b="1" i="1" dirty="0">
                <a:latin typeface="Calibri"/>
                <a:cs typeface="Calibri"/>
              </a:rPr>
              <a:t>a las </a:t>
            </a:r>
            <a:r>
              <a:rPr sz="2400" b="1" i="1" spc="-5" dirty="0">
                <a:latin typeface="Calibri"/>
                <a:cs typeface="Calibri"/>
              </a:rPr>
              <a:t>reglas generales  </a:t>
            </a:r>
            <a:r>
              <a:rPr sz="2400" b="1" i="1" dirty="0">
                <a:latin typeface="Calibri"/>
                <a:cs typeface="Calibri"/>
              </a:rPr>
              <a:t>que para </a:t>
            </a:r>
            <a:r>
              <a:rPr sz="2400" b="1" i="1" spc="-10" dirty="0">
                <a:latin typeface="Calibri"/>
                <a:cs typeface="Calibri"/>
              </a:rPr>
              <a:t>tal </a:t>
            </a:r>
            <a:r>
              <a:rPr sz="2400" b="1" i="1" spc="-15" dirty="0">
                <a:latin typeface="Calibri"/>
                <a:cs typeface="Calibri"/>
              </a:rPr>
              <a:t>efecto </a:t>
            </a:r>
            <a:r>
              <a:rPr sz="2400" b="1" i="1" spc="-10" dirty="0">
                <a:latin typeface="Calibri"/>
                <a:cs typeface="Calibri"/>
              </a:rPr>
              <a:t>emita </a:t>
            </a:r>
            <a:r>
              <a:rPr sz="2400" b="1" i="1" spc="-5" dirty="0">
                <a:latin typeface="Calibri"/>
                <a:cs typeface="Calibri"/>
              </a:rPr>
              <a:t>el Consejo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35" dirty="0">
                <a:latin typeface="Calibri"/>
                <a:cs typeface="Calibri"/>
              </a:rPr>
              <a:t>Técnico.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63656" y="5809486"/>
            <a:ext cx="1141476" cy="10286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5608" y="678180"/>
            <a:ext cx="7328154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4970" y="757809"/>
            <a:ext cx="6873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El </a:t>
            </a:r>
            <a:r>
              <a:rPr sz="2800" spc="-15" dirty="0">
                <a:solidFill>
                  <a:srgbClr val="FF0000"/>
                </a:solidFill>
              </a:rPr>
              <a:t>régimen </a:t>
            </a:r>
            <a:r>
              <a:rPr sz="2800" spc="-5" dirty="0">
                <a:solidFill>
                  <a:srgbClr val="FF0000"/>
                </a:solidFill>
              </a:rPr>
              <a:t>de </a:t>
            </a:r>
            <a:r>
              <a:rPr sz="2800" spc="-15" dirty="0">
                <a:solidFill>
                  <a:srgbClr val="FF0000"/>
                </a:solidFill>
              </a:rPr>
              <a:t>subcontratación </a:t>
            </a:r>
            <a:r>
              <a:rPr sz="2800" spc="-5" dirty="0">
                <a:solidFill>
                  <a:srgbClr val="FF0000"/>
                </a:solidFill>
              </a:rPr>
              <a:t>y el</a:t>
            </a:r>
            <a:r>
              <a:rPr sz="2800" spc="135" dirty="0">
                <a:solidFill>
                  <a:srgbClr val="FF0000"/>
                </a:solidFill>
              </a:rPr>
              <a:t> </a:t>
            </a:r>
            <a:r>
              <a:rPr sz="2800" spc="-50" dirty="0">
                <a:solidFill>
                  <a:srgbClr val="FF0000"/>
                </a:solidFill>
              </a:rPr>
              <a:t>INFONAVIT.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99644" y="1883664"/>
            <a:ext cx="654558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904" y="188366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687" y="1883664"/>
            <a:ext cx="2017014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73223" y="1883664"/>
            <a:ext cx="1553718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644" y="2310383"/>
            <a:ext cx="669798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0143" y="231038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6927" y="2310383"/>
            <a:ext cx="2358390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28316" y="2310383"/>
            <a:ext cx="1139190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72028" y="2310383"/>
            <a:ext cx="744474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9500" y="2310383"/>
            <a:ext cx="2117598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9644" y="2737104"/>
            <a:ext cx="628650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8995" y="2737104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5780" y="2737104"/>
            <a:ext cx="1520189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9644" y="3163823"/>
            <a:ext cx="669798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0143" y="316382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927" y="3163823"/>
            <a:ext cx="2890266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61716" y="3163823"/>
            <a:ext cx="1739645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22064" y="316382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28040" y="1962404"/>
            <a:ext cx="508571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4490" indent="-352425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36512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Conceptos</a:t>
            </a:r>
            <a:r>
              <a:rPr sz="2800" b="1" spc="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básicos</a:t>
            </a:r>
            <a:endParaRPr sz="2800">
              <a:latin typeface="Calibri"/>
              <a:cs typeface="Calibri"/>
            </a:endParaRPr>
          </a:p>
          <a:p>
            <a:pPr marL="379730" indent="-367665">
              <a:lnSpc>
                <a:spcPct val="100000"/>
              </a:lnSpc>
              <a:buAutoNum type="alphaLcPeriod"/>
              <a:tabLst>
                <a:tab pos="38036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Obligaciones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ante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el</a:t>
            </a:r>
            <a:r>
              <a:rPr sz="2800" b="1" spc="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3300"/>
                </a:solidFill>
                <a:latin typeface="Calibri"/>
                <a:cs typeface="Calibri"/>
              </a:rPr>
              <a:t>INFONAVIT</a:t>
            </a:r>
            <a:endParaRPr sz="2800">
              <a:latin typeface="Calibri"/>
              <a:cs typeface="Calibri"/>
            </a:endParaRPr>
          </a:p>
          <a:p>
            <a:pPr marL="338455" indent="-326390">
              <a:lnSpc>
                <a:spcPct val="100000"/>
              </a:lnSpc>
              <a:buAutoNum type="alphaLcPeriod"/>
              <a:tabLst>
                <a:tab pos="339090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SIRESO</a:t>
            </a:r>
            <a:endParaRPr sz="2800">
              <a:latin typeface="Calibri"/>
              <a:cs typeface="Calibri"/>
            </a:endParaRPr>
          </a:p>
          <a:p>
            <a:pPr marL="379730" indent="-367665">
              <a:lnSpc>
                <a:spcPct val="100000"/>
              </a:lnSpc>
              <a:buAutoNum type="alphaLcPeriod"/>
              <a:tabLst>
                <a:tab pos="380365" algn="l"/>
              </a:tabLst>
            </a:pP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Responsabilidad</a:t>
            </a:r>
            <a:r>
              <a:rPr sz="2800" b="1" spc="3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solidaria.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7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1572" y="618744"/>
            <a:ext cx="57157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4080" y="709371"/>
            <a:ext cx="51073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0000"/>
                </a:solidFill>
              </a:rPr>
              <a:t>INFONAVIT </a:t>
            </a:r>
            <a:r>
              <a:rPr sz="3200" dirty="0">
                <a:solidFill>
                  <a:srgbClr val="FF0000"/>
                </a:solidFill>
              </a:rPr>
              <a:t>y</a:t>
            </a:r>
            <a:r>
              <a:rPr sz="3200" spc="-4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54914" y="1977897"/>
            <a:ext cx="1153096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Calibri"/>
                <a:cs typeface="Calibri"/>
              </a:rPr>
              <a:t>El 4 de </a:t>
            </a:r>
            <a:r>
              <a:rPr sz="2400" b="1" i="1" spc="-10" dirty="0">
                <a:latin typeface="Calibri"/>
                <a:cs typeface="Calibri"/>
              </a:rPr>
              <a:t>junio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2015 </a:t>
            </a:r>
            <a:r>
              <a:rPr sz="2400" b="1" i="1" spc="-10" dirty="0">
                <a:latin typeface="Calibri"/>
                <a:cs typeface="Calibri"/>
              </a:rPr>
              <a:t>el Instituto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5" dirty="0">
                <a:latin typeface="Calibri"/>
                <a:cs typeface="Calibri"/>
              </a:rPr>
              <a:t>Fondo </a:t>
            </a:r>
            <a:r>
              <a:rPr sz="2400" b="1" i="1" spc="-5" dirty="0">
                <a:latin typeface="Calibri"/>
                <a:cs typeface="Calibri"/>
              </a:rPr>
              <a:t>Nacional de </a:t>
            </a:r>
            <a:r>
              <a:rPr sz="2400" b="1" i="1" spc="-10" dirty="0">
                <a:latin typeface="Calibri"/>
                <a:cs typeface="Calibri"/>
              </a:rPr>
              <a:t>la Vivienda </a:t>
            </a:r>
            <a:r>
              <a:rPr sz="2400" b="1" i="1" spc="-5" dirty="0">
                <a:latin typeface="Calibri"/>
                <a:cs typeface="Calibri"/>
              </a:rPr>
              <a:t>para los </a:t>
            </a:r>
            <a:r>
              <a:rPr sz="2400" b="1" i="1" spc="-15" dirty="0">
                <a:latin typeface="Calibri"/>
                <a:cs typeface="Calibri"/>
              </a:rPr>
              <a:t>Trabajadores  </a:t>
            </a:r>
            <a:r>
              <a:rPr sz="2400" b="1" i="1" spc="-5" dirty="0">
                <a:latin typeface="Calibri"/>
                <a:cs typeface="Calibri"/>
              </a:rPr>
              <a:t>(Infonavit) publicó en el Diario Oficial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la Federación </a:t>
            </a:r>
            <a:r>
              <a:rPr sz="2400" b="1" i="1" dirty="0">
                <a:latin typeface="Calibri"/>
                <a:cs typeface="Calibri"/>
              </a:rPr>
              <a:t>(DOF)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spc="-15" dirty="0">
                <a:latin typeface="Calibri"/>
                <a:cs typeface="Calibri"/>
              </a:rPr>
              <a:t>Decreto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dirty="0">
                <a:latin typeface="Calibri"/>
                <a:cs typeface="Calibri"/>
              </a:rPr>
              <a:t>que se  </a:t>
            </a:r>
            <a:r>
              <a:rPr sz="2400" b="1" i="1" spc="-5" dirty="0">
                <a:latin typeface="Calibri"/>
                <a:cs typeface="Calibri"/>
              </a:rPr>
              <a:t>adiciona un artículo 29 Bis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Ley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0" dirty="0">
                <a:latin typeface="Calibri"/>
                <a:cs typeface="Calibri"/>
              </a:rPr>
              <a:t>Instituto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15" dirty="0">
                <a:latin typeface="Calibri"/>
                <a:cs typeface="Calibri"/>
              </a:rPr>
              <a:t>Fondo </a:t>
            </a:r>
            <a:r>
              <a:rPr sz="2400" b="1" i="1" spc="-10" dirty="0">
                <a:latin typeface="Calibri"/>
                <a:cs typeface="Calibri"/>
              </a:rPr>
              <a:t>Nacional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Vivienda </a:t>
            </a:r>
            <a:r>
              <a:rPr sz="2400" b="1" i="1" dirty="0">
                <a:latin typeface="Calibri"/>
                <a:cs typeface="Calibri"/>
              </a:rPr>
              <a:t>para </a:t>
            </a:r>
            <a:r>
              <a:rPr sz="2400" b="1" i="1" spc="-10" dirty="0">
                <a:latin typeface="Calibri"/>
                <a:cs typeface="Calibri"/>
              </a:rPr>
              <a:t>los  Trabajadores </a:t>
            </a:r>
            <a:r>
              <a:rPr sz="2400" b="1" i="1" dirty="0">
                <a:latin typeface="Calibri"/>
                <a:cs typeface="Calibri"/>
              </a:rPr>
              <a:t>para </a:t>
            </a:r>
            <a:r>
              <a:rPr sz="2400" b="1" i="1" spc="-15" dirty="0">
                <a:latin typeface="Calibri"/>
                <a:cs typeface="Calibri"/>
              </a:rPr>
              <a:t>establecer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responsabilidad </a:t>
            </a:r>
            <a:r>
              <a:rPr sz="2400" b="1" i="1" spc="-5" dirty="0">
                <a:latin typeface="Calibri"/>
                <a:cs typeface="Calibri"/>
              </a:rPr>
              <a:t>solidaria en relación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contratación </a:t>
            </a:r>
            <a:r>
              <a:rPr sz="2400" b="1" i="1" spc="5" dirty="0">
                <a:latin typeface="Calibri"/>
                <a:cs typeface="Calibri"/>
              </a:rPr>
              <a:t>de  </a:t>
            </a:r>
            <a:r>
              <a:rPr sz="2400" b="1" i="1" spc="-5" dirty="0">
                <a:latin typeface="Calibri"/>
                <a:cs typeface="Calibri"/>
              </a:rPr>
              <a:t>trabajadores </a:t>
            </a:r>
            <a:r>
              <a:rPr sz="2400" b="1" i="1" dirty="0">
                <a:latin typeface="Calibri"/>
                <a:cs typeface="Calibri"/>
              </a:rPr>
              <a:t>para </a:t>
            </a:r>
            <a:r>
              <a:rPr sz="2400" b="1" i="1" spc="-5" dirty="0">
                <a:latin typeface="Calibri"/>
                <a:cs typeface="Calibri"/>
              </a:rPr>
              <a:t>un patrón,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través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un </a:t>
            </a:r>
            <a:r>
              <a:rPr sz="2400" b="1" i="1" spc="-10" dirty="0">
                <a:latin typeface="Calibri"/>
                <a:cs typeface="Calibri"/>
              </a:rPr>
              <a:t>intermediario </a:t>
            </a:r>
            <a:r>
              <a:rPr sz="2400" b="1" i="1" dirty="0">
                <a:latin typeface="Calibri"/>
                <a:cs typeface="Calibri"/>
              </a:rPr>
              <a:t>laboral o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contratista.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63656" y="5809486"/>
            <a:ext cx="1141476" cy="1028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1572" y="618744"/>
            <a:ext cx="57157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4080" y="709371"/>
            <a:ext cx="51073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0000"/>
                </a:solidFill>
              </a:rPr>
              <a:t>INFONAVIT </a:t>
            </a:r>
            <a:r>
              <a:rPr sz="3200" dirty="0">
                <a:solidFill>
                  <a:srgbClr val="FF0000"/>
                </a:solidFill>
              </a:rPr>
              <a:t>y</a:t>
            </a:r>
            <a:r>
              <a:rPr sz="3200" spc="-4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54914" y="1977897"/>
            <a:ext cx="1153096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Cuando </a:t>
            </a:r>
            <a:r>
              <a:rPr sz="2400" b="1" i="1" spc="-5" dirty="0">
                <a:latin typeface="Calibri"/>
                <a:cs typeface="Calibri"/>
              </a:rPr>
              <a:t>en la </a:t>
            </a:r>
            <a:r>
              <a:rPr sz="2400" b="1" i="1" spc="-10" dirty="0">
                <a:latin typeface="Calibri"/>
                <a:cs typeface="Calibri"/>
              </a:rPr>
              <a:t>contratación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trabajadores para un patrón,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fin </a:t>
            </a:r>
            <a:r>
              <a:rPr sz="2400" b="1" i="1" dirty="0">
                <a:latin typeface="Calibri"/>
                <a:cs typeface="Calibri"/>
              </a:rPr>
              <a:t>de que </a:t>
            </a:r>
            <a:r>
              <a:rPr sz="2400" b="1" i="1" spc="-10" dirty="0">
                <a:latin typeface="Calibri"/>
                <a:cs typeface="Calibri"/>
              </a:rPr>
              <a:t>ejecuten  </a:t>
            </a:r>
            <a:r>
              <a:rPr sz="2400" b="1" i="1" spc="-5" dirty="0">
                <a:latin typeface="Calibri"/>
                <a:cs typeface="Calibri"/>
              </a:rPr>
              <a:t>trabajos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presten </a:t>
            </a:r>
            <a:r>
              <a:rPr sz="2400" b="1" i="1" dirty="0">
                <a:latin typeface="Calibri"/>
                <a:cs typeface="Calibri"/>
              </a:rPr>
              <a:t>servicios para </a:t>
            </a:r>
            <a:r>
              <a:rPr sz="2400" b="1" i="1" spc="-5" dirty="0">
                <a:latin typeface="Calibri"/>
                <a:cs typeface="Calibri"/>
              </a:rPr>
              <a:t>él, participe un </a:t>
            </a:r>
            <a:r>
              <a:rPr sz="2400" b="1" i="1" spc="-10" dirty="0">
                <a:latin typeface="Calibri"/>
                <a:cs typeface="Calibri"/>
              </a:rPr>
              <a:t>intermediario </a:t>
            </a:r>
            <a:r>
              <a:rPr sz="2400" b="1" i="1" spc="-5" dirty="0">
                <a:latin typeface="Calibri"/>
                <a:cs typeface="Calibri"/>
              </a:rPr>
              <a:t>laboral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contratista,  </a:t>
            </a:r>
            <a:r>
              <a:rPr sz="2400" b="1" i="1" spc="-5" dirty="0">
                <a:latin typeface="Calibri"/>
                <a:cs typeface="Calibri"/>
              </a:rPr>
              <a:t>cualquiera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10" dirty="0">
                <a:latin typeface="Calibri"/>
                <a:cs typeface="Calibri"/>
              </a:rPr>
              <a:t>sea la </a:t>
            </a:r>
            <a:r>
              <a:rPr sz="2400" b="1" i="1" spc="-5" dirty="0">
                <a:latin typeface="Calibri"/>
                <a:cs typeface="Calibri"/>
              </a:rPr>
              <a:t>denominación </a:t>
            </a:r>
            <a:r>
              <a:rPr sz="2400" b="1" i="1" dirty="0">
                <a:latin typeface="Calibri"/>
                <a:cs typeface="Calibri"/>
              </a:rPr>
              <a:t>que patrón e </a:t>
            </a:r>
            <a:r>
              <a:rPr sz="2400" b="1" i="1" spc="-10" dirty="0">
                <a:latin typeface="Calibri"/>
                <a:cs typeface="Calibri"/>
              </a:rPr>
              <a:t>intermediarios </a:t>
            </a:r>
            <a:r>
              <a:rPr sz="2400" b="1" i="1" dirty="0">
                <a:latin typeface="Calibri"/>
                <a:cs typeface="Calibri"/>
              </a:rPr>
              <a:t>asuman, </a:t>
            </a:r>
            <a:r>
              <a:rPr sz="2400" b="1" i="1" spc="-5" dirty="0">
                <a:latin typeface="Calibri"/>
                <a:cs typeface="Calibri"/>
              </a:rPr>
              <a:t>ambos </a:t>
            </a:r>
            <a:r>
              <a:rPr sz="2400" b="1" i="1" spc="-10" dirty="0">
                <a:latin typeface="Calibri"/>
                <a:cs typeface="Calibri"/>
              </a:rPr>
              <a:t>serán  </a:t>
            </a:r>
            <a:r>
              <a:rPr sz="2400" b="1" i="1" spc="-5" dirty="0">
                <a:latin typeface="Calibri"/>
                <a:cs typeface="Calibri"/>
              </a:rPr>
              <a:t>responsables solidarios </a:t>
            </a:r>
            <a:r>
              <a:rPr sz="2400" b="1" i="1" spc="-10" dirty="0">
                <a:latin typeface="Calibri"/>
                <a:cs typeface="Calibri"/>
              </a:rPr>
              <a:t>entre </a:t>
            </a:r>
            <a:r>
              <a:rPr sz="2400" b="1" i="1" dirty="0">
                <a:latin typeface="Calibri"/>
                <a:cs typeface="Calibri"/>
              </a:rPr>
              <a:t>sí y </a:t>
            </a:r>
            <a:r>
              <a:rPr sz="2400" b="1" i="1" spc="-5" dirty="0">
                <a:latin typeface="Calibri"/>
                <a:cs typeface="Calibri"/>
              </a:rPr>
              <a:t>en relación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spc="-20" dirty="0">
                <a:latin typeface="Calibri"/>
                <a:cs typeface="Calibri"/>
              </a:rPr>
              <a:t>trabajador, </a:t>
            </a:r>
            <a:r>
              <a:rPr sz="2400" b="1" i="1" spc="-10" dirty="0">
                <a:latin typeface="Calibri"/>
                <a:cs typeface="Calibri"/>
              </a:rPr>
              <a:t>respecto </a:t>
            </a:r>
            <a:r>
              <a:rPr sz="2400" b="1" i="1" dirty="0">
                <a:latin typeface="Calibri"/>
                <a:cs typeface="Calibri"/>
              </a:rPr>
              <a:t>del  </a:t>
            </a:r>
            <a:r>
              <a:rPr sz="2400" b="1" i="1" spc="-10" dirty="0">
                <a:latin typeface="Calibri"/>
                <a:cs typeface="Calibri"/>
              </a:rPr>
              <a:t>cumplimiento </a:t>
            </a:r>
            <a:r>
              <a:rPr sz="2400" b="1" i="1" dirty="0">
                <a:latin typeface="Calibri"/>
                <a:cs typeface="Calibri"/>
              </a:rPr>
              <a:t>de las </a:t>
            </a:r>
            <a:r>
              <a:rPr sz="2400" b="1" i="1" spc="-10" dirty="0">
                <a:latin typeface="Calibri"/>
                <a:cs typeface="Calibri"/>
              </a:rPr>
              <a:t>obligaciones </a:t>
            </a:r>
            <a:r>
              <a:rPr sz="2400" b="1" i="1" spc="-15" dirty="0">
                <a:latin typeface="Calibri"/>
                <a:cs typeface="Calibri"/>
              </a:rPr>
              <a:t>contenidas </a:t>
            </a:r>
            <a:r>
              <a:rPr sz="2400" b="1" i="1" spc="-5" dirty="0">
                <a:latin typeface="Calibri"/>
                <a:cs typeface="Calibri"/>
              </a:rPr>
              <a:t>en la </a:t>
            </a:r>
            <a:r>
              <a:rPr sz="2400" b="1" i="1" spc="-10" dirty="0">
                <a:latin typeface="Calibri"/>
                <a:cs typeface="Calibri"/>
              </a:rPr>
              <a:t>Ley </a:t>
            </a:r>
            <a:r>
              <a:rPr sz="2400" b="1" i="1" dirty="0">
                <a:latin typeface="Calibri"/>
                <a:cs typeface="Calibri"/>
              </a:rPr>
              <a:t>del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Infonavit.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35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No serán </a:t>
            </a:r>
            <a:r>
              <a:rPr sz="2400" b="1" i="1" spc="-10" dirty="0">
                <a:latin typeface="Calibri"/>
                <a:cs typeface="Calibri"/>
              </a:rPr>
              <a:t>considerados intermediarios, </a:t>
            </a:r>
            <a:r>
              <a:rPr sz="2400" b="1" i="1" spc="-5" dirty="0">
                <a:latin typeface="Calibri"/>
                <a:cs typeface="Calibri"/>
              </a:rPr>
              <a:t>sino patrones, </a:t>
            </a: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5" dirty="0">
                <a:latin typeface="Calibri"/>
                <a:cs typeface="Calibri"/>
              </a:rPr>
              <a:t>empresas </a:t>
            </a:r>
            <a:r>
              <a:rPr sz="2400" b="1" i="1" spc="-15" dirty="0">
                <a:latin typeface="Calibri"/>
                <a:cs typeface="Calibri"/>
              </a:rPr>
              <a:t>contratistas  </a:t>
            </a:r>
            <a:r>
              <a:rPr sz="2400" b="1" i="1" spc="-10" dirty="0">
                <a:latin typeface="Calibri"/>
                <a:cs typeface="Calibri"/>
              </a:rPr>
              <a:t>establecidas </a:t>
            </a:r>
            <a:r>
              <a:rPr sz="2400" b="1" i="1" dirty="0">
                <a:latin typeface="Calibri"/>
                <a:cs typeface="Calibri"/>
              </a:rPr>
              <a:t>que </a:t>
            </a:r>
            <a:r>
              <a:rPr sz="2400" b="1" i="1" spc="-10" dirty="0">
                <a:latin typeface="Calibri"/>
                <a:cs typeface="Calibri"/>
              </a:rPr>
              <a:t>presten </a:t>
            </a:r>
            <a:r>
              <a:rPr sz="2400" b="1" i="1" spc="-5" dirty="0">
                <a:latin typeface="Calibri"/>
                <a:cs typeface="Calibri"/>
              </a:rPr>
              <a:t>servicios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sus trabajadores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otras, para </a:t>
            </a:r>
            <a:r>
              <a:rPr sz="2400" b="1" i="1" spc="-10" dirty="0">
                <a:latin typeface="Calibri"/>
                <a:cs typeface="Calibri"/>
              </a:rPr>
              <a:t>ejecutarlos </a:t>
            </a:r>
            <a:r>
              <a:rPr sz="2400" b="1" i="1" spc="-15" dirty="0">
                <a:latin typeface="Calibri"/>
                <a:cs typeface="Calibri"/>
              </a:rPr>
              <a:t>con  </a:t>
            </a:r>
            <a:r>
              <a:rPr sz="2400" b="1" i="1" spc="-10" dirty="0">
                <a:latin typeface="Calibri"/>
                <a:cs typeface="Calibri"/>
              </a:rPr>
              <a:t>elementos </a:t>
            </a:r>
            <a:r>
              <a:rPr sz="2400" b="1" i="1" spc="-5" dirty="0">
                <a:latin typeface="Calibri"/>
                <a:cs typeface="Calibri"/>
              </a:rPr>
              <a:t>propios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10" dirty="0">
                <a:latin typeface="Calibri"/>
                <a:cs typeface="Calibri"/>
              </a:rPr>
              <a:t>suficientes </a:t>
            </a:r>
            <a:r>
              <a:rPr sz="2400" b="1" i="1" dirty="0">
                <a:latin typeface="Calibri"/>
                <a:cs typeface="Calibri"/>
              </a:rPr>
              <a:t>para </a:t>
            </a:r>
            <a:r>
              <a:rPr sz="2400" b="1" i="1" spc="-5" dirty="0">
                <a:latin typeface="Calibri"/>
                <a:cs typeface="Calibri"/>
              </a:rPr>
              <a:t>cumplir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10" dirty="0">
                <a:latin typeface="Calibri"/>
                <a:cs typeface="Calibri"/>
              </a:rPr>
              <a:t>obligaciones </a:t>
            </a:r>
            <a:r>
              <a:rPr sz="2400" b="1" i="1" spc="-5" dirty="0">
                <a:latin typeface="Calibri"/>
                <a:cs typeface="Calibri"/>
              </a:rPr>
              <a:t>que </a:t>
            </a:r>
            <a:r>
              <a:rPr sz="2400" b="1" i="1" dirty="0">
                <a:latin typeface="Calibri"/>
                <a:cs typeface="Calibri"/>
              </a:rPr>
              <a:t>deriven de las  </a:t>
            </a:r>
            <a:r>
              <a:rPr sz="2400" b="1" i="1" spc="-5" dirty="0">
                <a:latin typeface="Calibri"/>
                <a:cs typeface="Calibri"/>
              </a:rPr>
              <a:t>relaciones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sus trabajadores.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63656" y="5809486"/>
            <a:ext cx="1141476" cy="1028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1572" y="618744"/>
            <a:ext cx="57157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4080" y="709371"/>
            <a:ext cx="51073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0000"/>
                </a:solidFill>
              </a:rPr>
              <a:t>INFONAVIT </a:t>
            </a:r>
            <a:r>
              <a:rPr sz="3200" dirty="0">
                <a:solidFill>
                  <a:srgbClr val="FF0000"/>
                </a:solidFill>
              </a:rPr>
              <a:t>y</a:t>
            </a:r>
            <a:r>
              <a:rPr sz="3200" spc="-4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subcontratación.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54914" y="1977897"/>
            <a:ext cx="115290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Las </a:t>
            </a:r>
            <a:r>
              <a:rPr sz="2400" b="1" i="1" spc="-5" dirty="0">
                <a:latin typeface="Calibri"/>
                <a:cs typeface="Calibri"/>
              </a:rPr>
              <a:t>empresas </a:t>
            </a:r>
            <a:r>
              <a:rPr sz="2400" b="1" i="1" spc="-15" dirty="0">
                <a:latin typeface="Calibri"/>
                <a:cs typeface="Calibri"/>
              </a:rPr>
              <a:t>contratantes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10" dirty="0">
                <a:latin typeface="Calibri"/>
                <a:cs typeface="Calibri"/>
              </a:rPr>
              <a:t>contratistas </a:t>
            </a:r>
            <a:r>
              <a:rPr sz="2400" b="1" i="1" spc="-5" dirty="0">
                <a:latin typeface="Calibri"/>
                <a:cs typeface="Calibri"/>
              </a:rPr>
              <a:t>deberán </a:t>
            </a:r>
            <a:r>
              <a:rPr sz="2400" b="1" i="1" spc="-15" dirty="0">
                <a:latin typeface="Calibri"/>
                <a:cs typeface="Calibri"/>
              </a:rPr>
              <a:t>comunicar </a:t>
            </a:r>
            <a:r>
              <a:rPr sz="2400" b="1" i="1" spc="-10" dirty="0">
                <a:latin typeface="Calibri"/>
                <a:cs typeface="Calibri"/>
              </a:rPr>
              <a:t>trimestralmente </a:t>
            </a:r>
            <a:r>
              <a:rPr sz="2400" b="1" i="1" spc="-15" dirty="0">
                <a:latin typeface="Calibri"/>
                <a:cs typeface="Calibri"/>
              </a:rPr>
              <a:t>ante </a:t>
            </a:r>
            <a:r>
              <a:rPr sz="2400" b="1" i="1" spc="-5" dirty="0">
                <a:latin typeface="Calibri"/>
                <a:cs typeface="Calibri"/>
              </a:rPr>
              <a:t>la  delegación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recaudación correspondiente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5" dirty="0">
                <a:latin typeface="Calibri"/>
                <a:cs typeface="Calibri"/>
              </a:rPr>
              <a:t>domicilio del patrón </a:t>
            </a:r>
            <a:r>
              <a:rPr sz="2400" b="1" i="1" dirty="0">
                <a:latin typeface="Calibri"/>
                <a:cs typeface="Calibri"/>
              </a:rPr>
              <a:t>o </a:t>
            </a:r>
            <a:r>
              <a:rPr sz="2400" b="1" i="1" spc="-10" dirty="0">
                <a:latin typeface="Calibri"/>
                <a:cs typeface="Calibri"/>
              </a:rPr>
              <a:t>sujeto obligado, </a:t>
            </a:r>
            <a:r>
              <a:rPr sz="2400" b="1" i="1" spc="-5" dirty="0">
                <a:latin typeface="Calibri"/>
                <a:cs typeface="Calibri"/>
              </a:rPr>
              <a:t>en  relación </a:t>
            </a:r>
            <a:r>
              <a:rPr sz="2400" b="1" i="1" spc="-15" dirty="0">
                <a:latin typeface="Calibri"/>
                <a:cs typeface="Calibri"/>
              </a:rPr>
              <a:t>con </a:t>
            </a:r>
            <a:r>
              <a:rPr sz="2400" b="1" i="1" spc="-5" dirty="0">
                <a:latin typeface="Calibri"/>
                <a:cs typeface="Calibri"/>
              </a:rPr>
              <a:t>los </a:t>
            </a:r>
            <a:r>
              <a:rPr sz="2400" b="1" i="1" spc="-15" dirty="0">
                <a:latin typeface="Calibri"/>
                <a:cs typeface="Calibri"/>
              </a:rPr>
              <a:t>contratos </a:t>
            </a:r>
            <a:r>
              <a:rPr sz="2400" b="1" i="1" spc="-5" dirty="0">
                <a:latin typeface="Calibri"/>
                <a:cs typeface="Calibri"/>
              </a:rPr>
              <a:t>celebrados en el trimestre </a:t>
            </a:r>
            <a:r>
              <a:rPr sz="2400" b="1" i="1" dirty="0">
                <a:latin typeface="Calibri"/>
                <a:cs typeface="Calibri"/>
              </a:rPr>
              <a:t>de que se</a:t>
            </a:r>
            <a:r>
              <a:rPr sz="2400" b="1" i="1" spc="-10" dirty="0">
                <a:latin typeface="Calibri"/>
                <a:cs typeface="Calibri"/>
              </a:rPr>
              <a:t> trate.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63656" y="5809486"/>
            <a:ext cx="1141476" cy="1028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4272" y="633983"/>
            <a:ext cx="8141970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2998" y="712419"/>
            <a:ext cx="7687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SISTEMA </a:t>
            </a:r>
            <a:r>
              <a:rPr sz="2800" spc="-5" dirty="0">
                <a:solidFill>
                  <a:srgbClr val="FF0000"/>
                </a:solidFill>
              </a:rPr>
              <a:t>DE </a:t>
            </a:r>
            <a:r>
              <a:rPr sz="2800" spc="-10" dirty="0">
                <a:solidFill>
                  <a:srgbClr val="FF0000"/>
                </a:solidFill>
              </a:rPr>
              <a:t>RESPONSABILIDAD SOLIDARIA</a:t>
            </a:r>
            <a:r>
              <a:rPr sz="2800" spc="1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(SIRESO)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54914" y="1977897"/>
            <a:ext cx="1783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779145" algn="l"/>
              </a:tabLst>
            </a:pPr>
            <a:r>
              <a:rPr sz="2400" b="1" i="1" dirty="0">
                <a:latin typeface="Calibri"/>
                <a:cs typeface="Calibri"/>
              </a:rPr>
              <a:t>El	</a:t>
            </a:r>
            <a:r>
              <a:rPr sz="2400" b="1" i="1" spc="-15" dirty="0">
                <a:latin typeface="Calibri"/>
                <a:cs typeface="Calibri"/>
              </a:rPr>
              <a:t>Sistema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085" y="1977897"/>
            <a:ext cx="9568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2605" algn="l"/>
                <a:tab pos="2784475" algn="l"/>
                <a:tab pos="4100195" algn="l"/>
                <a:tab pos="5372735" algn="l"/>
                <a:tab pos="6562090" algn="l"/>
                <a:tab pos="7707630" algn="l"/>
                <a:tab pos="8349615" algn="l"/>
                <a:tab pos="8785860" algn="l"/>
              </a:tabLst>
            </a:pPr>
            <a:r>
              <a:rPr sz="2400" b="1" i="1" spc="5" dirty="0">
                <a:latin typeface="Calibri"/>
                <a:cs typeface="Calibri"/>
              </a:rPr>
              <a:t>d</a:t>
            </a:r>
            <a:r>
              <a:rPr sz="2400" b="1" i="1" dirty="0">
                <a:latin typeface="Calibri"/>
                <a:cs typeface="Calibri"/>
              </a:rPr>
              <a:t>e	</a:t>
            </a:r>
            <a:r>
              <a:rPr sz="2400" b="1" i="1" spc="-45" dirty="0">
                <a:latin typeface="Calibri"/>
                <a:cs typeface="Calibri"/>
              </a:rPr>
              <a:t>R</a:t>
            </a:r>
            <a:r>
              <a:rPr sz="2400" b="1" i="1" spc="-5" dirty="0">
                <a:latin typeface="Calibri"/>
                <a:cs typeface="Calibri"/>
              </a:rPr>
              <a:t>esp</a:t>
            </a:r>
            <a:r>
              <a:rPr sz="2400" b="1" i="1" spc="-15" dirty="0">
                <a:latin typeface="Calibri"/>
                <a:cs typeface="Calibri"/>
              </a:rPr>
              <a:t>o</a:t>
            </a:r>
            <a:r>
              <a:rPr sz="2400" b="1" i="1" spc="-5" dirty="0">
                <a:latin typeface="Calibri"/>
                <a:cs typeface="Calibri"/>
              </a:rPr>
              <a:t>nsabil</a:t>
            </a:r>
            <a:r>
              <a:rPr sz="2400" b="1" i="1" spc="-15" dirty="0">
                <a:latin typeface="Calibri"/>
                <a:cs typeface="Calibri"/>
              </a:rPr>
              <a:t>i</a:t>
            </a:r>
            <a:r>
              <a:rPr sz="2400" b="1" i="1" spc="-10" dirty="0">
                <a:latin typeface="Calibri"/>
                <a:cs typeface="Calibri"/>
              </a:rPr>
              <a:t>da</a:t>
            </a:r>
            <a:r>
              <a:rPr sz="2400" b="1" i="1" dirty="0">
                <a:latin typeface="Calibri"/>
                <a:cs typeface="Calibri"/>
              </a:rPr>
              <a:t>d	</a:t>
            </a:r>
            <a:r>
              <a:rPr sz="2400" b="1" i="1" spc="-5" dirty="0">
                <a:latin typeface="Calibri"/>
                <a:cs typeface="Calibri"/>
              </a:rPr>
              <a:t>So</a:t>
            </a:r>
            <a:r>
              <a:rPr sz="2400" b="1" i="1" spc="-10" dirty="0">
                <a:latin typeface="Calibri"/>
                <a:cs typeface="Calibri"/>
              </a:rPr>
              <a:t>l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10" dirty="0">
                <a:latin typeface="Calibri"/>
                <a:cs typeface="Calibri"/>
              </a:rPr>
              <a:t>d</a:t>
            </a:r>
            <a:r>
              <a:rPr sz="2400" b="1" i="1" dirty="0">
                <a:latin typeface="Calibri"/>
                <a:cs typeface="Calibri"/>
              </a:rPr>
              <a:t>aria	(</a:t>
            </a:r>
            <a:r>
              <a:rPr sz="2400" b="1" i="1" spc="-20" dirty="0">
                <a:latin typeface="Calibri"/>
                <a:cs typeface="Calibri"/>
              </a:rPr>
              <a:t>S</a:t>
            </a:r>
            <a:r>
              <a:rPr sz="2400" b="1" i="1" dirty="0">
                <a:latin typeface="Calibri"/>
                <a:cs typeface="Calibri"/>
              </a:rPr>
              <a:t>IR</a:t>
            </a:r>
            <a:r>
              <a:rPr sz="2400" b="1" i="1" spc="-20" dirty="0">
                <a:latin typeface="Calibri"/>
                <a:cs typeface="Calibri"/>
              </a:rPr>
              <a:t>E</a:t>
            </a:r>
            <a:r>
              <a:rPr sz="2400" b="1" i="1" spc="-5" dirty="0">
                <a:latin typeface="Calibri"/>
                <a:cs typeface="Calibri"/>
              </a:rPr>
              <a:t>SO</a:t>
            </a:r>
            <a:r>
              <a:rPr sz="2400" b="1" i="1" dirty="0">
                <a:latin typeface="Calibri"/>
                <a:cs typeface="Calibri"/>
              </a:rPr>
              <a:t>)	permi</a:t>
            </a:r>
            <a:r>
              <a:rPr sz="2400" b="1" i="1" spc="-35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e	c</a:t>
            </a:r>
            <a:r>
              <a:rPr sz="2400" b="1" i="1" spc="-10" dirty="0">
                <a:latin typeface="Calibri"/>
                <a:cs typeface="Calibri"/>
              </a:rPr>
              <a:t>u</a:t>
            </a:r>
            <a:r>
              <a:rPr sz="2400" b="1" i="1" dirty="0">
                <a:latin typeface="Calibri"/>
                <a:cs typeface="Calibri"/>
              </a:rPr>
              <a:t>m</a:t>
            </a:r>
            <a:r>
              <a:rPr sz="2400" b="1" i="1" spc="5" dirty="0">
                <a:latin typeface="Calibri"/>
                <a:cs typeface="Calibri"/>
              </a:rPr>
              <a:t>p</a:t>
            </a:r>
            <a:r>
              <a:rPr sz="2400" b="1" i="1" spc="-15" dirty="0">
                <a:latin typeface="Calibri"/>
                <a:cs typeface="Calibri"/>
              </a:rPr>
              <a:t>l</a:t>
            </a:r>
            <a:r>
              <a:rPr sz="2400" b="1" i="1" dirty="0">
                <a:latin typeface="Calibri"/>
                <a:cs typeface="Calibri"/>
              </a:rPr>
              <a:t>ir	</a:t>
            </a:r>
            <a:r>
              <a:rPr sz="2400" b="1" i="1" spc="-30" dirty="0">
                <a:latin typeface="Calibri"/>
                <a:cs typeface="Calibri"/>
              </a:rPr>
              <a:t>c</a:t>
            </a:r>
            <a:r>
              <a:rPr sz="2400" b="1" i="1" spc="-5" dirty="0">
                <a:latin typeface="Calibri"/>
                <a:cs typeface="Calibri"/>
              </a:rPr>
              <a:t>o</a:t>
            </a:r>
            <a:r>
              <a:rPr sz="2400" b="1" i="1" dirty="0">
                <a:latin typeface="Calibri"/>
                <a:cs typeface="Calibri"/>
              </a:rPr>
              <a:t>n	</a:t>
            </a:r>
            <a:r>
              <a:rPr sz="2400" b="1" i="1" spc="-5" dirty="0">
                <a:latin typeface="Calibri"/>
                <a:cs typeface="Calibri"/>
              </a:rPr>
              <a:t>l</a:t>
            </a:r>
            <a:r>
              <a:rPr sz="2400" b="1" i="1" dirty="0">
                <a:latin typeface="Calibri"/>
                <a:cs typeface="Calibri"/>
              </a:rPr>
              <a:t>a	</a:t>
            </a:r>
            <a:r>
              <a:rPr sz="2400" b="1" i="1" spc="-5" dirty="0">
                <a:latin typeface="Calibri"/>
                <a:cs typeface="Calibri"/>
              </a:rPr>
              <a:t>n</a:t>
            </a:r>
            <a:r>
              <a:rPr sz="2400" b="1" i="1" spc="-15" dirty="0">
                <a:latin typeface="Calibri"/>
                <a:cs typeface="Calibri"/>
              </a:rPr>
              <a:t>u</a:t>
            </a:r>
            <a:r>
              <a:rPr sz="2400" b="1" i="1" spc="-30" dirty="0">
                <a:latin typeface="Calibri"/>
                <a:cs typeface="Calibri"/>
              </a:rPr>
              <a:t>e</a:t>
            </a:r>
            <a:r>
              <a:rPr sz="2400" b="1" i="1" spc="-5" dirty="0">
                <a:latin typeface="Calibri"/>
                <a:cs typeface="Calibri"/>
              </a:rPr>
              <a:t>va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i="1" spc="-5" dirty="0"/>
              <a:t>disposición en la </a:t>
            </a:r>
            <a:r>
              <a:rPr i="1" spc="-10" dirty="0"/>
              <a:t>Ley </a:t>
            </a:r>
            <a:r>
              <a:rPr i="1" dirty="0"/>
              <a:t>de </a:t>
            </a:r>
            <a:r>
              <a:rPr i="1" spc="-10" dirty="0"/>
              <a:t>Infonavit </a:t>
            </a:r>
            <a:r>
              <a:rPr i="1" dirty="0"/>
              <a:t>a </a:t>
            </a:r>
            <a:r>
              <a:rPr i="1" spc="-5" dirty="0"/>
              <a:t>los patrones </a:t>
            </a:r>
            <a:r>
              <a:rPr i="1" dirty="0"/>
              <a:t>y </a:t>
            </a:r>
            <a:r>
              <a:rPr i="1" spc="-5" dirty="0"/>
              <a:t>beneficiarios </a:t>
            </a:r>
            <a:r>
              <a:rPr i="1" dirty="0"/>
              <a:t>que </a:t>
            </a:r>
            <a:r>
              <a:rPr i="1" spc="-5" dirty="0"/>
              <a:t>tienen trabajadores  </a:t>
            </a:r>
            <a:r>
              <a:rPr spc="-5" dirty="0"/>
              <a:t>asalariados </a:t>
            </a:r>
            <a:r>
              <a:rPr spc="-10" dirty="0"/>
              <a:t>contratados </a:t>
            </a:r>
            <a:r>
              <a:rPr dirty="0"/>
              <a:t>bajo </a:t>
            </a:r>
            <a:r>
              <a:rPr spc="-5" dirty="0"/>
              <a:t>el </a:t>
            </a:r>
            <a:r>
              <a:rPr spc="-10" dirty="0"/>
              <a:t>esquema </a:t>
            </a:r>
            <a:r>
              <a:rPr dirty="0"/>
              <a:t>de </a:t>
            </a:r>
            <a:r>
              <a:rPr spc="-10" dirty="0"/>
              <a:t>subcontratación </a:t>
            </a:r>
            <a:r>
              <a:rPr dirty="0"/>
              <a:t>de </a:t>
            </a:r>
            <a:r>
              <a:rPr spc="-5" dirty="0"/>
              <a:t>personal para  </a:t>
            </a:r>
            <a:r>
              <a:rPr spc="-10" dirty="0"/>
              <a:t>comprobar </a:t>
            </a:r>
            <a:r>
              <a:rPr spc="-5" dirty="0"/>
              <a:t>el </a:t>
            </a:r>
            <a:r>
              <a:rPr spc="-10" dirty="0"/>
              <a:t>cumplimiento </a:t>
            </a:r>
            <a:r>
              <a:rPr spc="-15" dirty="0"/>
              <a:t>con </a:t>
            </a:r>
            <a:r>
              <a:rPr dirty="0"/>
              <a:t>sus </a:t>
            </a:r>
            <a:r>
              <a:rPr spc="-5" dirty="0"/>
              <a:t>obligaciones fiscales en </a:t>
            </a:r>
            <a:r>
              <a:rPr spc="-10" dirty="0"/>
              <a:t>materia </a:t>
            </a:r>
            <a:r>
              <a:rPr dirty="0"/>
              <a:t>de </a:t>
            </a:r>
            <a:r>
              <a:rPr spc="-10" dirty="0"/>
              <a:t>vivienda </a:t>
            </a:r>
            <a:r>
              <a:rPr dirty="0"/>
              <a:t>y  </a:t>
            </a:r>
            <a:r>
              <a:rPr spc="-10" dirty="0"/>
              <a:t>garantizar </a:t>
            </a:r>
            <a:r>
              <a:rPr spc="-5" dirty="0"/>
              <a:t>los derechos </a:t>
            </a:r>
            <a:r>
              <a:rPr dirty="0"/>
              <a:t>de </a:t>
            </a:r>
            <a:r>
              <a:rPr spc="-5" dirty="0"/>
              <a:t>los</a:t>
            </a:r>
            <a:r>
              <a:rPr spc="-30" dirty="0"/>
              <a:t> </a:t>
            </a:r>
            <a:r>
              <a:rPr spc="-5" dirty="0"/>
              <a:t>trabajadores.</a:t>
            </a:r>
          </a:p>
        </p:txBody>
      </p:sp>
      <p:sp>
        <p:nvSpPr>
          <p:cNvPr id="7" name="object 7"/>
          <p:cNvSpPr/>
          <p:nvPr/>
        </p:nvSpPr>
        <p:spPr>
          <a:xfrm>
            <a:off x="10963656" y="5809486"/>
            <a:ext cx="1141476" cy="1028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740" y="678180"/>
            <a:ext cx="9109710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6051" y="757809"/>
            <a:ext cx="8567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Outsourcing </a:t>
            </a:r>
            <a:r>
              <a:rPr sz="2800" spc="-5" dirty="0">
                <a:solidFill>
                  <a:srgbClr val="FF0000"/>
                </a:solidFill>
              </a:rPr>
              <a:t>y </a:t>
            </a:r>
            <a:r>
              <a:rPr sz="2800" spc="-10" dirty="0">
                <a:solidFill>
                  <a:srgbClr val="FF0000"/>
                </a:solidFill>
              </a:rPr>
              <a:t>esquemas abusivos </a:t>
            </a:r>
            <a:r>
              <a:rPr sz="2800" spc="-5" dirty="0">
                <a:solidFill>
                  <a:srgbClr val="FF0000"/>
                </a:solidFill>
              </a:rPr>
              <a:t>de </a:t>
            </a:r>
            <a:r>
              <a:rPr sz="2800" spc="-10" dirty="0">
                <a:solidFill>
                  <a:srgbClr val="FF0000"/>
                </a:solidFill>
              </a:rPr>
              <a:t>sustitución</a:t>
            </a:r>
            <a:r>
              <a:rPr sz="2800" spc="8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patronal.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99644" y="1883664"/>
            <a:ext cx="654558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904" y="188366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4044" y="1883664"/>
            <a:ext cx="2501646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6392" y="1883664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644" y="2310383"/>
            <a:ext cx="669798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0143" y="2310383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4044" y="2310383"/>
            <a:ext cx="1523238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41804" y="2310383"/>
            <a:ext cx="1672590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20440" y="2310383"/>
            <a:ext cx="1139189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62628" y="2310383"/>
            <a:ext cx="741426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07052" y="2310383"/>
            <a:ext cx="253974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52843" y="2310383"/>
            <a:ext cx="741426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97268" y="2310383"/>
            <a:ext cx="1754885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9644" y="2737104"/>
            <a:ext cx="628650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2737104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14044" y="2737104"/>
            <a:ext cx="1780794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37460" y="2737104"/>
            <a:ext cx="1914906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91940" y="2737104"/>
            <a:ext cx="848106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81144" y="2737104"/>
            <a:ext cx="2248661" cy="7993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0903" y="2737104"/>
            <a:ext cx="1643633" cy="7993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55635" y="2737104"/>
            <a:ext cx="1917953" cy="7993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314688" y="2737104"/>
            <a:ext cx="848105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803892" y="2737104"/>
            <a:ext cx="1931670" cy="79933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28040" y="1962404"/>
            <a:ext cx="1108202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6465" indent="-914400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926465" algn="l"/>
                <a:tab pos="92710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Antecedentes.</a:t>
            </a:r>
            <a:endParaRPr sz="2800">
              <a:latin typeface="Calibri"/>
              <a:cs typeface="Calibri"/>
            </a:endParaRPr>
          </a:p>
          <a:p>
            <a:pPr marL="926465" indent="-914400">
              <a:lnSpc>
                <a:spcPct val="100000"/>
              </a:lnSpc>
              <a:buAutoNum type="alphaLcPeriod"/>
              <a:tabLst>
                <a:tab pos="926465" algn="l"/>
                <a:tab pos="92710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Figuras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alternas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para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remuneración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al</a:t>
            </a:r>
            <a:r>
              <a:rPr sz="2800" b="1" spc="19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personal</a:t>
            </a:r>
            <a:endParaRPr sz="2800">
              <a:latin typeface="Calibri"/>
              <a:cs typeface="Calibri"/>
            </a:endParaRPr>
          </a:p>
          <a:p>
            <a:pPr marL="926465" indent="-914400">
              <a:lnSpc>
                <a:spcPct val="100000"/>
              </a:lnSpc>
              <a:buAutoNum type="alphaLcPeriod"/>
              <a:tabLst>
                <a:tab pos="926465" algn="l"/>
                <a:tab pos="927100" algn="l"/>
              </a:tabLst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Acciones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conjuntas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autoridades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fiscales, laborales,</a:t>
            </a:r>
            <a:r>
              <a:rPr sz="2800" b="1" spc="-2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seguridad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9644" y="3163823"/>
            <a:ext cx="1309878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2519" y="3163823"/>
            <a:ext cx="646938" cy="79933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60932" y="3163823"/>
            <a:ext cx="934974" cy="79933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28040" y="3242817"/>
            <a:ext cx="16440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social y</a:t>
            </a:r>
            <a:r>
              <a:rPr sz="2800" b="1" spc="-5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del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028444" y="3163823"/>
            <a:ext cx="1544574" cy="79933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93720" y="3163823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257170" y="3242817"/>
            <a:ext cx="118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t</a:t>
            </a:r>
            <a:r>
              <a:rPr sz="2800" b="1" spc="-60" dirty="0">
                <a:solidFill>
                  <a:srgbClr val="0033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abaj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9644" y="3590544"/>
            <a:ext cx="669798" cy="79933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0143" y="3590544"/>
            <a:ext cx="573786" cy="7993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14044" y="3590544"/>
            <a:ext cx="1312926" cy="79933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028444" y="3590544"/>
            <a:ext cx="1285494" cy="79933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15411" y="3590544"/>
            <a:ext cx="646938" cy="79933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63823" y="3590544"/>
            <a:ext cx="2222754" cy="79933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89576" y="3590544"/>
            <a:ext cx="1038605" cy="79933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31179" y="3590544"/>
            <a:ext cx="2010918" cy="79933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46619" y="3590544"/>
            <a:ext cx="2425446" cy="7993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78111" y="3590544"/>
            <a:ext cx="1230629" cy="79933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28040" y="3669538"/>
            <a:ext cx="98571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26465" algn="l"/>
              </a:tabLst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d.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EFOS,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EDOS y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outsourcing que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constituye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defraudación</a:t>
            </a:r>
            <a:r>
              <a:rPr sz="2800" b="1" spc="16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fiscal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4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2072" y="1040891"/>
            <a:ext cx="6375654" cy="1390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47082" y="6426809"/>
            <a:ext cx="2496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ALBERTO 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SANDOVAL.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817352" y="4866132"/>
            <a:ext cx="1072896" cy="1673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76016" y="3035807"/>
            <a:ext cx="5839967" cy="3086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1853" y="2087626"/>
            <a:ext cx="1148397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i="1" spc="-20" dirty="0">
                <a:latin typeface="Calibri"/>
                <a:cs typeface="Calibri"/>
              </a:rPr>
              <a:t>Esta </a:t>
            </a:r>
            <a:r>
              <a:rPr sz="3200" b="1" i="1" spc="-5" dirty="0">
                <a:latin typeface="Calibri"/>
                <a:cs typeface="Calibri"/>
              </a:rPr>
              <a:t>segunda década </a:t>
            </a:r>
            <a:r>
              <a:rPr sz="3200" b="1" i="1" dirty="0">
                <a:latin typeface="Calibri"/>
                <a:cs typeface="Calibri"/>
              </a:rPr>
              <a:t>del </a:t>
            </a:r>
            <a:r>
              <a:rPr sz="3200" b="1" i="1" spc="-10" dirty="0">
                <a:latin typeface="Calibri"/>
                <a:cs typeface="Calibri"/>
              </a:rPr>
              <a:t>nuevo </a:t>
            </a:r>
            <a:r>
              <a:rPr sz="3200" b="1" i="1" spc="-5" dirty="0">
                <a:latin typeface="Calibri"/>
                <a:cs typeface="Calibri"/>
              </a:rPr>
              <a:t>milenio, se </a:t>
            </a:r>
            <a:r>
              <a:rPr sz="3200" b="1" i="1" dirty="0">
                <a:latin typeface="Calibri"/>
                <a:cs typeface="Calibri"/>
              </a:rPr>
              <a:t>ha </a:t>
            </a:r>
            <a:r>
              <a:rPr sz="3200" b="1" i="1" spc="-10" dirty="0">
                <a:latin typeface="Calibri"/>
                <a:cs typeface="Calibri"/>
              </a:rPr>
              <a:t>caracterizado </a:t>
            </a:r>
            <a:r>
              <a:rPr sz="3200" b="1" i="1" dirty="0">
                <a:latin typeface="Calibri"/>
                <a:cs typeface="Calibri"/>
              </a:rPr>
              <a:t>por </a:t>
            </a:r>
            <a:r>
              <a:rPr sz="3200" b="1" i="1" spc="5" dirty="0">
                <a:latin typeface="Calibri"/>
                <a:cs typeface="Calibri"/>
              </a:rPr>
              <a:t>la  </a:t>
            </a:r>
            <a:r>
              <a:rPr sz="3200" b="1" i="1" spc="-5" dirty="0">
                <a:latin typeface="Calibri"/>
                <a:cs typeface="Calibri"/>
              </a:rPr>
              <a:t>actuación </a:t>
            </a:r>
            <a:r>
              <a:rPr sz="3200" b="1" i="1" spc="-20" dirty="0">
                <a:latin typeface="Calibri"/>
                <a:cs typeface="Calibri"/>
              </a:rPr>
              <a:t>conjunta </a:t>
            </a:r>
            <a:r>
              <a:rPr sz="3200" b="1" i="1" dirty="0">
                <a:latin typeface="Calibri"/>
                <a:cs typeface="Calibri"/>
              </a:rPr>
              <a:t>de </a:t>
            </a:r>
            <a:r>
              <a:rPr sz="3200" b="1" i="1" spc="-5" dirty="0">
                <a:latin typeface="Calibri"/>
                <a:cs typeface="Calibri"/>
              </a:rPr>
              <a:t>diversas </a:t>
            </a:r>
            <a:r>
              <a:rPr sz="3200" b="1" i="1" spc="-10" dirty="0">
                <a:latin typeface="Calibri"/>
                <a:cs typeface="Calibri"/>
              </a:rPr>
              <a:t>autoridades </a:t>
            </a:r>
            <a:r>
              <a:rPr sz="3200" b="1" i="1" spc="-5" dirty="0">
                <a:latin typeface="Calibri"/>
                <a:cs typeface="Calibri"/>
              </a:rPr>
              <a:t>(laborales, </a:t>
            </a:r>
            <a:r>
              <a:rPr sz="3200" b="1" i="1" spc="-10" dirty="0">
                <a:latin typeface="Calibri"/>
                <a:cs typeface="Calibri"/>
              </a:rPr>
              <a:t>fiscales </a:t>
            </a:r>
            <a:r>
              <a:rPr sz="3200" b="1" i="1" dirty="0">
                <a:latin typeface="Calibri"/>
                <a:cs typeface="Calibri"/>
              </a:rPr>
              <a:t>y </a:t>
            </a:r>
            <a:r>
              <a:rPr sz="3200" b="1" i="1" spc="-5" dirty="0">
                <a:latin typeface="Calibri"/>
                <a:cs typeface="Calibri"/>
              </a:rPr>
              <a:t>de  seguridad social) </a:t>
            </a:r>
            <a:r>
              <a:rPr sz="3200" b="1" i="1" dirty="0">
                <a:latin typeface="Calibri"/>
                <a:cs typeface="Calibri"/>
              </a:rPr>
              <a:t>en </a:t>
            </a:r>
            <a:r>
              <a:rPr sz="3200" b="1" i="1" spc="-10" dirty="0">
                <a:latin typeface="Calibri"/>
                <a:cs typeface="Calibri"/>
              </a:rPr>
              <a:t>contra </a:t>
            </a:r>
            <a:r>
              <a:rPr sz="3200" b="1" i="1" dirty="0">
                <a:latin typeface="Calibri"/>
                <a:cs typeface="Calibri"/>
              </a:rPr>
              <a:t>de los </a:t>
            </a:r>
            <a:r>
              <a:rPr sz="3200" b="1" i="1" spc="-5" dirty="0">
                <a:latin typeface="Calibri"/>
                <a:cs typeface="Calibri"/>
              </a:rPr>
              <a:t>esquemas </a:t>
            </a:r>
            <a:r>
              <a:rPr sz="3200" b="1" i="1" dirty="0">
                <a:latin typeface="Calibri"/>
                <a:cs typeface="Calibri"/>
              </a:rPr>
              <a:t>que de </a:t>
            </a:r>
            <a:r>
              <a:rPr sz="3200" b="1" i="1" spc="-10" dirty="0">
                <a:latin typeface="Calibri"/>
                <a:cs typeface="Calibri"/>
              </a:rPr>
              <a:t>forma  </a:t>
            </a:r>
            <a:r>
              <a:rPr sz="3200" b="1" i="1" dirty="0">
                <a:latin typeface="Calibri"/>
                <a:cs typeface="Calibri"/>
              </a:rPr>
              <a:t>inapropiada </a:t>
            </a:r>
            <a:r>
              <a:rPr sz="3200" b="1" i="1" spc="-5" dirty="0">
                <a:latin typeface="Calibri"/>
                <a:cs typeface="Calibri"/>
              </a:rPr>
              <a:t>buscan </a:t>
            </a:r>
            <a:r>
              <a:rPr sz="3200" b="1" i="1" spc="-15" dirty="0">
                <a:latin typeface="Calibri"/>
                <a:cs typeface="Calibri"/>
              </a:rPr>
              <a:t>afectar </a:t>
            </a:r>
            <a:r>
              <a:rPr sz="3200" b="1" i="1" dirty="0">
                <a:latin typeface="Calibri"/>
                <a:cs typeface="Calibri"/>
              </a:rPr>
              <a:t>los </a:t>
            </a:r>
            <a:r>
              <a:rPr sz="3200" b="1" i="1" spc="-10" dirty="0">
                <a:latin typeface="Calibri"/>
                <a:cs typeface="Calibri"/>
              </a:rPr>
              <a:t>intereses </a:t>
            </a:r>
            <a:r>
              <a:rPr sz="3200" b="1" i="1" dirty="0">
                <a:latin typeface="Calibri"/>
                <a:cs typeface="Calibri"/>
              </a:rPr>
              <a:t>de los trabajadores y </a:t>
            </a:r>
            <a:r>
              <a:rPr sz="3200" b="1" i="1" spc="-5" dirty="0">
                <a:latin typeface="Calibri"/>
                <a:cs typeface="Calibri"/>
              </a:rPr>
              <a:t>del  </a:t>
            </a:r>
            <a:r>
              <a:rPr sz="3200" b="1" i="1" spc="-15" dirty="0">
                <a:latin typeface="Calibri"/>
                <a:cs typeface="Calibri"/>
              </a:rPr>
              <a:t>Estado </a:t>
            </a:r>
            <a:r>
              <a:rPr sz="3200" b="1" i="1" dirty="0">
                <a:latin typeface="Calibri"/>
                <a:cs typeface="Calibri"/>
              </a:rPr>
              <a:t>en </a:t>
            </a:r>
            <a:r>
              <a:rPr sz="3200" b="1" i="1" spc="-5" dirty="0">
                <a:latin typeface="Calibri"/>
                <a:cs typeface="Calibri"/>
              </a:rPr>
              <a:t>uso </a:t>
            </a:r>
            <a:r>
              <a:rPr sz="3200" b="1" i="1" dirty="0">
                <a:latin typeface="Calibri"/>
                <a:cs typeface="Calibri"/>
              </a:rPr>
              <a:t>de la</a:t>
            </a:r>
            <a:r>
              <a:rPr sz="3200" b="1" i="1" spc="-2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subcontratación.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1853" y="2087626"/>
            <a:ext cx="1148524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i="1" spc="-10" dirty="0">
                <a:latin typeface="Calibri"/>
                <a:cs typeface="Calibri"/>
              </a:rPr>
              <a:t>Particularmente, </a:t>
            </a:r>
            <a:r>
              <a:rPr sz="3200" b="1" i="1" spc="-5" dirty="0">
                <a:latin typeface="Calibri"/>
                <a:cs typeface="Calibri"/>
              </a:rPr>
              <a:t>se </a:t>
            </a:r>
            <a:r>
              <a:rPr sz="3200" b="1" i="1" spc="-15" dirty="0">
                <a:latin typeface="Calibri"/>
                <a:cs typeface="Calibri"/>
              </a:rPr>
              <a:t>destacan </a:t>
            </a:r>
            <a:r>
              <a:rPr sz="3200" b="1" i="1" spc="-5" dirty="0">
                <a:latin typeface="Calibri"/>
                <a:cs typeface="Calibri"/>
              </a:rPr>
              <a:t>programas </a:t>
            </a:r>
            <a:r>
              <a:rPr sz="3200" b="1" i="1" dirty="0">
                <a:latin typeface="Calibri"/>
                <a:cs typeface="Calibri"/>
              </a:rPr>
              <a:t>y </a:t>
            </a:r>
            <a:r>
              <a:rPr sz="3200" b="1" i="1" spc="-5" dirty="0">
                <a:latin typeface="Calibri"/>
                <a:cs typeface="Calibri"/>
              </a:rPr>
              <a:t>políticas </a:t>
            </a:r>
            <a:r>
              <a:rPr sz="3200" b="1" i="1" spc="-10" dirty="0">
                <a:latin typeface="Calibri"/>
                <a:cs typeface="Calibri"/>
              </a:rPr>
              <a:t>perfectamente  </a:t>
            </a:r>
            <a:r>
              <a:rPr sz="3200" b="1" i="1" spc="-5" dirty="0">
                <a:latin typeface="Calibri"/>
                <a:cs typeface="Calibri"/>
              </a:rPr>
              <a:t>delimitadas para </a:t>
            </a:r>
            <a:r>
              <a:rPr sz="3200" b="1" i="1" dirty="0">
                <a:latin typeface="Calibri"/>
                <a:cs typeface="Calibri"/>
              </a:rPr>
              <a:t>que las </a:t>
            </a:r>
            <a:r>
              <a:rPr sz="3200" b="1" i="1" spc="-5" dirty="0">
                <a:latin typeface="Calibri"/>
                <a:cs typeface="Calibri"/>
              </a:rPr>
              <a:t>autoridades </a:t>
            </a:r>
            <a:r>
              <a:rPr sz="3200" b="1" i="1" spc="-10" dirty="0">
                <a:latin typeface="Calibri"/>
                <a:cs typeface="Calibri"/>
              </a:rPr>
              <a:t>fiscales ejerzan </a:t>
            </a:r>
            <a:r>
              <a:rPr sz="3200" b="1" i="1" spc="-5" dirty="0">
                <a:latin typeface="Calibri"/>
                <a:cs typeface="Calibri"/>
              </a:rPr>
              <a:t>sus </a:t>
            </a:r>
            <a:r>
              <a:rPr sz="3200" b="1" i="1" spc="-10" dirty="0">
                <a:latin typeface="Calibri"/>
                <a:cs typeface="Calibri"/>
              </a:rPr>
              <a:t>facultades  </a:t>
            </a:r>
            <a:r>
              <a:rPr sz="3200" b="1" i="1" dirty="0">
                <a:latin typeface="Calibri"/>
                <a:cs typeface="Calibri"/>
              </a:rPr>
              <a:t>de </a:t>
            </a:r>
            <a:r>
              <a:rPr sz="3200" b="1" i="1" spc="-10" dirty="0">
                <a:latin typeface="Calibri"/>
                <a:cs typeface="Calibri"/>
              </a:rPr>
              <a:t>comprobación con </a:t>
            </a:r>
            <a:r>
              <a:rPr sz="3200" b="1" i="1" spc="-5" dirty="0">
                <a:latin typeface="Calibri"/>
                <a:cs typeface="Calibri"/>
              </a:rPr>
              <a:t>el fin </a:t>
            </a:r>
            <a:r>
              <a:rPr sz="3200" b="1" i="1" dirty="0">
                <a:latin typeface="Calibri"/>
                <a:cs typeface="Calibri"/>
              </a:rPr>
              <a:t>de </a:t>
            </a:r>
            <a:r>
              <a:rPr sz="3200" b="1" i="1" spc="-15" dirty="0">
                <a:latin typeface="Calibri"/>
                <a:cs typeface="Calibri"/>
              </a:rPr>
              <a:t>detectar</a:t>
            </a:r>
            <a:r>
              <a:rPr sz="3200" b="1" i="1" spc="690" dirty="0">
                <a:latin typeface="Calibri"/>
                <a:cs typeface="Calibri"/>
              </a:rPr>
              <a:t> </a:t>
            </a:r>
            <a:r>
              <a:rPr sz="3200" b="1" i="1" spc="-5" dirty="0">
                <a:latin typeface="Calibri"/>
                <a:cs typeface="Calibri"/>
              </a:rPr>
              <a:t>el uso </a:t>
            </a:r>
            <a:r>
              <a:rPr sz="3200" b="1" i="1" spc="-10" dirty="0">
                <a:latin typeface="Calibri"/>
                <a:cs typeface="Calibri"/>
              </a:rPr>
              <a:t>de </a:t>
            </a:r>
            <a:r>
              <a:rPr sz="3200" b="1" i="1" spc="-5" dirty="0">
                <a:latin typeface="Calibri"/>
                <a:cs typeface="Calibri"/>
              </a:rPr>
              <a:t>operaciones  simuladas </a:t>
            </a:r>
            <a:r>
              <a:rPr sz="3200" b="1" i="1" dirty="0">
                <a:latin typeface="Calibri"/>
                <a:cs typeface="Calibri"/>
              </a:rPr>
              <a:t>para </a:t>
            </a:r>
            <a:r>
              <a:rPr sz="3200" b="1" i="1" spc="-5" dirty="0">
                <a:latin typeface="Calibri"/>
                <a:cs typeface="Calibri"/>
              </a:rPr>
              <a:t>erosionar </a:t>
            </a:r>
            <a:r>
              <a:rPr sz="3200" b="1" i="1" dirty="0">
                <a:latin typeface="Calibri"/>
                <a:cs typeface="Calibri"/>
              </a:rPr>
              <a:t>las bases </a:t>
            </a:r>
            <a:r>
              <a:rPr sz="3200" b="1" i="1" spc="-5" dirty="0">
                <a:latin typeface="Calibri"/>
                <a:cs typeface="Calibri"/>
              </a:rPr>
              <a:t>fiscales, </a:t>
            </a:r>
            <a:r>
              <a:rPr sz="3200" b="1" i="1" dirty="0">
                <a:latin typeface="Calibri"/>
                <a:cs typeface="Calibri"/>
              </a:rPr>
              <a:t>de las empresas y de </a:t>
            </a:r>
            <a:r>
              <a:rPr sz="3200" b="1" i="1" spc="5" dirty="0">
                <a:latin typeface="Calibri"/>
                <a:cs typeface="Calibri"/>
              </a:rPr>
              <a:t>los  </a:t>
            </a:r>
            <a:r>
              <a:rPr sz="3200" b="1" i="1" dirty="0">
                <a:latin typeface="Calibri"/>
                <a:cs typeface="Calibri"/>
              </a:rPr>
              <a:t>individuos.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1853" y="2087626"/>
            <a:ext cx="11483340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latin typeface="Calibri"/>
                <a:cs typeface="Calibri"/>
              </a:rPr>
              <a:t>A </a:t>
            </a:r>
            <a:r>
              <a:rPr sz="3200" b="1" i="1" spc="-15" dirty="0">
                <a:latin typeface="Calibri"/>
                <a:cs typeface="Calibri"/>
              </a:rPr>
              <a:t>este respecto, </a:t>
            </a:r>
            <a:r>
              <a:rPr sz="3200" b="1" i="1" spc="-5" dirty="0">
                <a:latin typeface="Calibri"/>
                <a:cs typeface="Calibri"/>
              </a:rPr>
              <a:t>en </a:t>
            </a:r>
            <a:r>
              <a:rPr sz="3200" b="1" i="1" dirty="0">
                <a:latin typeface="Calibri"/>
                <a:cs typeface="Calibri"/>
              </a:rPr>
              <a:t>la </a:t>
            </a:r>
            <a:r>
              <a:rPr sz="3200" b="1" i="1" spc="-10" dirty="0">
                <a:latin typeface="Calibri"/>
                <a:cs typeface="Calibri"/>
              </a:rPr>
              <a:t>parte </a:t>
            </a:r>
            <a:r>
              <a:rPr sz="3200" b="1" i="1" spc="-5" dirty="0">
                <a:latin typeface="Calibri"/>
                <a:cs typeface="Calibri"/>
              </a:rPr>
              <a:t>final </a:t>
            </a:r>
            <a:r>
              <a:rPr sz="3200" b="1" i="1" dirty="0">
                <a:latin typeface="Calibri"/>
                <a:cs typeface="Calibri"/>
              </a:rPr>
              <a:t>del </a:t>
            </a:r>
            <a:r>
              <a:rPr sz="3200" b="1" i="1" spc="-5" dirty="0">
                <a:latin typeface="Calibri"/>
                <a:cs typeface="Calibri"/>
              </a:rPr>
              <a:t>ejercicio </a:t>
            </a:r>
            <a:r>
              <a:rPr sz="3200" b="1" i="1" spc="-10" dirty="0">
                <a:latin typeface="Calibri"/>
                <a:cs typeface="Calibri"/>
              </a:rPr>
              <a:t>fiscal </a:t>
            </a:r>
            <a:r>
              <a:rPr sz="3200" b="1" i="1" dirty="0">
                <a:latin typeface="Calibri"/>
                <a:cs typeface="Calibri"/>
              </a:rPr>
              <a:t>de 2013, </a:t>
            </a:r>
            <a:r>
              <a:rPr sz="3200" b="1" i="1" spc="-5" dirty="0">
                <a:latin typeface="Calibri"/>
                <a:cs typeface="Calibri"/>
              </a:rPr>
              <a:t>fue  emitido </a:t>
            </a:r>
            <a:r>
              <a:rPr sz="3200" b="1" i="1" dirty="0">
                <a:latin typeface="Calibri"/>
                <a:cs typeface="Calibri"/>
              </a:rPr>
              <a:t>un </a:t>
            </a:r>
            <a:r>
              <a:rPr sz="3200" b="1" i="1" spc="-10" dirty="0">
                <a:latin typeface="Calibri"/>
                <a:cs typeface="Calibri"/>
              </a:rPr>
              <a:t>documento </a:t>
            </a:r>
            <a:r>
              <a:rPr sz="3200" b="1" i="1" dirty="0">
                <a:latin typeface="Calibri"/>
                <a:cs typeface="Calibri"/>
              </a:rPr>
              <a:t>en que se plasman las </a:t>
            </a:r>
            <a:r>
              <a:rPr sz="3200" b="1" i="1" spc="-10" dirty="0">
                <a:latin typeface="Calibri"/>
                <a:cs typeface="Calibri"/>
              </a:rPr>
              <a:t>intenciones </a:t>
            </a:r>
            <a:r>
              <a:rPr sz="3200" b="1" i="1" dirty="0">
                <a:latin typeface="Calibri"/>
                <a:cs typeface="Calibri"/>
              </a:rPr>
              <a:t>de las  </a:t>
            </a:r>
            <a:r>
              <a:rPr sz="3200" b="1" i="1" spc="-10" dirty="0">
                <a:latin typeface="Calibri"/>
                <a:cs typeface="Calibri"/>
              </a:rPr>
              <a:t>autoridades fiscales, </a:t>
            </a:r>
            <a:r>
              <a:rPr sz="3200" b="1" i="1" spc="-5" dirty="0">
                <a:latin typeface="Calibri"/>
                <a:cs typeface="Calibri"/>
              </a:rPr>
              <a:t>en </a:t>
            </a:r>
            <a:r>
              <a:rPr sz="3200" b="1" i="1" dirty="0">
                <a:latin typeface="Calibri"/>
                <a:cs typeface="Calibri"/>
              </a:rPr>
              <a:t>particular las del </a:t>
            </a:r>
            <a:r>
              <a:rPr sz="3200" b="1" i="1" spc="-5" dirty="0">
                <a:latin typeface="Calibri"/>
                <a:cs typeface="Calibri"/>
              </a:rPr>
              <a:t>Servicio </a:t>
            </a:r>
            <a:r>
              <a:rPr sz="3200" b="1" i="1" dirty="0">
                <a:latin typeface="Calibri"/>
                <a:cs typeface="Calibri"/>
              </a:rPr>
              <a:t>de </a:t>
            </a:r>
            <a:r>
              <a:rPr sz="3200" b="1" i="1" spc="-5" dirty="0">
                <a:latin typeface="Calibri"/>
                <a:cs typeface="Calibri"/>
              </a:rPr>
              <a:t>Administración  </a:t>
            </a:r>
            <a:r>
              <a:rPr sz="3200" b="1" i="1" spc="-20" dirty="0">
                <a:latin typeface="Calibri"/>
                <a:cs typeface="Calibri"/>
              </a:rPr>
              <a:t>Tributaria </a:t>
            </a:r>
            <a:r>
              <a:rPr sz="3200" b="1" i="1" spc="-55" dirty="0">
                <a:latin typeface="Calibri"/>
                <a:cs typeface="Calibri"/>
              </a:rPr>
              <a:t>(SAT) </a:t>
            </a:r>
            <a:r>
              <a:rPr sz="3200" b="1" i="1" spc="-10" dirty="0">
                <a:latin typeface="Calibri"/>
                <a:cs typeface="Calibri"/>
              </a:rPr>
              <a:t>respecto </a:t>
            </a:r>
            <a:r>
              <a:rPr sz="3200" b="1" i="1" dirty="0">
                <a:latin typeface="Calibri"/>
                <a:cs typeface="Calibri"/>
              </a:rPr>
              <a:t>de la </a:t>
            </a:r>
            <a:r>
              <a:rPr sz="3200" b="1" i="1" spc="-5" dirty="0">
                <a:latin typeface="Calibri"/>
                <a:cs typeface="Calibri"/>
              </a:rPr>
              <a:t>actuación </a:t>
            </a:r>
            <a:r>
              <a:rPr sz="3200" b="1" i="1" dirty="0">
                <a:latin typeface="Calibri"/>
                <a:cs typeface="Calibri"/>
              </a:rPr>
              <a:t>que </a:t>
            </a:r>
            <a:r>
              <a:rPr sz="3200" b="1" i="1" spc="-10" dirty="0">
                <a:latin typeface="Calibri"/>
                <a:cs typeface="Calibri"/>
              </a:rPr>
              <a:t>ejercerán </a:t>
            </a:r>
            <a:r>
              <a:rPr sz="3200" b="1" i="1" spc="-5" dirty="0">
                <a:latin typeface="Calibri"/>
                <a:cs typeface="Calibri"/>
              </a:rPr>
              <a:t>en </a:t>
            </a:r>
            <a:r>
              <a:rPr sz="3200" b="1" i="1" spc="-10" dirty="0">
                <a:latin typeface="Calibri"/>
                <a:cs typeface="Calibri"/>
              </a:rPr>
              <a:t>contra </a:t>
            </a:r>
            <a:r>
              <a:rPr sz="3200" b="1" i="1" spc="-15" dirty="0">
                <a:latin typeface="Calibri"/>
                <a:cs typeface="Calibri"/>
              </a:rPr>
              <a:t>de  </a:t>
            </a:r>
            <a:r>
              <a:rPr sz="3200" b="1" i="1" dirty="0">
                <a:latin typeface="Calibri"/>
                <a:cs typeface="Calibri"/>
              </a:rPr>
              <a:t>diversas </a:t>
            </a:r>
            <a:r>
              <a:rPr sz="3200" b="1" i="1" spc="-5" dirty="0">
                <a:latin typeface="Calibri"/>
                <a:cs typeface="Calibri"/>
              </a:rPr>
              <a:t>figuras </a:t>
            </a:r>
            <a:r>
              <a:rPr sz="3200" b="1" i="1" spc="-10" dirty="0">
                <a:latin typeface="Calibri"/>
                <a:cs typeface="Calibri"/>
              </a:rPr>
              <a:t>detectadas </a:t>
            </a:r>
            <a:r>
              <a:rPr sz="3200" b="1" i="1" dirty="0">
                <a:latin typeface="Calibri"/>
                <a:cs typeface="Calibri"/>
              </a:rPr>
              <a:t>en las que se presumen </a:t>
            </a:r>
            <a:r>
              <a:rPr sz="3200" b="1" i="1" spc="-10" dirty="0">
                <a:latin typeface="Calibri"/>
                <a:cs typeface="Calibri"/>
              </a:rPr>
              <a:t>conductas  </a:t>
            </a:r>
            <a:r>
              <a:rPr sz="3200" b="1" i="1" spc="-15" dirty="0">
                <a:latin typeface="Calibri"/>
                <a:cs typeface="Calibri"/>
              </a:rPr>
              <a:t>tendientes</a:t>
            </a:r>
            <a:r>
              <a:rPr sz="3200" b="1" i="1" spc="69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a la </a:t>
            </a:r>
            <a:r>
              <a:rPr sz="3200" b="1" i="1" spc="-10" dirty="0">
                <a:latin typeface="Calibri"/>
                <a:cs typeface="Calibri"/>
              </a:rPr>
              <a:t>evasión fiscal, </a:t>
            </a:r>
            <a:r>
              <a:rPr sz="3200" b="1" i="1" spc="-5" dirty="0">
                <a:latin typeface="Calibri"/>
                <a:cs typeface="Calibri"/>
              </a:rPr>
              <a:t>entre </a:t>
            </a:r>
            <a:r>
              <a:rPr sz="3200" b="1" i="1" dirty="0">
                <a:latin typeface="Calibri"/>
                <a:cs typeface="Calibri"/>
              </a:rPr>
              <a:t>las que </a:t>
            </a:r>
            <a:r>
              <a:rPr sz="3200" b="1" i="1" spc="-15" dirty="0">
                <a:latin typeface="Calibri"/>
                <a:cs typeface="Calibri"/>
              </a:rPr>
              <a:t>destacan  </a:t>
            </a:r>
            <a:r>
              <a:rPr sz="3200" b="1" i="1" dirty="0">
                <a:latin typeface="Calibri"/>
                <a:cs typeface="Calibri"/>
              </a:rPr>
              <a:t>las que  denomina </a:t>
            </a:r>
            <a:r>
              <a:rPr sz="3200" b="1" i="1" spc="-5" dirty="0">
                <a:latin typeface="Calibri"/>
                <a:cs typeface="Calibri"/>
              </a:rPr>
              <a:t>“Esquemas abusivos </a:t>
            </a:r>
            <a:r>
              <a:rPr sz="3200" b="1" i="1" dirty="0">
                <a:latin typeface="Calibri"/>
                <a:cs typeface="Calibri"/>
              </a:rPr>
              <a:t>de </a:t>
            </a:r>
            <a:r>
              <a:rPr sz="3200" b="1" i="1" spc="-10" dirty="0">
                <a:latin typeface="Calibri"/>
                <a:cs typeface="Calibri"/>
              </a:rPr>
              <a:t>sustitución </a:t>
            </a:r>
            <a:r>
              <a:rPr sz="3200" b="1" i="1" spc="-5" dirty="0">
                <a:latin typeface="Calibri"/>
                <a:cs typeface="Calibri"/>
              </a:rPr>
              <a:t>laboral” </a:t>
            </a:r>
            <a:r>
              <a:rPr sz="3200" b="1" i="1" dirty="0">
                <a:latin typeface="Calibri"/>
                <a:cs typeface="Calibri"/>
              </a:rPr>
              <a:t>y que </a:t>
            </a:r>
            <a:r>
              <a:rPr sz="3200" b="1" i="1" spc="-20" dirty="0">
                <a:latin typeface="Calibri"/>
                <a:cs typeface="Calibri"/>
              </a:rPr>
              <a:t>explica  </a:t>
            </a:r>
            <a:r>
              <a:rPr sz="3200" b="1" i="1" dirty="0">
                <a:latin typeface="Calibri"/>
                <a:cs typeface="Calibri"/>
              </a:rPr>
              <a:t>en los </a:t>
            </a:r>
            <a:r>
              <a:rPr sz="3200" b="1" i="1" spc="-5" dirty="0">
                <a:latin typeface="Calibri"/>
                <a:cs typeface="Calibri"/>
              </a:rPr>
              <a:t>siguientes</a:t>
            </a:r>
            <a:r>
              <a:rPr sz="3200" b="1" i="1" spc="-45" dirty="0">
                <a:latin typeface="Calibri"/>
                <a:cs typeface="Calibri"/>
              </a:rPr>
              <a:t> </a:t>
            </a:r>
            <a:r>
              <a:rPr sz="3200" b="1" i="1" spc="-5" dirty="0">
                <a:latin typeface="Calibri"/>
                <a:cs typeface="Calibri"/>
              </a:rPr>
              <a:t>términos: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85089" y="1895348"/>
            <a:ext cx="11484610" cy="404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b="1" i="1" spc="-5" dirty="0">
                <a:latin typeface="Calibri"/>
                <a:cs typeface="Calibri"/>
              </a:rPr>
              <a:t>“Como </a:t>
            </a:r>
            <a:r>
              <a:rPr sz="2200" b="1" i="1" spc="-10" dirty="0">
                <a:latin typeface="Calibri"/>
                <a:cs typeface="Calibri"/>
              </a:rPr>
              <a:t>parte </a:t>
            </a:r>
            <a:r>
              <a:rPr sz="2200" b="1" i="1" spc="-5" dirty="0">
                <a:latin typeface="Calibri"/>
                <a:cs typeface="Calibri"/>
              </a:rPr>
              <a:t>de las </a:t>
            </a:r>
            <a:r>
              <a:rPr sz="2200" b="1" i="1" spc="-10" dirty="0">
                <a:latin typeface="Calibri"/>
                <a:cs typeface="Calibri"/>
              </a:rPr>
              <a:t>estrategias adoptadas </a:t>
            </a:r>
            <a:r>
              <a:rPr sz="2200" b="1" i="1" spc="-5" dirty="0">
                <a:latin typeface="Calibri"/>
                <a:cs typeface="Calibri"/>
              </a:rPr>
              <a:t>por </a:t>
            </a:r>
            <a:r>
              <a:rPr sz="2200" b="1" i="1" dirty="0">
                <a:latin typeface="Calibri"/>
                <a:cs typeface="Calibri"/>
              </a:rPr>
              <a:t>la </a:t>
            </a:r>
            <a:r>
              <a:rPr sz="2200" b="1" i="1" spc="-5" dirty="0">
                <a:latin typeface="Calibri"/>
                <a:cs typeface="Calibri"/>
              </a:rPr>
              <a:t>Administración General de </a:t>
            </a:r>
            <a:r>
              <a:rPr sz="2200" b="1" i="1" spc="-10" dirty="0">
                <a:latin typeface="Calibri"/>
                <a:cs typeface="Calibri"/>
              </a:rPr>
              <a:t>Auditoría </a:t>
            </a:r>
            <a:r>
              <a:rPr sz="2200" b="1" i="1" spc="-5" dirty="0">
                <a:latin typeface="Calibri"/>
                <a:cs typeface="Calibri"/>
              </a:rPr>
              <a:t>Fiscal  </a:t>
            </a:r>
            <a:r>
              <a:rPr sz="2200" b="1" i="1" spc="-10" dirty="0">
                <a:latin typeface="Calibri"/>
                <a:cs typeface="Calibri"/>
              </a:rPr>
              <a:t>Federal </a:t>
            </a:r>
            <a:r>
              <a:rPr sz="2200" b="1" i="1" spc="-5" dirty="0">
                <a:latin typeface="Calibri"/>
                <a:cs typeface="Calibri"/>
              </a:rPr>
              <a:t>en </a:t>
            </a:r>
            <a:r>
              <a:rPr sz="2200" b="1" i="1" dirty="0">
                <a:latin typeface="Calibri"/>
                <a:cs typeface="Calibri"/>
              </a:rPr>
              <a:t>2013, </a:t>
            </a:r>
            <a:r>
              <a:rPr sz="2200" b="1" i="1" spc="-5" dirty="0">
                <a:latin typeface="Calibri"/>
                <a:cs typeface="Calibri"/>
              </a:rPr>
              <a:t>se </a:t>
            </a:r>
            <a:r>
              <a:rPr sz="2200" b="1" i="1" spc="-10" dirty="0">
                <a:latin typeface="Calibri"/>
                <a:cs typeface="Calibri"/>
              </a:rPr>
              <a:t>encuentra </a:t>
            </a:r>
            <a:r>
              <a:rPr sz="2200" b="1" i="1" spc="-5" dirty="0">
                <a:latin typeface="Calibri"/>
                <a:cs typeface="Calibri"/>
              </a:rPr>
              <a:t>el </a:t>
            </a:r>
            <a:r>
              <a:rPr sz="2200" b="1" i="1" spc="-10" dirty="0">
                <a:latin typeface="Calibri"/>
                <a:cs typeface="Calibri"/>
              </a:rPr>
              <a:t>intensificar </a:t>
            </a:r>
            <a:r>
              <a:rPr sz="2200" b="1" i="1" spc="-5" dirty="0">
                <a:latin typeface="Calibri"/>
                <a:cs typeface="Calibri"/>
              </a:rPr>
              <a:t>acciones dirigidas a </a:t>
            </a:r>
            <a:r>
              <a:rPr sz="2200" b="1" i="1" spc="-10" dirty="0">
                <a:latin typeface="Calibri"/>
                <a:cs typeface="Calibri"/>
              </a:rPr>
              <a:t>identificar </a:t>
            </a:r>
            <a:r>
              <a:rPr sz="2200" b="1" i="1" spc="-5" dirty="0">
                <a:latin typeface="Calibri"/>
                <a:cs typeface="Calibri"/>
              </a:rPr>
              <a:t>y erradicar </a:t>
            </a:r>
            <a:r>
              <a:rPr sz="2200" b="1" i="1" dirty="0">
                <a:solidFill>
                  <a:srgbClr val="FF0000"/>
                </a:solidFill>
                <a:latin typeface="Calibri"/>
                <a:cs typeface="Calibri"/>
              </a:rPr>
              <a:t>“Esquemas  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Agresivos de </a:t>
            </a:r>
            <a:r>
              <a:rPr sz="2200" b="1" i="1" spc="-15" dirty="0">
                <a:solidFill>
                  <a:srgbClr val="FF0000"/>
                </a:solidFill>
                <a:latin typeface="Calibri"/>
                <a:cs typeface="Calibri"/>
              </a:rPr>
              <a:t>Evasión </a:t>
            </a:r>
            <a:r>
              <a:rPr sz="2200" b="1" i="1" spc="-35" dirty="0">
                <a:solidFill>
                  <a:srgbClr val="FF0000"/>
                </a:solidFill>
                <a:latin typeface="Calibri"/>
                <a:cs typeface="Calibri"/>
              </a:rPr>
              <a:t>Fiscal”</a:t>
            </a:r>
            <a:r>
              <a:rPr sz="2200" b="1" i="1" spc="-35" dirty="0">
                <a:latin typeface="Calibri"/>
                <a:cs typeface="Calibri"/>
              </a:rPr>
              <a:t>, </a:t>
            </a:r>
            <a:r>
              <a:rPr sz="2200" b="1" i="1" spc="-5" dirty="0">
                <a:latin typeface="Calibri"/>
                <a:cs typeface="Calibri"/>
              </a:rPr>
              <a:t>así </a:t>
            </a:r>
            <a:r>
              <a:rPr sz="2200" b="1" i="1" spc="-10" dirty="0">
                <a:latin typeface="Calibri"/>
                <a:cs typeface="Calibri"/>
              </a:rPr>
              <a:t>como </a:t>
            </a:r>
            <a:r>
              <a:rPr sz="2200" b="1" i="1" spc="-5" dirty="0">
                <a:latin typeface="Calibri"/>
                <a:cs typeface="Calibri"/>
              </a:rPr>
              <a:t>a </a:t>
            </a:r>
            <a:r>
              <a:rPr sz="2200" b="1" i="1" spc="-10" dirty="0">
                <a:latin typeface="Calibri"/>
                <a:cs typeface="Calibri"/>
              </a:rPr>
              <a:t>“no autorizar </a:t>
            </a:r>
            <a:r>
              <a:rPr sz="2200" b="1" i="1" spc="-5" dirty="0">
                <a:latin typeface="Calibri"/>
                <a:cs typeface="Calibri"/>
              </a:rPr>
              <a:t>solicitudes de devoluciones” </a:t>
            </a:r>
            <a:r>
              <a:rPr sz="2200" b="1" i="1" spc="-10" dirty="0">
                <a:latin typeface="Calibri"/>
                <a:cs typeface="Calibri"/>
              </a:rPr>
              <a:t>que </a:t>
            </a:r>
            <a:r>
              <a:rPr sz="2200" b="1" i="1" spc="-5" dirty="0">
                <a:latin typeface="Calibri"/>
                <a:cs typeface="Calibri"/>
              </a:rPr>
              <a:t>de los  mismos deriven, </a:t>
            </a:r>
            <a:r>
              <a:rPr sz="2200" b="1" i="1" spc="-10" dirty="0">
                <a:latin typeface="Calibri"/>
                <a:cs typeface="Calibri"/>
              </a:rPr>
              <a:t>entre </a:t>
            </a:r>
            <a:r>
              <a:rPr sz="2200" b="1" i="1" dirty="0">
                <a:latin typeface="Calibri"/>
                <a:cs typeface="Calibri"/>
              </a:rPr>
              <a:t>otros </a:t>
            </a:r>
            <a:r>
              <a:rPr sz="2200" b="1" i="1" spc="-10" dirty="0">
                <a:latin typeface="Calibri"/>
                <a:cs typeface="Calibri"/>
              </a:rPr>
              <a:t>esquemas, </a:t>
            </a:r>
            <a:r>
              <a:rPr sz="2200" b="1" i="1" spc="-5" dirty="0">
                <a:latin typeface="Calibri"/>
                <a:cs typeface="Calibri"/>
              </a:rPr>
              <a:t>los que </a:t>
            </a:r>
            <a:r>
              <a:rPr sz="2200" b="1" i="1" spc="-10" dirty="0">
                <a:latin typeface="Calibri"/>
                <a:cs typeface="Calibri"/>
              </a:rPr>
              <a:t>actualmente </a:t>
            </a:r>
            <a:r>
              <a:rPr sz="2200" b="1" i="1" spc="-5" dirty="0">
                <a:latin typeface="Calibri"/>
                <a:cs typeface="Calibri"/>
              </a:rPr>
              <a:t>se tienen identificados, </a:t>
            </a:r>
            <a:r>
              <a:rPr sz="2200" b="1" i="1" spc="-10" dirty="0">
                <a:latin typeface="Calibri"/>
                <a:cs typeface="Calibri"/>
              </a:rPr>
              <a:t>como </a:t>
            </a:r>
            <a:r>
              <a:rPr sz="2200" b="1" i="1" spc="-5" dirty="0">
                <a:latin typeface="Calibri"/>
                <a:cs typeface="Calibri"/>
              </a:rPr>
              <a:t>lo </a:t>
            </a:r>
            <a:r>
              <a:rPr sz="2200" b="1" i="1" dirty="0">
                <a:latin typeface="Calibri"/>
                <a:cs typeface="Calibri"/>
              </a:rPr>
              <a:t>son:  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Esquema abusivo de sustitución laboral “Outsourcing” </a:t>
            </a:r>
            <a:r>
              <a:rPr sz="2200" b="1" i="1" spc="-5" dirty="0">
                <a:latin typeface="Calibri"/>
                <a:cs typeface="Calibri"/>
              </a:rPr>
              <a:t>y el </a:t>
            </a:r>
            <a:r>
              <a:rPr sz="2200" b="1" i="1" spc="5" dirty="0">
                <a:latin typeface="Calibri"/>
                <a:cs typeface="Calibri"/>
              </a:rPr>
              <a:t>de </a:t>
            </a:r>
            <a:r>
              <a:rPr sz="2200" b="1" i="1" spc="-5" dirty="0">
                <a:latin typeface="Calibri"/>
                <a:cs typeface="Calibri"/>
              </a:rPr>
              <a:t>las Empresas Facturadoras </a:t>
            </a:r>
            <a:r>
              <a:rPr sz="2200" b="1" i="1" spc="10" dirty="0">
                <a:latin typeface="Calibri"/>
                <a:cs typeface="Calibri"/>
              </a:rPr>
              <a:t>de  </a:t>
            </a:r>
            <a:r>
              <a:rPr sz="2200" b="1" i="1" spc="-5" dirty="0">
                <a:latin typeface="Calibri"/>
                <a:cs typeface="Calibri"/>
              </a:rPr>
              <a:t>Operaciones Simuladas </a:t>
            </a:r>
            <a:r>
              <a:rPr sz="2200" b="1" i="1" spc="-10" dirty="0">
                <a:latin typeface="Calibri"/>
                <a:cs typeface="Calibri"/>
              </a:rPr>
              <a:t>(EFOS) </a:t>
            </a:r>
            <a:r>
              <a:rPr sz="2200" b="1" i="1" spc="-5" dirty="0">
                <a:latin typeface="Calibri"/>
                <a:cs typeface="Calibri"/>
              </a:rPr>
              <a:t>y las Empresas </a:t>
            </a:r>
            <a:r>
              <a:rPr sz="2200" b="1" i="1" dirty="0">
                <a:latin typeface="Calibri"/>
                <a:cs typeface="Calibri"/>
              </a:rPr>
              <a:t>que </a:t>
            </a:r>
            <a:r>
              <a:rPr sz="2200" b="1" i="1" spc="-5" dirty="0">
                <a:latin typeface="Calibri"/>
                <a:cs typeface="Calibri"/>
              </a:rPr>
              <a:t>deducen Operaciones Simuladas (EDOS) </a:t>
            </a:r>
            <a:r>
              <a:rPr sz="2200" b="1" i="1" dirty="0">
                <a:latin typeface="Calibri"/>
                <a:cs typeface="Calibri"/>
              </a:rPr>
              <a:t>por </a:t>
            </a:r>
            <a:r>
              <a:rPr sz="2200" b="1" i="1" spc="-5" dirty="0">
                <a:latin typeface="Calibri"/>
                <a:cs typeface="Calibri"/>
              </a:rPr>
              <a:t>lo  que se </a:t>
            </a:r>
            <a:r>
              <a:rPr sz="2200" b="1" i="1" dirty="0">
                <a:latin typeface="Calibri"/>
                <a:cs typeface="Calibri"/>
              </a:rPr>
              <a:t>ha </a:t>
            </a:r>
            <a:r>
              <a:rPr sz="2200" b="1" i="1" spc="-10" dirty="0">
                <a:latin typeface="Calibri"/>
                <a:cs typeface="Calibri"/>
              </a:rPr>
              <a:t>considerado </a:t>
            </a:r>
            <a:r>
              <a:rPr sz="2200" b="1" i="1" spc="-15" dirty="0">
                <a:latin typeface="Calibri"/>
                <a:cs typeface="Calibri"/>
              </a:rPr>
              <a:t>conveniente </a:t>
            </a:r>
            <a:r>
              <a:rPr sz="2200" b="1" i="1" spc="-5" dirty="0">
                <a:latin typeface="Calibri"/>
                <a:cs typeface="Calibri"/>
              </a:rPr>
              <a:t>normar los </a:t>
            </a:r>
            <a:r>
              <a:rPr sz="2200" b="1" i="1" spc="-10" dirty="0">
                <a:latin typeface="Calibri"/>
                <a:cs typeface="Calibri"/>
              </a:rPr>
              <a:t>procedimientos </a:t>
            </a:r>
            <a:r>
              <a:rPr sz="2200" b="1" i="1" spc="-5" dirty="0">
                <a:latin typeface="Calibri"/>
                <a:cs typeface="Calibri"/>
              </a:rPr>
              <a:t>que </a:t>
            </a:r>
            <a:r>
              <a:rPr sz="2200" b="1" i="1" spc="-10" dirty="0">
                <a:latin typeface="Calibri"/>
                <a:cs typeface="Calibri"/>
              </a:rPr>
              <a:t>esas </a:t>
            </a:r>
            <a:r>
              <a:rPr sz="2200" b="1" i="1" spc="-5" dirty="0">
                <a:latin typeface="Calibri"/>
                <a:cs typeface="Calibri"/>
              </a:rPr>
              <a:t>autoridades deben  observar </a:t>
            </a:r>
            <a:r>
              <a:rPr sz="2200" b="1" i="1" dirty="0">
                <a:latin typeface="Calibri"/>
                <a:cs typeface="Calibri"/>
              </a:rPr>
              <a:t>para </a:t>
            </a:r>
            <a:r>
              <a:rPr sz="2200" b="1" i="1" spc="-15" dirty="0">
                <a:latin typeface="Calibri"/>
                <a:cs typeface="Calibri"/>
              </a:rPr>
              <a:t>detectar </a:t>
            </a:r>
            <a:r>
              <a:rPr sz="2200" b="1" i="1" spc="-5" dirty="0">
                <a:latin typeface="Calibri"/>
                <a:cs typeface="Calibri"/>
              </a:rPr>
              <a:t>y </a:t>
            </a:r>
            <a:r>
              <a:rPr sz="2200" b="1" i="1" spc="-10" dirty="0">
                <a:latin typeface="Calibri"/>
                <a:cs typeface="Calibri"/>
              </a:rPr>
              <a:t>auditar </a:t>
            </a:r>
            <a:r>
              <a:rPr sz="2200" b="1" i="1" spc="-5" dirty="0">
                <a:latin typeface="Calibri"/>
                <a:cs typeface="Calibri"/>
              </a:rPr>
              <a:t>a los </a:t>
            </a:r>
            <a:r>
              <a:rPr sz="2200" b="1" i="1" spc="-10" dirty="0">
                <a:latin typeface="Calibri"/>
                <a:cs typeface="Calibri"/>
              </a:rPr>
              <a:t>contribuyentes </a:t>
            </a:r>
            <a:r>
              <a:rPr sz="2200" b="1" i="1" spc="-5" dirty="0">
                <a:latin typeface="Calibri"/>
                <a:cs typeface="Calibri"/>
              </a:rPr>
              <a:t>que </a:t>
            </a:r>
            <a:r>
              <a:rPr sz="2200" b="1" i="1" spc="-10" dirty="0">
                <a:latin typeface="Calibri"/>
                <a:cs typeface="Calibri"/>
              </a:rPr>
              <a:t>utilicen </a:t>
            </a:r>
            <a:r>
              <a:rPr sz="2200" b="1" i="1" spc="-5" dirty="0">
                <a:latin typeface="Calibri"/>
                <a:cs typeface="Calibri"/>
              </a:rPr>
              <a:t>dichos </a:t>
            </a:r>
            <a:r>
              <a:rPr sz="2200" b="1" i="1" spc="-10" dirty="0">
                <a:latin typeface="Calibri"/>
                <a:cs typeface="Calibri"/>
              </a:rPr>
              <a:t>esquemas </a:t>
            </a:r>
            <a:r>
              <a:rPr sz="2200" b="1" i="1" spc="-5" dirty="0">
                <a:latin typeface="Calibri"/>
                <a:cs typeface="Calibri"/>
              </a:rPr>
              <a:t>de evasión, a  </a:t>
            </a:r>
            <a:r>
              <a:rPr sz="2200" b="1" i="1" spc="-15" dirty="0">
                <a:latin typeface="Calibri"/>
                <a:cs typeface="Calibri"/>
              </a:rPr>
              <a:t>efecto </a:t>
            </a:r>
            <a:r>
              <a:rPr sz="2200" b="1" i="1" spc="-5" dirty="0">
                <a:latin typeface="Calibri"/>
                <a:cs typeface="Calibri"/>
              </a:rPr>
              <a:t>de </a:t>
            </a:r>
            <a:r>
              <a:rPr sz="2200" b="1" i="1" spc="-10" dirty="0">
                <a:latin typeface="Calibri"/>
                <a:cs typeface="Calibri"/>
              </a:rPr>
              <a:t>obtener </a:t>
            </a:r>
            <a:r>
              <a:rPr sz="2200" b="1" i="1" spc="-5" dirty="0">
                <a:latin typeface="Calibri"/>
                <a:cs typeface="Calibri"/>
              </a:rPr>
              <a:t>el respaldo </a:t>
            </a:r>
            <a:r>
              <a:rPr sz="2200" b="1" i="1" spc="-10" dirty="0">
                <a:latin typeface="Calibri"/>
                <a:cs typeface="Calibri"/>
              </a:rPr>
              <a:t>documental </a:t>
            </a:r>
            <a:r>
              <a:rPr sz="2200" b="1" i="1" spc="-5" dirty="0">
                <a:latin typeface="Calibri"/>
                <a:cs typeface="Calibri"/>
              </a:rPr>
              <a:t>que </a:t>
            </a:r>
            <a:r>
              <a:rPr sz="2200" b="1" i="1" spc="-10" dirty="0">
                <a:latin typeface="Calibri"/>
                <a:cs typeface="Calibri"/>
              </a:rPr>
              <a:t>permita </a:t>
            </a:r>
            <a:r>
              <a:rPr sz="2200" b="1" i="1" spc="-5" dirty="0">
                <a:latin typeface="Calibri"/>
                <a:cs typeface="Calibri"/>
              </a:rPr>
              <a:t>comprobar la simulación de las operaciones  de </a:t>
            </a:r>
            <a:r>
              <a:rPr sz="2200" b="1" i="1" spc="-10" dirty="0">
                <a:latin typeface="Calibri"/>
                <a:cs typeface="Calibri"/>
              </a:rPr>
              <a:t>compra, </a:t>
            </a:r>
            <a:r>
              <a:rPr sz="2200" b="1" i="1" spc="-15" dirty="0">
                <a:latin typeface="Calibri"/>
                <a:cs typeface="Calibri"/>
              </a:rPr>
              <a:t>exportación </a:t>
            </a:r>
            <a:r>
              <a:rPr sz="2200" b="1" i="1" spc="-5" dirty="0">
                <a:latin typeface="Calibri"/>
                <a:cs typeface="Calibri"/>
              </a:rPr>
              <a:t>o </a:t>
            </a:r>
            <a:r>
              <a:rPr sz="2200" b="1" i="1" spc="-10" dirty="0">
                <a:latin typeface="Calibri"/>
                <a:cs typeface="Calibri"/>
              </a:rPr>
              <a:t>contratación </a:t>
            </a:r>
            <a:r>
              <a:rPr sz="2200" b="1" i="1" spc="-5" dirty="0">
                <a:latin typeface="Calibri"/>
                <a:cs typeface="Calibri"/>
              </a:rPr>
              <a:t>de intangibles, tangibles o de </a:t>
            </a:r>
            <a:r>
              <a:rPr sz="2200" b="1" i="1" dirty="0">
                <a:latin typeface="Calibri"/>
                <a:cs typeface="Calibri"/>
              </a:rPr>
              <a:t>personal </a:t>
            </a:r>
            <a:r>
              <a:rPr sz="2200" b="1" i="1" spc="-5" dirty="0">
                <a:latin typeface="Calibri"/>
                <a:cs typeface="Calibri"/>
              </a:rPr>
              <a:t>y derivado de </a:t>
            </a:r>
            <a:r>
              <a:rPr sz="2200" b="1" i="1" spc="-10" dirty="0">
                <a:latin typeface="Calibri"/>
                <a:cs typeface="Calibri"/>
              </a:rPr>
              <a:t>ello  </a:t>
            </a:r>
            <a:r>
              <a:rPr sz="2200" b="1" i="1" spc="-15" dirty="0">
                <a:latin typeface="Calibri"/>
                <a:cs typeface="Calibri"/>
              </a:rPr>
              <a:t>integrar expedientes </a:t>
            </a:r>
            <a:r>
              <a:rPr sz="2200" b="1" i="1" spc="-5" dirty="0">
                <a:latin typeface="Calibri"/>
                <a:cs typeface="Calibri"/>
              </a:rPr>
              <a:t>de casos penales, generando </a:t>
            </a:r>
            <a:r>
              <a:rPr sz="2200" b="1" i="1" spc="-15" dirty="0">
                <a:latin typeface="Calibri"/>
                <a:cs typeface="Calibri"/>
              </a:rPr>
              <a:t>con </a:t>
            </a:r>
            <a:r>
              <a:rPr sz="2200" b="1" i="1" spc="-10" dirty="0">
                <a:latin typeface="Calibri"/>
                <a:cs typeface="Calibri"/>
              </a:rPr>
              <a:t>ello </a:t>
            </a:r>
            <a:r>
              <a:rPr sz="2200" b="1" i="1" spc="-5" dirty="0">
                <a:latin typeface="Calibri"/>
                <a:cs typeface="Calibri"/>
              </a:rPr>
              <a:t>conciencia de </a:t>
            </a:r>
            <a:r>
              <a:rPr sz="2200" b="1" i="1" spc="-10" dirty="0">
                <a:latin typeface="Calibri"/>
                <a:cs typeface="Calibri"/>
              </a:rPr>
              <a:t>riesgo </a:t>
            </a:r>
            <a:r>
              <a:rPr sz="2200" b="1" i="1" spc="-5" dirty="0">
                <a:latin typeface="Calibri"/>
                <a:cs typeface="Calibri"/>
              </a:rPr>
              <a:t>en los  </a:t>
            </a:r>
            <a:r>
              <a:rPr sz="2200" b="1" i="1" spc="-15" dirty="0">
                <a:latin typeface="Calibri"/>
                <a:cs typeface="Calibri"/>
              </a:rPr>
              <a:t>contribuyentes </a:t>
            </a:r>
            <a:r>
              <a:rPr sz="2200" b="1" i="1" spc="-5" dirty="0">
                <a:latin typeface="Calibri"/>
                <a:cs typeface="Calibri"/>
              </a:rPr>
              <a:t>para </a:t>
            </a:r>
            <a:r>
              <a:rPr sz="2200" b="1" i="1" spc="-15" dirty="0">
                <a:latin typeface="Calibri"/>
                <a:cs typeface="Calibri"/>
              </a:rPr>
              <a:t>evitar </a:t>
            </a:r>
            <a:r>
              <a:rPr sz="2200" b="1" i="1" spc="-5" dirty="0">
                <a:latin typeface="Calibri"/>
                <a:cs typeface="Calibri"/>
              </a:rPr>
              <a:t>que </a:t>
            </a:r>
            <a:r>
              <a:rPr sz="2200" b="1" i="1" spc="-20" dirty="0">
                <a:latin typeface="Calibri"/>
                <a:cs typeface="Calibri"/>
              </a:rPr>
              <a:t>este </a:t>
            </a:r>
            <a:r>
              <a:rPr sz="2200" b="1" i="1" spc="-5" dirty="0">
                <a:latin typeface="Calibri"/>
                <a:cs typeface="Calibri"/>
              </a:rPr>
              <a:t>tipo de </a:t>
            </a:r>
            <a:r>
              <a:rPr sz="2200" b="1" i="1" spc="-10" dirty="0">
                <a:latin typeface="Calibri"/>
                <a:cs typeface="Calibri"/>
              </a:rPr>
              <a:t>conductas </a:t>
            </a:r>
            <a:r>
              <a:rPr sz="2200" b="1" i="1" spc="-5" dirty="0">
                <a:latin typeface="Calibri"/>
                <a:cs typeface="Calibri"/>
              </a:rPr>
              <a:t>proliferen en </a:t>
            </a:r>
            <a:r>
              <a:rPr sz="2200" b="1" i="1" spc="-15" dirty="0">
                <a:latin typeface="Calibri"/>
                <a:cs typeface="Calibri"/>
              </a:rPr>
              <a:t>detrimento </a:t>
            </a:r>
            <a:r>
              <a:rPr sz="2200" b="1" i="1" spc="-5" dirty="0">
                <a:latin typeface="Calibri"/>
                <a:cs typeface="Calibri"/>
              </a:rPr>
              <a:t>del</a:t>
            </a:r>
            <a:r>
              <a:rPr sz="2200" b="1" i="1" spc="220" dirty="0">
                <a:latin typeface="Calibri"/>
                <a:cs typeface="Calibri"/>
              </a:rPr>
              <a:t> </a:t>
            </a:r>
            <a:r>
              <a:rPr sz="2200" b="1" i="1" spc="-30" dirty="0">
                <a:latin typeface="Calibri"/>
                <a:cs typeface="Calibri"/>
              </a:rPr>
              <a:t>fisco.”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147316" y="1533144"/>
            <a:ext cx="7583424" cy="5122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8695" y="239268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1585" y="330200"/>
            <a:ext cx="71050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406908" y="1269491"/>
            <a:ext cx="11213592" cy="4629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536448" y="1601724"/>
            <a:ext cx="10445496" cy="4936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811" y="321563"/>
            <a:ext cx="7623809" cy="912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5432" y="411861"/>
            <a:ext cx="71050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193547" y="1269491"/>
            <a:ext cx="8138159" cy="503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696070" y="2661284"/>
            <a:ext cx="3084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FF0000"/>
                </a:solidFill>
                <a:latin typeface="Calibri"/>
                <a:cs typeface="Calibri"/>
              </a:rPr>
              <a:t>ACPPAFF.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Administración 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Central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Planeación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y 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Programación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Auditoría 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Fiscal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Federal.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solidFill>
                  <a:srgbClr val="FF0000"/>
                </a:solidFill>
                <a:latin typeface="Calibri"/>
                <a:cs typeface="Calibri"/>
              </a:rPr>
              <a:t>ALAF.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Administración Local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Auditoria</a:t>
            </a:r>
            <a:r>
              <a:rPr sz="1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Fiscal.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039111" y="1371600"/>
            <a:ext cx="5536692" cy="1488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4976" y="2860548"/>
            <a:ext cx="5611368" cy="1882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804672" y="1528572"/>
            <a:ext cx="7970520" cy="1458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4672" y="2987039"/>
            <a:ext cx="7592568" cy="2360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21563" y="1818132"/>
            <a:ext cx="9713976" cy="3922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785872" y="3288791"/>
            <a:ext cx="6022848" cy="1836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5296" y="1594103"/>
            <a:ext cx="7536180" cy="1834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1149096" y="1514854"/>
            <a:ext cx="8488680" cy="5247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12" y="0"/>
            <a:ext cx="1000743" cy="4763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094623"/>
            <a:ext cx="1037356" cy="763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54901" y="6073249"/>
            <a:ext cx="475963" cy="784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26369" y="48855"/>
            <a:ext cx="2965630" cy="13435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44050" y="1697701"/>
            <a:ext cx="561392" cy="268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89756" y="6448820"/>
            <a:ext cx="3002243" cy="409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7356" y="6854926"/>
            <a:ext cx="8152765" cy="0"/>
          </a:xfrm>
          <a:custGeom>
            <a:avLst/>
            <a:gdLst/>
            <a:ahLst/>
            <a:cxnLst/>
            <a:rect l="l" t="t" r="r" b="b"/>
            <a:pathLst>
              <a:path w="8152765">
                <a:moveTo>
                  <a:pt x="0" y="0"/>
                </a:moveTo>
                <a:lnTo>
                  <a:pt x="8152400" y="0"/>
                </a:lnTo>
              </a:path>
            </a:pathLst>
          </a:custGeom>
          <a:ln w="76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6316" y="266942"/>
            <a:ext cx="169735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1F1F1F"/>
                </a:solidFill>
                <a:latin typeface="Times New Roman"/>
                <a:cs typeface="Times New Roman"/>
              </a:rPr>
              <a:t>VIGESIMA </a:t>
            </a:r>
            <a:r>
              <a:rPr sz="1450" spc="-110" dirty="0">
                <a:solidFill>
                  <a:srgbClr val="1F1F1F"/>
                </a:solidFill>
                <a:latin typeface="Times New Roman"/>
                <a:cs typeface="Times New Roman"/>
              </a:rPr>
              <a:t>PRI</a:t>
            </a:r>
            <a:r>
              <a:rPr sz="1450" spc="-110" dirty="0">
                <a:solidFill>
                  <a:srgbClr val="C6C6C6"/>
                </a:solidFill>
                <a:latin typeface="Times New Roman"/>
                <a:cs typeface="Times New Roman"/>
              </a:rPr>
              <a:t>.</a:t>
            </a:r>
            <a:r>
              <a:rPr sz="1450" spc="-110" dirty="0">
                <a:solidFill>
                  <a:srgbClr val="1F1F1F"/>
                </a:solidFill>
                <a:latin typeface="Times New Roman"/>
                <a:cs typeface="Times New Roman"/>
              </a:rPr>
              <a:t>ME</a:t>
            </a:r>
            <a:r>
              <a:rPr sz="1450" spc="-22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450" spc="-105" dirty="0">
                <a:solidFill>
                  <a:srgbClr val="1F1F1F"/>
                </a:solidFill>
                <a:latin typeface="Times New Roman"/>
                <a:cs typeface="Times New Roman"/>
              </a:rPr>
              <a:t>RA: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75015" y="266942"/>
            <a:ext cx="5699760" cy="12484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 marR="30480" indent="5715" algn="just">
              <a:lnSpc>
                <a:spcPct val="95900"/>
              </a:lnSpc>
              <a:spcBef>
                <a:spcPts val="170"/>
              </a:spcBef>
            </a:pPr>
            <a:r>
              <a:rPr sz="1450" spc="-7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el </a:t>
            </a:r>
            <a:r>
              <a:rPr sz="1300" spc="30" dirty="0">
                <a:solidFill>
                  <a:srgbClr val="0F0F0F"/>
                </a:solidFill>
                <a:latin typeface="Times New Roman"/>
                <a:cs typeface="Times New Roman"/>
              </a:rPr>
              <a:t>caso </a:t>
            </a:r>
            <a:r>
              <a:rPr sz="1300" spc="35" dirty="0">
                <a:solidFill>
                  <a:srgbClr val="343434"/>
                </a:solidFill>
                <a:latin typeface="Times New Roman"/>
                <a:cs typeface="Times New Roman"/>
              </a:rPr>
              <a:t>de </a:t>
            </a:r>
            <a:r>
              <a:rPr sz="1300" spc="10" dirty="0">
                <a:solidFill>
                  <a:srgbClr val="343434"/>
                </a:solidFill>
                <a:latin typeface="Times New Roman"/>
                <a:cs typeface="Times New Roman"/>
              </a:rPr>
              <a:t>[as </a:t>
            </a:r>
            <a:r>
              <a:rPr sz="1300" spc="55" dirty="0">
                <a:solidFill>
                  <a:srgbClr val="1F1F1F"/>
                </a:solidFill>
                <a:latin typeface="Times New Roman"/>
                <a:cs typeface="Times New Roman"/>
              </a:rPr>
              <a:t>empresas </a:t>
            </a:r>
            <a:r>
              <a:rPr sz="1450" spc="10" dirty="0">
                <a:solidFill>
                  <a:srgbClr val="1F1F1F"/>
                </a:solidFill>
                <a:latin typeface="Times New Roman"/>
                <a:cs typeface="Times New Roman"/>
              </a:rPr>
              <a:t>que </a:t>
            </a:r>
            <a:r>
              <a:rPr sz="1400" spc="100" dirty="0">
                <a:solidFill>
                  <a:srgbClr val="0F0F0F"/>
                </a:solidFill>
                <a:latin typeface="Times New Roman"/>
                <a:cs typeface="Times New Roman"/>
              </a:rPr>
              <a:t>supu </a:t>
            </a:r>
            <a:r>
              <a:rPr sz="1400" spc="95" dirty="0">
                <a:solidFill>
                  <a:srgbClr val="0F0F0F"/>
                </a:solidFill>
                <a:latin typeface="Times New Roman"/>
                <a:cs typeface="Times New Roman"/>
              </a:rPr>
              <a:t>tamente </a:t>
            </a:r>
            <a:r>
              <a:rPr sz="1300" spc="60" dirty="0">
                <a:solidFill>
                  <a:srgbClr val="1F1F1F"/>
                </a:solidFill>
                <a:latin typeface="Times New Roman"/>
                <a:cs typeface="Times New Roman"/>
              </a:rPr>
              <a:t>subcontratan </a:t>
            </a:r>
            <a:r>
              <a:rPr sz="1450" spc="-35" dirty="0">
                <a:solidFill>
                  <a:srgbClr val="0F0F0F"/>
                </a:solidFill>
                <a:latin typeface="Times New Roman"/>
                <a:cs typeface="Times New Roman"/>
              </a:rPr>
              <a:t>personal. </a:t>
            </a:r>
            <a:r>
              <a:rPr sz="1450" spc="25" dirty="0">
                <a:solidFill>
                  <a:srgbClr val="1F1F1F"/>
                </a:solidFill>
                <a:latin typeface="Times New Roman"/>
                <a:cs typeface="Times New Roman"/>
              </a:rPr>
              <a:t>se  </a:t>
            </a:r>
            <a:r>
              <a:rPr sz="1300" spc="30" dirty="0">
                <a:solidFill>
                  <a:srgbClr val="1F1F1F"/>
                </a:solidFill>
                <a:latin typeface="Times New Roman"/>
                <a:cs typeface="Times New Roman"/>
              </a:rPr>
              <a:t>solicitaran </a:t>
            </a:r>
            <a:r>
              <a:rPr sz="1300" spc="35" dirty="0">
                <a:solidFill>
                  <a:srgbClr val="343434"/>
                </a:solidFill>
                <a:latin typeface="Times New Roman"/>
                <a:cs typeface="Times New Roman"/>
              </a:rPr>
              <a:t>listas </a:t>
            </a:r>
            <a:r>
              <a:rPr sz="1300" spc="55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asistencia, </a:t>
            </a:r>
            <a:r>
              <a:rPr sz="1300" spc="35" dirty="0">
                <a:solidFill>
                  <a:srgbClr val="0F0F0F"/>
                </a:solidFill>
                <a:latin typeface="Times New Roman"/>
                <a:cs typeface="Times New Roman"/>
              </a:rPr>
              <a:t>tatjetas </a:t>
            </a:r>
            <a:r>
              <a:rPr sz="1300" spc="45" dirty="0">
                <a:solidFill>
                  <a:srgbClr val="0F0F0F"/>
                </a:solidFill>
                <a:latin typeface="Times New Roman"/>
                <a:cs typeface="Times New Roman"/>
              </a:rPr>
              <a:t>para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checar </a:t>
            </a:r>
            <a:r>
              <a:rPr sz="1300" spc="55" dirty="0">
                <a:solidFill>
                  <a:srgbClr val="1F1F1F"/>
                </a:solidFill>
                <a:latin typeface="Times New Roman"/>
                <a:cs typeface="Times New Roman"/>
              </a:rPr>
              <a:t>o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aquel </a:t>
            </a:r>
            <a:r>
              <a:rPr sz="1300" spc="60" dirty="0">
                <a:solidFill>
                  <a:srgbClr val="0F0F0F"/>
                </a:solidFill>
                <a:latin typeface="Times New Roman"/>
                <a:cs typeface="Times New Roman"/>
              </a:rPr>
              <a:t>documento </a:t>
            </a:r>
            <a:r>
              <a:rPr sz="1300" spc="50" dirty="0">
                <a:solidFill>
                  <a:srgbClr val="1F1F1F"/>
                </a:solidFill>
                <a:latin typeface="Times New Roman"/>
                <a:cs typeface="Times New Roman"/>
              </a:rPr>
              <a:t>con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el  </a:t>
            </a:r>
            <a:r>
              <a:rPr sz="1300" spc="55" dirty="0">
                <a:solidFill>
                  <a:srgbClr val="0F0F0F"/>
                </a:solidFill>
                <a:latin typeface="Times New Roman"/>
                <a:cs typeface="Times New Roman"/>
              </a:rPr>
              <a:t>que</a:t>
            </a:r>
            <a:r>
              <a:rPr sz="1300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300" spc="-55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s</a:t>
            </a:r>
            <a:r>
              <a:rPr sz="1300" spc="50" dirty="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50" dirty="0">
                <a:solidFill>
                  <a:srgbClr val="1F1F1F"/>
                </a:solidFill>
                <a:latin typeface="Times New Roman"/>
                <a:cs typeface="Times New Roman"/>
              </a:rPr>
              <a:t>acredit</a:t>
            </a:r>
            <a:r>
              <a:rPr sz="1300" spc="60" dirty="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-7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65" dirty="0">
                <a:solidFill>
                  <a:srgbClr val="1F1F1F"/>
                </a:solidFill>
                <a:latin typeface="Times New Roman"/>
                <a:cs typeface="Times New Roman"/>
              </a:rPr>
              <a:t>que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2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r>
              <a:rPr sz="1350" spc="35" dirty="0">
                <a:solidFill>
                  <a:srgbClr val="1F1F1F"/>
                </a:solidFill>
                <a:latin typeface="Times New Roman"/>
                <a:cs typeface="Times New Roman"/>
              </a:rPr>
              <a:t>l</a:t>
            </a:r>
            <a:r>
              <a:rPr sz="135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pa-sonal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2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15" dirty="0">
                <a:solidFill>
                  <a:srgbClr val="1F1F1F"/>
                </a:solidFill>
                <a:latin typeface="Times New Roman"/>
                <a:cs typeface="Times New Roman"/>
              </a:rPr>
              <a:t>Jabor</a:t>
            </a:r>
            <a:r>
              <a:rPr sz="1300" spc="20" dirty="0">
                <a:solidFill>
                  <a:srgbClr val="1F1F1F"/>
                </a:solidFill>
                <a:latin typeface="Times New Roman"/>
                <a:cs typeface="Times New Roman"/>
              </a:rPr>
              <a:t>a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2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15" dirty="0">
                <a:solidFill>
                  <a:srgbClr val="1F1F1F"/>
                </a:solidFill>
                <a:latin typeface="Times New Roman"/>
                <a:cs typeface="Times New Roman"/>
              </a:rPr>
              <a:t>e</a:t>
            </a:r>
            <a:r>
              <a:rPr sz="1300" spc="25" dirty="0">
                <a:solidFill>
                  <a:srgbClr val="1F1F1F"/>
                </a:solidFill>
                <a:latin typeface="Times New Roman"/>
                <a:cs typeface="Times New Roman"/>
              </a:rPr>
              <a:t>n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13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5" dirty="0">
                <a:solidFill>
                  <a:srgbClr val="0F0F0F"/>
                </a:solidFill>
                <a:latin typeface="Times New Roman"/>
                <a:cs typeface="Times New Roman"/>
              </a:rPr>
              <a:t>es</a:t>
            </a:r>
            <a:r>
              <a:rPr sz="1300" spc="45" dirty="0">
                <a:solidFill>
                  <a:srgbClr val="0F0F0F"/>
                </a:solidFill>
                <a:latin typeface="Times New Roman"/>
                <a:cs typeface="Times New Roman"/>
              </a:rPr>
              <a:t>e</a:t>
            </a:r>
            <a:r>
              <a:rPr sz="1300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300" spc="-60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300" spc="110" dirty="0">
                <a:solidFill>
                  <a:srgbClr val="1F1F1F"/>
                </a:solidFill>
                <a:latin typeface="Times New Roman"/>
                <a:cs typeface="Times New Roman"/>
              </a:rPr>
              <a:t>d</a:t>
            </a:r>
            <a:r>
              <a:rPr sz="1300" spc="145" dirty="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m</a:t>
            </a:r>
            <a:r>
              <a:rPr sz="1300" spc="30" dirty="0">
                <a:solidFill>
                  <a:srgbClr val="1F1F1F"/>
                </a:solidFill>
                <a:latin typeface="Times New Roman"/>
                <a:cs typeface="Times New Roman"/>
              </a:rPr>
              <a:t>i</a:t>
            </a:r>
            <a:r>
              <a:rPr sz="1300" spc="5" dirty="0">
                <a:solidFill>
                  <a:srgbClr val="1F1F1F"/>
                </a:solidFill>
                <a:latin typeface="Times New Roman"/>
                <a:cs typeface="Times New Roman"/>
              </a:rPr>
              <a:t>c</a:t>
            </a:r>
            <a:r>
              <a:rPr sz="1300" spc="-5" dirty="0">
                <a:solidFill>
                  <a:srgbClr val="1F1F1F"/>
                </a:solidFill>
                <a:latin typeface="Times New Roman"/>
                <a:cs typeface="Times New Roman"/>
              </a:rPr>
              <a:t>ili</a:t>
            </a:r>
            <a:r>
              <a:rPr sz="1300" spc="-10" dirty="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sz="900" baseline="-18518" dirty="0">
                <a:solidFill>
                  <a:srgbClr val="1F1F1F"/>
                </a:solidFill>
                <a:latin typeface="Times New Roman"/>
                <a:cs typeface="Times New Roman"/>
              </a:rPr>
              <a:t>1    </a:t>
            </a:r>
            <a:r>
              <a:rPr sz="900" spc="-22" baseline="-18518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informaci6</a:t>
            </a:r>
            <a:r>
              <a:rPr sz="1300" spc="45" dirty="0">
                <a:solidFill>
                  <a:srgbClr val="1F1F1F"/>
                </a:solidFill>
                <a:latin typeface="Times New Roman"/>
                <a:cs typeface="Times New Roman"/>
              </a:rPr>
              <a:t>n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14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5" dirty="0">
                <a:solidFill>
                  <a:srgbClr val="0F0F0F"/>
                </a:solidFill>
                <a:latin typeface="Times New Roman"/>
                <a:cs typeface="Times New Roman"/>
              </a:rPr>
              <a:t>que  </a:t>
            </a:r>
            <a:r>
              <a:rPr sz="1300" spc="45" dirty="0">
                <a:solidFill>
                  <a:srgbClr val="0F0F0F"/>
                </a:solidFill>
                <a:latin typeface="Times New Roman"/>
                <a:cs typeface="Times New Roman"/>
              </a:rPr>
              <a:t>d </a:t>
            </a:r>
            <a:r>
              <a:rPr sz="1300" spc="-60" dirty="0">
                <a:solidFill>
                  <a:srgbClr val="0F0F0F"/>
                </a:solidFill>
                <a:latin typeface="Times New Roman"/>
                <a:cs typeface="Times New Roman"/>
              </a:rPr>
              <a:t>be</a:t>
            </a:r>
            <a:r>
              <a:rPr sz="1300" spc="-60" dirty="0">
                <a:solidFill>
                  <a:srgbClr val="343434"/>
                </a:solidFill>
                <a:latin typeface="Times New Roman"/>
                <a:cs typeface="Times New Roman"/>
              </a:rPr>
              <a:t>rA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hacerse </a:t>
            </a:r>
            <a:r>
              <a:rPr sz="1300" spc="45" dirty="0">
                <a:solidFill>
                  <a:srgbClr val="343434"/>
                </a:solidFill>
                <a:latin typeface="Times New Roman"/>
                <a:cs typeface="Times New Roman"/>
              </a:rPr>
              <a:t>constar </a:t>
            </a:r>
            <a:r>
              <a:rPr sz="1300" spc="5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300" spc="10" dirty="0">
                <a:solidFill>
                  <a:srgbClr val="1F1F1F"/>
                </a:solidFill>
                <a:latin typeface="Times New Roman"/>
                <a:cs typeface="Times New Roman"/>
              </a:rPr>
              <a:t>ar;tas </a:t>
            </a:r>
            <a:r>
              <a:rPr sz="1300" spc="20" dirty="0">
                <a:solidFill>
                  <a:srgbClr val="0F0F0F"/>
                </a:solidFill>
                <a:latin typeface="Times New Roman"/>
                <a:cs typeface="Times New Roman"/>
              </a:rPr>
              <a:t>o </a:t>
            </a:r>
            <a:r>
              <a:rPr sz="1300" spc="1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300" spc="25" dirty="0">
                <a:solidFill>
                  <a:srgbClr val="1F1F1F"/>
                </a:solidFill>
                <a:latin typeface="Times New Roman"/>
                <a:cs typeface="Times New Roman"/>
              </a:rPr>
              <a:t>el </a:t>
            </a:r>
            <a:r>
              <a:rPr sz="1300" spc="30" dirty="0">
                <a:solidFill>
                  <a:srgbClr val="1F1F1F"/>
                </a:solidFill>
                <a:latin typeface="Times New Roman"/>
                <a:cs typeface="Times New Roman"/>
              </a:rPr>
              <a:t>oficio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observaciones. lo </a:t>
            </a:r>
            <a:r>
              <a:rPr sz="1300" spc="65" dirty="0">
                <a:solidFill>
                  <a:srgbClr val="1F1F1F"/>
                </a:solidFill>
                <a:latin typeface="Times New Roman"/>
                <a:cs typeface="Times New Roman"/>
              </a:rPr>
              <a:t>cual </a:t>
            </a:r>
            <a:r>
              <a:rPr sz="1300" spc="50" dirty="0">
                <a:solidFill>
                  <a:srgbClr val="1F1F1F"/>
                </a:solidFill>
                <a:latin typeface="Times New Roman"/>
                <a:cs typeface="Times New Roman"/>
              </a:rPr>
              <a:t>tiene  </a:t>
            </a:r>
            <a:r>
              <a:rPr sz="1450" spc="-40" dirty="0">
                <a:solidFill>
                  <a:srgbClr val="1F1F1F"/>
                </a:solidFill>
                <a:latin typeface="Times New Roman"/>
                <a:cs typeface="Times New Roman"/>
              </a:rPr>
              <a:t>como </a:t>
            </a:r>
            <a:r>
              <a:rPr sz="1450" spc="-30" dirty="0">
                <a:solidFill>
                  <a:srgbClr val="0F0F0F"/>
                </a:solidFill>
                <a:latin typeface="Times New Roman"/>
                <a:cs typeface="Times New Roman"/>
              </a:rPr>
              <a:t>finalidad </a:t>
            </a:r>
            <a:r>
              <a:rPr sz="1450" dirty="0">
                <a:solidFill>
                  <a:srgbClr val="0F0F0F"/>
                </a:solidFill>
                <a:latin typeface="Times New Roman"/>
                <a:cs typeface="Times New Roman"/>
              </a:rPr>
              <a:t>documentar </a:t>
            </a:r>
            <a:r>
              <a:rPr sz="1450" spc="-90" dirty="0">
                <a:solidFill>
                  <a:srgbClr val="0F0F0F"/>
                </a:solidFill>
                <a:latin typeface="Times New Roman"/>
                <a:cs typeface="Times New Roman"/>
              </a:rPr>
              <a:t>Ia </a:t>
            </a:r>
            <a:r>
              <a:rPr sz="1300" spc="15" dirty="0">
                <a:solidFill>
                  <a:srgbClr val="1F1F1F"/>
                </a:solidFill>
                <a:latin typeface="Times New Roman"/>
                <a:cs typeface="Times New Roman"/>
              </a:rPr>
              <a:t>exfstencia </a:t>
            </a:r>
            <a:r>
              <a:rPr sz="1450" spc="45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450" spc="-10" dirty="0">
                <a:solidFill>
                  <a:srgbClr val="0F0F0F"/>
                </a:solidFill>
                <a:latin typeface="Times New Roman"/>
                <a:cs typeface="Times New Roman"/>
              </a:rPr>
              <a:t>la </a:t>
            </a:r>
            <a:r>
              <a:rPr sz="1450" spc="-25" dirty="0">
                <a:solidFill>
                  <a:srgbClr val="1F1F1F"/>
                </a:solidFill>
                <a:latin typeface="Times New Roman"/>
                <a:cs typeface="Times New Roman"/>
              </a:rPr>
              <a:t>subordinacion </a:t>
            </a:r>
            <a:r>
              <a:rPr sz="1450" spc="-15" dirty="0">
                <a:solidFill>
                  <a:srgbClr val="1F1F1F"/>
                </a:solidFill>
                <a:latin typeface="Times New Roman"/>
                <a:cs typeface="Times New Roman"/>
              </a:rPr>
              <a:t>confonne </a:t>
            </a:r>
            <a:r>
              <a:rPr sz="1450" spc="25" dirty="0">
                <a:solidFill>
                  <a:srgbClr val="0F0F0F"/>
                </a:solidFill>
                <a:latin typeface="Times New Roman"/>
                <a:cs typeface="Times New Roman"/>
              </a:rPr>
              <a:t>a </a:t>
            </a:r>
            <a:r>
              <a:rPr sz="1450" spc="-40" dirty="0">
                <a:solidFill>
                  <a:srgbClr val="1F1F1F"/>
                </a:solidFill>
                <a:latin typeface="Times New Roman"/>
                <a:cs typeface="Times New Roman"/>
              </a:rPr>
              <a:t>la  </a:t>
            </a:r>
            <a:r>
              <a:rPr sz="1450" spc="-55" dirty="0">
                <a:solidFill>
                  <a:srgbClr val="0F0F0F"/>
                </a:solidFill>
                <a:latin typeface="Times New Roman"/>
                <a:cs typeface="Times New Roman"/>
              </a:rPr>
              <a:t>Legislaci6n </a:t>
            </a:r>
            <a:r>
              <a:rPr sz="1450" spc="-95" dirty="0">
                <a:solidFill>
                  <a:srgbClr val="1F1F1F"/>
                </a:solidFill>
                <a:latin typeface="Times New Roman"/>
                <a:cs typeface="Times New Roman"/>
              </a:rPr>
              <a:t>Labo</a:t>
            </a:r>
            <a:r>
              <a:rPr sz="1450" spc="-8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450" spc="-25" dirty="0">
                <a:solidFill>
                  <a:srgbClr val="1F1F1F"/>
                </a:solidFill>
                <a:latin typeface="Times New Roman"/>
                <a:cs typeface="Times New Roman"/>
              </a:rPr>
              <a:t>ral</a:t>
            </a:r>
            <a:r>
              <a:rPr sz="1450" spc="-25" dirty="0">
                <a:solidFill>
                  <a:srgbClr val="4D4D4D"/>
                </a:solidFill>
                <a:latin typeface="Times New Roman"/>
                <a:cs typeface="Times New Roman"/>
              </a:rPr>
              <a:t>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2215" y="1671514"/>
            <a:ext cx="5657215" cy="449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24765" indent="4445">
              <a:lnSpc>
                <a:spcPct val="100000"/>
              </a:lnSpc>
              <a:spcBef>
                <a:spcPts val="100"/>
              </a:spcBef>
            </a:pPr>
            <a:r>
              <a:rPr sz="1450" spc="-125" dirty="0">
                <a:solidFill>
                  <a:srgbClr val="0F0F0F"/>
                </a:solidFill>
                <a:latin typeface="Times New Roman"/>
                <a:cs typeface="Times New Roman"/>
              </a:rPr>
              <a:t>As </a:t>
            </a:r>
            <a:r>
              <a:rPr sz="1450" spc="-80" dirty="0">
                <a:solidFill>
                  <a:srgbClr val="4D4D4D"/>
                </a:solidFill>
                <a:latin typeface="Times New Roman"/>
                <a:cs typeface="Times New Roman"/>
              </a:rPr>
              <a:t>j</a:t>
            </a:r>
            <a:r>
              <a:rPr sz="1450" spc="-80" dirty="0">
                <a:solidFill>
                  <a:srgbClr val="1F1F1F"/>
                </a:solidFill>
                <a:latin typeface="Times New Roman"/>
                <a:cs typeface="Times New Roman"/>
              </a:rPr>
              <a:t>mismo, </a:t>
            </a:r>
            <a:r>
              <a:rPr sz="1450" spc="5" dirty="0">
                <a:solidFill>
                  <a:srgbClr val="1F1F1F"/>
                </a:solidFill>
                <a:latin typeface="Times New Roman"/>
                <a:cs typeface="Times New Roman"/>
              </a:rPr>
              <a:t>debera </a:t>
            </a:r>
            <a:r>
              <a:rPr sz="1450" spc="-85" dirty="0">
                <a:solidFill>
                  <a:srgbClr val="0F0F0F"/>
                </a:solidFill>
                <a:latin typeface="Times New Roman"/>
                <a:cs typeface="Times New Roman"/>
              </a:rPr>
              <a:t>aplir.:arse </a:t>
            </a:r>
            <a:r>
              <a:rPr sz="1450" dirty="0">
                <a:solidFill>
                  <a:srgbClr val="0F0F0F"/>
                </a:solidFill>
                <a:latin typeface="Times New Roman"/>
                <a:cs typeface="Times New Roman"/>
              </a:rPr>
              <a:t>un </a:t>
            </a:r>
            <a:r>
              <a:rPr sz="1300" spc="20" dirty="0">
                <a:solidFill>
                  <a:srgbClr val="0F0F0F"/>
                </a:solidFill>
                <a:latin typeface="Times New Roman"/>
                <a:cs typeface="Times New Roman"/>
              </a:rPr>
              <a:t>cues </a:t>
            </a:r>
            <a:r>
              <a:rPr sz="1300" spc="-15" dirty="0">
                <a:solidFill>
                  <a:srgbClr val="0F0F0F"/>
                </a:solidFill>
                <a:latin typeface="Times New Roman"/>
                <a:cs typeface="Times New Roman"/>
              </a:rPr>
              <a:t>tionar </a:t>
            </a:r>
            <a:r>
              <a:rPr sz="1300" spc="-30" dirty="0">
                <a:solidFill>
                  <a:srgbClr val="343434"/>
                </a:solidFill>
                <a:latin typeface="Times New Roman"/>
                <a:cs typeface="Times New Roman"/>
              </a:rPr>
              <a:t>i</a:t>
            </a:r>
            <a:r>
              <a:rPr sz="1300" spc="-30" dirty="0">
                <a:solidFill>
                  <a:srgbClr val="0F0F0F"/>
                </a:solidFill>
                <a:latin typeface="Times New Roman"/>
                <a:cs typeface="Times New Roman"/>
              </a:rPr>
              <a:t>o </a:t>
            </a:r>
            <a:r>
              <a:rPr sz="1450" spc="50" dirty="0">
                <a:solidFill>
                  <a:srgbClr val="1F1F1F"/>
                </a:solidFill>
                <a:latin typeface="Times New Roman"/>
                <a:cs typeface="Times New Roman"/>
              </a:rPr>
              <a:t>a </a:t>
            </a:r>
            <a:r>
              <a:rPr sz="1450" spc="-30" dirty="0">
                <a:solidFill>
                  <a:srgbClr val="0F0F0F"/>
                </a:solidFill>
                <a:latin typeface="Times New Roman"/>
                <a:cs typeface="Times New Roman"/>
              </a:rPr>
              <a:t>los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trabajadores </a:t>
            </a:r>
            <a:r>
              <a:rPr sz="1450" spc="-235" dirty="0">
                <a:solidFill>
                  <a:srgbClr val="0F0F0F"/>
                </a:solidFill>
                <a:latin typeface="Times New Roman"/>
                <a:cs typeface="Times New Roman"/>
              </a:rPr>
              <a:t>qu@ </a:t>
            </a:r>
            <a:r>
              <a:rPr sz="1450" spc="-160" dirty="0">
                <a:solidFill>
                  <a:srgbClr val="1F1F1F"/>
                </a:solidFill>
                <a:latin typeface="Times New Roman"/>
                <a:cs typeface="Times New Roman"/>
              </a:rPr>
              <a:t>se- </a:t>
            </a:r>
            <a:r>
              <a:rPr sz="1300" dirty="0">
                <a:solidFill>
                  <a:srgbClr val="343434"/>
                </a:solidFill>
                <a:latin typeface="Times New Roman"/>
                <a:cs typeface="Times New Roman"/>
              </a:rPr>
              <a:t>Jocalicen  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en  </a:t>
            </a:r>
            <a:r>
              <a:rPr sz="1300" spc="35" dirty="0">
                <a:solidFill>
                  <a:srgbClr val="1F1F1F"/>
                </a:solidFill>
                <a:latin typeface="Times New Roman"/>
                <a:cs typeface="Times New Roman"/>
              </a:rPr>
              <a:t>las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empresas </a:t>
            </a:r>
            <a:r>
              <a:rPr sz="1300" spc="50" dirty="0">
                <a:solidFill>
                  <a:srgbClr val="1F1F1F"/>
                </a:solidFill>
                <a:latin typeface="Times New Roman"/>
                <a:cs typeface="Times New Roman"/>
              </a:rPr>
              <a:t>que subcontratan  </a:t>
            </a:r>
            <a:r>
              <a:rPr sz="1300" spc="65" dirty="0">
                <a:solidFill>
                  <a:srgbClr val="1F1F1F"/>
                </a:solidFill>
                <a:latin typeface="Times New Roman"/>
                <a:cs typeface="Times New Roman"/>
              </a:rPr>
              <a:t>p  </a:t>
            </a: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rsonal</a:t>
            </a:r>
            <a:r>
              <a:rPr sz="1300" spc="40" dirty="0">
                <a:solidFill>
                  <a:srgbClr val="4D4D4D"/>
                </a:solidFill>
                <a:latin typeface="Times New Roman"/>
                <a:cs typeface="Times New Roman"/>
              </a:rPr>
              <a:t>, </a:t>
            </a:r>
            <a:r>
              <a:rPr sz="1300" spc="15" dirty="0">
                <a:solidFill>
                  <a:srgbClr val="1F1F1F"/>
                </a:solidFill>
                <a:latin typeface="Times New Roman"/>
                <a:cs typeface="Times New Roman"/>
              </a:rPr>
              <a:t>proc:urando  </a:t>
            </a:r>
            <a:r>
              <a:rPr sz="1300" spc="60" dirty="0">
                <a:solidFill>
                  <a:srgbClr val="1F1F1F"/>
                </a:solidFill>
                <a:latin typeface="Times New Roman"/>
                <a:cs typeface="Times New Roman"/>
              </a:rPr>
              <a:t>que </a:t>
            </a:r>
            <a:r>
              <a:rPr sz="1300" spc="20" dirty="0">
                <a:solidFill>
                  <a:srgbClr val="1F1F1F"/>
                </a:solidFill>
                <a:latin typeface="Times New Roman"/>
                <a:cs typeface="Times New Roman"/>
              </a:rPr>
              <a:t>sea </a:t>
            </a:r>
            <a:r>
              <a:rPr sz="1300" spc="-20" dirty="0">
                <a:solidFill>
                  <a:srgbClr val="0F0F0F"/>
                </a:solidFill>
                <a:latin typeface="Times New Roman"/>
                <a:cs typeface="Times New Roman"/>
              </a:rPr>
              <a:t>una.</a:t>
            </a:r>
            <a:r>
              <a:rPr sz="1300" spc="5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300" spc="45" dirty="0">
                <a:solidFill>
                  <a:srgbClr val="1F1F1F"/>
                </a:solidFill>
                <a:latin typeface="Times New Roman"/>
                <a:cs typeface="Times New Roman"/>
              </a:rPr>
              <a:t>muestra</a:t>
            </a:r>
            <a:endParaRPr sz="1300">
              <a:latin typeface="Times New Roman"/>
              <a:cs typeface="Times New Roman"/>
            </a:endParaRPr>
          </a:p>
          <a:p>
            <a:pPr marL="29209">
              <a:lnSpc>
                <a:spcPts val="1610"/>
              </a:lnSpc>
            </a:pPr>
            <a:r>
              <a:rPr sz="1400" spc="-5" dirty="0">
                <a:solidFill>
                  <a:srgbClr val="0F0F0F"/>
                </a:solidFill>
                <a:latin typeface="Times New Roman"/>
                <a:cs typeface="Times New Roman"/>
              </a:rPr>
              <a:t>representa </a:t>
            </a:r>
            <a:r>
              <a:rPr sz="1400" spc="-25" dirty="0">
                <a:solidFill>
                  <a:srgbClr val="0F0F0F"/>
                </a:solidFill>
                <a:latin typeface="Times New Roman"/>
                <a:cs typeface="Times New Roman"/>
              </a:rPr>
              <a:t>t</a:t>
            </a:r>
            <a:r>
              <a:rPr sz="1400" spc="-25" dirty="0">
                <a:solidFill>
                  <a:srgbClr val="343434"/>
                </a:solidFill>
                <a:latin typeface="Times New Roman"/>
                <a:cs typeface="Times New Roman"/>
              </a:rPr>
              <a:t>iva </a:t>
            </a:r>
            <a:r>
              <a:rPr sz="1400" spc="-10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400" spc="-100" dirty="0">
                <a:solidFill>
                  <a:srgbClr val="1F1F1F"/>
                </a:solidFill>
                <a:latin typeface="Times New Roman"/>
                <a:cs typeface="Times New Roman"/>
              </a:rPr>
              <a:t>1a   </a:t>
            </a:r>
            <a:r>
              <a:rPr sz="1400" dirty="0">
                <a:solidFill>
                  <a:srgbClr val="0F0F0F"/>
                </a:solidFill>
                <a:latin typeface="Times New Roman"/>
                <a:cs typeface="Times New Roman"/>
              </a:rPr>
              <a:t>plantilla.  </a:t>
            </a:r>
            <a:r>
              <a:rPr sz="1400" spc="-30" dirty="0">
                <a:solidFill>
                  <a:srgbClr val="1F1F1F"/>
                </a:solidFill>
                <a:latin typeface="Times New Roman"/>
                <a:cs typeface="Times New Roman"/>
              </a:rPr>
              <a:t>De  </a:t>
            </a:r>
            <a:r>
              <a:rPr sz="1400" spc="10" dirty="0">
                <a:solidFill>
                  <a:srgbClr val="0F0F0F"/>
                </a:solidFill>
                <a:latin typeface="Times New Roman"/>
                <a:cs typeface="Times New Roman"/>
              </a:rPr>
              <a:t>manera  </a:t>
            </a:r>
            <a:r>
              <a:rPr sz="1400" spc="25" dirty="0">
                <a:solidFill>
                  <a:srgbClr val="1F1F1F"/>
                </a:solidFill>
                <a:latin typeface="Times New Roman"/>
                <a:cs typeface="Times New Roman"/>
              </a:rPr>
              <a:t>enundativa  </a:t>
            </a:r>
            <a:r>
              <a:rPr sz="1800" spc="-365" dirty="0">
                <a:solidFill>
                  <a:srgbClr val="1F1F1F"/>
                </a:solidFill>
                <a:latin typeface="Arial"/>
                <a:cs typeface="Arial"/>
              </a:rPr>
              <a:t>mas     </a:t>
            </a:r>
            <a:r>
              <a:rPr sz="1400" spc="60" dirty="0">
                <a:solidFill>
                  <a:srgbClr val="0F0F0F"/>
                </a:solidFill>
                <a:latin typeface="Times New Roman"/>
                <a:cs typeface="Times New Roman"/>
              </a:rPr>
              <a:t>no </a:t>
            </a:r>
            <a:r>
              <a:rPr sz="1400" spc="-85" dirty="0">
                <a:solidFill>
                  <a:srgbClr val="1F1F1F"/>
                </a:solidFill>
                <a:latin typeface="Times New Roman"/>
                <a:cs typeface="Times New Roman"/>
              </a:rPr>
              <a:t>lim:iitativa</a:t>
            </a:r>
            <a:r>
              <a:rPr sz="1400" spc="15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spc="30" dirty="0">
                <a:solidFill>
                  <a:srgbClr val="0F0F0F"/>
                </a:solidFill>
                <a:latin typeface="Times New Roman"/>
                <a:cs typeface="Times New Roman"/>
              </a:rPr>
              <a:t>los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10"/>
              </a:lnSpc>
            </a:pPr>
            <a:r>
              <a:rPr sz="1300" spc="40" dirty="0">
                <a:solidFill>
                  <a:srgbClr val="1F1F1F"/>
                </a:solidFill>
                <a:latin typeface="Times New Roman"/>
                <a:cs typeface="Times New Roman"/>
              </a:rPr>
              <a:t>cuestionarios </a:t>
            </a:r>
            <a:r>
              <a:rPr sz="1300" spc="70" dirty="0">
                <a:solidFill>
                  <a:srgbClr val="0F0F0F"/>
                </a:solidFill>
                <a:latin typeface="Times New Roman"/>
                <a:cs typeface="Times New Roman"/>
              </a:rPr>
              <a:t>deberan </a:t>
            </a:r>
            <a:r>
              <a:rPr sz="1300" spc="55" dirty="0">
                <a:solidFill>
                  <a:srgbClr val="0F0F0F"/>
                </a:solidFill>
                <a:latin typeface="Times New Roman"/>
                <a:cs typeface="Times New Roman"/>
              </a:rPr>
              <a:t>contener </a:t>
            </a:r>
            <a:r>
              <a:rPr sz="1300" spc="-10" dirty="0">
                <a:solidFill>
                  <a:srgbClr val="1F1F1F"/>
                </a:solidFill>
                <a:latin typeface="Times New Roman"/>
                <a:cs typeface="Times New Roman"/>
              </a:rPr>
              <a:t>lo </a:t>
            </a:r>
            <a:r>
              <a:rPr sz="1300" spc="20" dirty="0">
                <a:solidFill>
                  <a:srgbClr val="1F1F1F"/>
                </a:solidFill>
                <a:latin typeface="Times New Roman"/>
                <a:cs typeface="Times New Roman"/>
              </a:rPr>
              <a:t>siguien</a:t>
            </a:r>
            <a:r>
              <a:rPr sz="1300" spc="-13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1F1F"/>
                </a:solidFill>
                <a:latin typeface="Times New Roman"/>
                <a:cs typeface="Times New Roman"/>
              </a:rPr>
              <a:t>te</a:t>
            </a:r>
            <a:r>
              <a:rPr sz="1300" dirty="0">
                <a:solidFill>
                  <a:srgbClr val="4D4D4D"/>
                </a:solidFill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393065">
              <a:lnSpc>
                <a:spcPts val="1500"/>
              </a:lnSpc>
              <a:tabLst>
                <a:tab pos="654050" algn="l"/>
              </a:tabLst>
            </a:pP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v	</a:t>
            </a:r>
            <a:r>
              <a:rPr sz="1200" i="1" spc="25" dirty="0">
                <a:solidFill>
                  <a:srgbClr val="1F1F1F"/>
                </a:solidFill>
                <a:latin typeface="Times New Roman"/>
                <a:cs typeface="Times New Roman"/>
              </a:rPr>
              <a:t>Nombre</a:t>
            </a:r>
            <a:r>
              <a:rPr sz="1200" i="1" spc="-6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30" dirty="0">
                <a:solidFill>
                  <a:srgbClr val="1F1F1F"/>
                </a:solidFill>
                <a:latin typeface="Times New Roman"/>
                <a:cs typeface="Times New Roman"/>
              </a:rPr>
              <a:t>o</a:t>
            </a:r>
            <a:r>
              <a:rPr sz="1200" i="1" spc="4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Razon</a:t>
            </a:r>
            <a:r>
              <a:rPr sz="1300" i="1" spc="-9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15" dirty="0">
                <a:solidFill>
                  <a:srgbClr val="1F1F1F"/>
                </a:solidFill>
                <a:latin typeface="Times New Roman"/>
                <a:cs typeface="Times New Roman"/>
              </a:rPr>
              <a:t>Socfal</a:t>
            </a:r>
            <a:r>
              <a:rPr sz="1200" i="1" spc="-19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50" i="1" spc="-210" dirty="0">
                <a:solidFill>
                  <a:srgbClr val="1F1F1F"/>
                </a:solidFill>
                <a:latin typeface="Arial"/>
                <a:cs typeface="Arial"/>
              </a:rPr>
              <a:t>"1</a:t>
            </a:r>
            <a:r>
              <a:rPr sz="1250" i="1" spc="-1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00" i="1" spc="-110" dirty="0">
                <a:solidFill>
                  <a:srgbClr val="1F1F1F"/>
                </a:solidFill>
                <a:latin typeface="Times New Roman"/>
                <a:cs typeface="Times New Roman"/>
              </a:rPr>
              <a:t>RFC</a:t>
            </a:r>
            <a:r>
              <a:rPr sz="1300" i="1" spc="-14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20" dirty="0">
                <a:solidFill>
                  <a:srgbClr val="1F1F1F"/>
                </a:solidFill>
                <a:latin typeface="Times New Roman"/>
                <a:cs typeface="Times New Roman"/>
              </a:rPr>
              <a:t>del</a:t>
            </a:r>
            <a:r>
              <a:rPr sz="1200" i="1" spc="-6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15" dirty="0">
                <a:solidFill>
                  <a:srgbClr val="0F0F0F"/>
                </a:solidFill>
                <a:latin typeface="Times New Roman"/>
                <a:cs typeface="Times New Roman"/>
              </a:rPr>
              <a:t>cont</a:t>
            </a:r>
            <a:r>
              <a:rPr sz="1200" i="1" spc="-185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200" i="1" spc="-30" dirty="0">
                <a:solidFill>
                  <a:srgbClr val="0F0F0F"/>
                </a:solidFill>
                <a:latin typeface="Times New Roman"/>
                <a:cs typeface="Times New Roman"/>
              </a:rPr>
              <a:t>ribuy</a:t>
            </a:r>
            <a:r>
              <a:rPr sz="1200" i="1" spc="-80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F0F0F"/>
                </a:solidFill>
                <a:latin typeface="Times New Roman"/>
                <a:cs typeface="Times New Roman"/>
              </a:rPr>
              <a:t>en</a:t>
            </a:r>
            <a:r>
              <a:rPr sz="1200" i="1" dirty="0">
                <a:solidFill>
                  <a:srgbClr val="343434"/>
                </a:solidFill>
                <a:latin typeface="Times New Roman"/>
                <a:cs typeface="Times New Roman"/>
              </a:rPr>
              <a:t>te</a:t>
            </a:r>
            <a:r>
              <a:rPr sz="1200" i="1" spc="60" dirty="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sz="1250" spc="-40" dirty="0">
                <a:solidFill>
                  <a:srgbClr val="1F1F1F"/>
                </a:solidFill>
                <a:latin typeface="Times New Roman"/>
                <a:cs typeface="Times New Roman"/>
              </a:rPr>
              <a:t>l'isita.do.</a:t>
            </a:r>
            <a:endParaRPr sz="1250">
              <a:latin typeface="Times New Roman"/>
              <a:cs typeface="Times New Roman"/>
            </a:endParaRPr>
          </a:p>
          <a:p>
            <a:pPr marL="661035">
              <a:lnSpc>
                <a:spcPts val="1395"/>
              </a:lnSpc>
            </a:pP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Datos </a:t>
            </a:r>
            <a:r>
              <a:rPr sz="1300" i="1" spc="-35" dirty="0">
                <a:solidFill>
                  <a:srgbClr val="0F0F0F"/>
                </a:solidFill>
                <a:latin typeface="Times New Roman"/>
                <a:cs typeface="Times New Roman"/>
              </a:rPr>
              <a:t>generates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300" i="1" spc="-25" dirty="0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sz="13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persona </a:t>
            </a:r>
            <a:r>
              <a:rPr sz="1300" i="1" dirty="0">
                <a:solidFill>
                  <a:srgbClr val="1F1F1F"/>
                </a:solidFill>
                <a:latin typeface="Times New Roman"/>
                <a:cs typeface="Times New Roman"/>
              </a:rPr>
              <a:t>a </a:t>
            </a:r>
            <a:r>
              <a:rPr sz="1300" i="1" spc="-60" dirty="0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sz="1300" i="1" dirty="0">
                <a:solidFill>
                  <a:srgbClr val="0F0F0F"/>
                </a:solidFill>
                <a:latin typeface="Times New Roman"/>
                <a:cs typeface="Times New Roman"/>
              </a:rPr>
              <a:t>que </a:t>
            </a:r>
            <a:r>
              <a:rPr sz="1300" i="1" dirty="0">
                <a:solidFill>
                  <a:srgbClr val="1F1F1F"/>
                </a:solidFill>
                <a:latin typeface="Times New Roman"/>
                <a:cs typeface="Times New Roman"/>
              </a:rPr>
              <a:t>se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le </a:t>
            </a:r>
            <a:r>
              <a:rPr sz="1300" i="1" spc="-50" dirty="0">
                <a:solidFill>
                  <a:srgbClr val="1F1F1F"/>
                </a:solidFill>
                <a:latin typeface="Times New Roman"/>
                <a:cs typeface="Times New Roman"/>
              </a:rPr>
              <a:t>apilca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el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ruestionario</a:t>
            </a:r>
            <a:r>
              <a:rPr sz="1300" i="1" spc="-19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50" i="1" spc="5" dirty="0">
                <a:solidFill>
                  <a:srgbClr val="1F1F1F"/>
                </a:solidFill>
                <a:latin typeface="Times New Roman"/>
                <a:cs typeface="Times New Roman"/>
              </a:rPr>
              <a:t>{Nombre.</a:t>
            </a:r>
            <a:endParaRPr sz="1250">
              <a:latin typeface="Times New Roman"/>
              <a:cs typeface="Times New Roman"/>
            </a:endParaRPr>
          </a:p>
          <a:p>
            <a:pPr marL="659765">
              <a:lnSpc>
                <a:spcPts val="1360"/>
              </a:lnSpc>
            </a:pPr>
            <a:r>
              <a:rPr sz="1350" i="1" spc="-105" dirty="0">
                <a:solidFill>
                  <a:srgbClr val="1F1F1F"/>
                </a:solidFill>
                <a:latin typeface="Times New Roman"/>
                <a:cs typeface="Times New Roman"/>
              </a:rPr>
              <a:t>Edtrd)</a:t>
            </a:r>
            <a:endParaRPr sz="1350">
              <a:latin typeface="Times New Roman"/>
              <a:cs typeface="Times New Roman"/>
            </a:endParaRPr>
          </a:p>
          <a:p>
            <a:pPr marL="660400">
              <a:lnSpc>
                <a:spcPts val="1560"/>
              </a:lnSpc>
            </a:pPr>
            <a:r>
              <a:rPr sz="1500" i="1" spc="-185" dirty="0">
                <a:solidFill>
                  <a:srgbClr val="1F1F1F"/>
                </a:solidFill>
                <a:latin typeface="Times New Roman"/>
                <a:cs typeface="Times New Roman"/>
              </a:rPr>
              <a:t>Fecha </a:t>
            </a:r>
            <a:r>
              <a:rPr sz="1500" i="1" spc="-95" dirty="0">
                <a:solidFill>
                  <a:srgbClr val="0F0F0F"/>
                </a:solidFill>
                <a:latin typeface="Times New Roman"/>
                <a:cs typeface="Times New Roman"/>
              </a:rPr>
              <a:t>en </a:t>
            </a:r>
            <a:r>
              <a:rPr sz="1500" i="1" spc="-130" dirty="0">
                <a:solidFill>
                  <a:srgbClr val="1F1F1F"/>
                </a:solidFill>
                <a:latin typeface="Times New Roman"/>
                <a:cs typeface="Times New Roman"/>
              </a:rPr>
              <a:t>que </a:t>
            </a:r>
            <a:r>
              <a:rPr sz="15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se </a:t>
            </a:r>
            <a:r>
              <a:rPr sz="1200" i="1" spc="-35" dirty="0">
                <a:solidFill>
                  <a:srgbClr val="1F1F1F"/>
                </a:solidFill>
                <a:latin typeface="Arial"/>
                <a:cs typeface="Arial"/>
              </a:rPr>
              <a:t>aplfca </a:t>
            </a:r>
            <a:r>
              <a:rPr sz="1500" i="1" spc="-80" dirty="0">
                <a:solidFill>
                  <a:srgbClr val="1F1F1F"/>
                </a:solidFill>
                <a:latin typeface="Times New Roman"/>
                <a:cs typeface="Times New Roman"/>
              </a:rPr>
              <a:t>et</a:t>
            </a:r>
            <a:r>
              <a:rPr sz="1500" i="1" spc="-24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-30" dirty="0">
                <a:solidFill>
                  <a:srgbClr val="1F1F1F"/>
                </a:solidFill>
                <a:latin typeface="Arial"/>
                <a:cs typeface="Arial"/>
              </a:rPr>
              <a:t>ctJestionario.</a:t>
            </a:r>
            <a:endParaRPr sz="1200">
              <a:latin typeface="Arial"/>
              <a:cs typeface="Arial"/>
            </a:endParaRPr>
          </a:p>
          <a:p>
            <a:pPr marL="656590">
              <a:lnSpc>
                <a:spcPts val="1460"/>
              </a:lnSpc>
              <a:tabLst>
                <a:tab pos="2221865" algn="l"/>
                <a:tab pos="3644265" algn="l"/>
              </a:tabLst>
            </a:pPr>
            <a:r>
              <a:rPr sz="1300" i="1" spc="-50" dirty="0">
                <a:solidFill>
                  <a:srgbClr val="1F1F1F"/>
                </a:solidFill>
                <a:latin typeface="Times New Roman"/>
                <a:cs typeface="Times New Roman"/>
              </a:rPr>
              <a:t>Explicacidn  </a:t>
            </a:r>
            <a:r>
              <a:rPr sz="1300" i="1" spc="8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-85" dirty="0">
                <a:solidFill>
                  <a:srgbClr val="1F1F1F"/>
                </a:solidFill>
                <a:latin typeface="Arial"/>
                <a:cs typeface="Arial"/>
              </a:rPr>
              <a:t>detatl«d&lt;f	</a:t>
            </a:r>
            <a:r>
              <a:rPr sz="1200" i="1" spc="-50" dirty="0">
                <a:solidFill>
                  <a:srgbClr val="1F1F1F"/>
                </a:solidFill>
                <a:latin typeface="Arial"/>
                <a:cs typeface="Arial"/>
              </a:rPr>
              <a:t>de  </a:t>
            </a:r>
            <a:r>
              <a:rPr sz="1200" i="1" spc="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0F0F0F"/>
                </a:solidFill>
                <a:latin typeface="Arial"/>
                <a:cs typeface="Arial"/>
              </a:rPr>
              <a:t>las  </a:t>
            </a:r>
            <a:r>
              <a:rPr sz="1200" i="1" spc="65" dirty="0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sz="1200" i="1" spc="-80" dirty="0">
                <a:solidFill>
                  <a:srgbClr val="1F1F1F"/>
                </a:solidFill>
                <a:latin typeface="Arial"/>
                <a:cs typeface="Arial"/>
              </a:rPr>
              <a:t>activid«df!.S	</a:t>
            </a:r>
            <a:r>
              <a:rPr sz="1200" i="1" spc="-90" dirty="0">
                <a:solidFill>
                  <a:srgbClr val="1F1F1F"/>
                </a:solidFill>
                <a:latin typeface="Arial"/>
                <a:cs typeface="Arial"/>
              </a:rPr>
              <a:t>qt.ie </a:t>
            </a:r>
            <a:r>
              <a:rPr sz="1200" i="1" spc="-40" dirty="0">
                <a:solidFill>
                  <a:srgbClr val="343434"/>
                </a:solidFill>
                <a:latin typeface="Arial"/>
                <a:cs typeface="Arial"/>
              </a:rPr>
              <a:t>us</a:t>
            </a:r>
            <a:r>
              <a:rPr sz="1200" i="1" spc="-40" dirty="0">
                <a:solidFill>
                  <a:srgbClr val="0F0F0F"/>
                </a:solidFill>
                <a:latin typeface="Arial"/>
                <a:cs typeface="Arial"/>
              </a:rPr>
              <a:t>red </a:t>
            </a:r>
            <a:r>
              <a:rPr sz="1300" i="1" spc="-85" dirty="0">
                <a:solidFill>
                  <a:srgbClr val="0F0F0F"/>
                </a:solidFill>
                <a:latin typeface="Times New Roman"/>
                <a:cs typeface="Times New Roman"/>
              </a:rPr>
              <a:t>reaHza 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en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spc="-125" dirty="0">
                <a:solidFill>
                  <a:srgbClr val="1F1F1F"/>
                </a:solidFill>
                <a:latin typeface="Arial"/>
                <a:cs typeface="Arial"/>
              </a:rPr>
              <a:t>escas</a:t>
            </a:r>
            <a:endParaRPr sz="1200">
              <a:latin typeface="Arial"/>
              <a:cs typeface="Arial"/>
            </a:endParaRPr>
          </a:p>
          <a:p>
            <a:pPr marL="645160">
              <a:lnSpc>
                <a:spcPts val="1270"/>
              </a:lnSpc>
            </a:pPr>
            <a:r>
              <a:rPr sz="1200" i="1" spc="20" dirty="0">
                <a:solidFill>
                  <a:srgbClr val="0F0F0F"/>
                </a:solidFill>
                <a:latin typeface="Times New Roman"/>
                <a:cs typeface="Times New Roman"/>
              </a:rPr>
              <a:t>instalaciones.</a:t>
            </a:r>
            <a:endParaRPr sz="1200">
              <a:latin typeface="Times New Roman"/>
              <a:cs typeface="Times New Roman"/>
            </a:endParaRPr>
          </a:p>
          <a:p>
            <a:pPr marL="641985" marR="31115" indent="-269875">
              <a:lnSpc>
                <a:spcPct val="86600"/>
              </a:lnSpc>
              <a:spcBef>
                <a:spcPts val="85"/>
              </a:spcBef>
              <a:tabLst>
                <a:tab pos="654050" algn="l"/>
              </a:tabLst>
            </a:pPr>
            <a:r>
              <a:rPr sz="1550" i="1" spc="70" dirty="0">
                <a:solidFill>
                  <a:srgbClr val="1F1F1F"/>
                </a:solidFill>
                <a:latin typeface="Times New Roman"/>
                <a:cs typeface="Times New Roman"/>
              </a:rPr>
              <a:t>&lt;		</a:t>
            </a:r>
            <a:r>
              <a:rPr sz="1400" i="1" spc="-100" dirty="0">
                <a:solidFill>
                  <a:srgbClr val="1F1F1F"/>
                </a:solidFill>
                <a:latin typeface="Times New Roman"/>
                <a:cs typeface="Times New Roman"/>
              </a:rPr>
              <a:t>Horario </a:t>
            </a:r>
            <a:r>
              <a:rPr sz="14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4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que </a:t>
            </a:r>
            <a:r>
              <a:rPr sz="14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permanece </a:t>
            </a:r>
            <a:r>
              <a:rPr sz="14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400" i="1" spc="-50" dirty="0">
                <a:solidFill>
                  <a:srgbClr val="0F0F0F"/>
                </a:solidFill>
                <a:latin typeface="Times New Roman"/>
                <a:cs typeface="Times New Roman"/>
              </a:rPr>
              <a:t>estas </a:t>
            </a:r>
            <a:r>
              <a:rPr sz="1400" i="1" spc="-70" dirty="0">
                <a:solidFill>
                  <a:srgbClr val="1F1F1F"/>
                </a:solidFill>
                <a:latin typeface="Times New Roman"/>
                <a:cs typeface="Times New Roman"/>
              </a:rPr>
              <a:t>instalaciones</a:t>
            </a:r>
            <a:r>
              <a:rPr sz="1400" i="1" spc="21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400" i="1" spc="-105" dirty="0">
                <a:solidFill>
                  <a:srgbClr val="1F1F1F"/>
                </a:solidFill>
                <a:latin typeface="Times New Roman"/>
                <a:cs typeface="Times New Roman"/>
              </a:rPr>
              <a:t>ha.ciendo </a:t>
            </a:r>
            <a:r>
              <a:rPr sz="14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actividad  </a:t>
            </a:r>
            <a:r>
              <a:rPr sz="13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si?fiolada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el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punto</a:t>
            </a:r>
            <a:r>
              <a:rPr sz="13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anterior.</a:t>
            </a:r>
            <a:endParaRPr sz="1300">
              <a:latin typeface="Times New Roman"/>
              <a:cs typeface="Times New Roman"/>
            </a:endParaRPr>
          </a:p>
          <a:p>
            <a:pPr marL="652145" marR="15875" indent="-8890">
              <a:lnSpc>
                <a:spcPct val="81300"/>
              </a:lnSpc>
              <a:spcBef>
                <a:spcPts val="85"/>
              </a:spcBef>
            </a:pPr>
            <a:r>
              <a:rPr sz="1200" i="1" spc="-50" dirty="0">
                <a:solidFill>
                  <a:srgbClr val="1F1F1F"/>
                </a:solidFill>
                <a:latin typeface="Arial"/>
                <a:cs typeface="Arial"/>
              </a:rPr>
              <a:t>Periorlos </a:t>
            </a:r>
            <a:r>
              <a:rPr sz="1450" spc="-85" dirty="0">
                <a:solidFill>
                  <a:srgbClr val="1F1F1F"/>
                </a:solidFill>
                <a:latin typeface="Times New Roman"/>
                <a:cs typeface="Times New Roman"/>
              </a:rPr>
              <a:t>en </a:t>
            </a:r>
            <a:r>
              <a:rPr sz="1000" i="1" spc="140" dirty="0">
                <a:solidFill>
                  <a:srgbClr val="1F1F1F"/>
                </a:solidFill>
                <a:latin typeface="Arial"/>
                <a:cs typeface="Arial"/>
              </a:rPr>
              <a:t>qllt </a:t>
            </a:r>
            <a:r>
              <a:rPr sz="1200" i="1" spc="-110" dirty="0">
                <a:solidFill>
                  <a:srgbClr val="1F1F1F"/>
                </a:solidFill>
                <a:latin typeface="Arial"/>
                <a:cs typeface="Arial"/>
              </a:rPr>
              <a:t>se </a:t>
            </a:r>
            <a:r>
              <a:rPr sz="1200" i="1" spc="-25" dirty="0">
                <a:solidFill>
                  <a:srgbClr val="1F1F1F"/>
                </a:solidFill>
                <a:latin typeface="Arial"/>
                <a:cs typeface="Arial"/>
              </a:rPr>
              <a:t>reafizaron </a:t>
            </a:r>
            <a:r>
              <a:rPr sz="1200" i="1" spc="-95" dirty="0">
                <a:solidFill>
                  <a:srgbClr val="1F1F1F"/>
                </a:solidFill>
                <a:latin typeface="Arial"/>
                <a:cs typeface="Arial"/>
              </a:rPr>
              <a:t>fas </a:t>
            </a:r>
            <a:r>
              <a:rPr sz="1200" i="1" spc="-100" dirty="0">
                <a:solidFill>
                  <a:srgbClr val="1F1F1F"/>
                </a:solidFill>
                <a:latin typeface="Arial"/>
                <a:cs typeface="Arial"/>
              </a:rPr>
              <a:t>aetiv1'dades </a:t>
            </a:r>
            <a:r>
              <a:rPr sz="135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drmtro </a:t>
            </a:r>
            <a:r>
              <a:rPr sz="1350" i="1" spc="-80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200" i="1" spc="-150" dirty="0">
                <a:solidFill>
                  <a:srgbClr val="1F1F1F"/>
                </a:solidFill>
                <a:latin typeface="Arial"/>
                <a:cs typeface="Arial"/>
              </a:rPr>
              <a:t>Tas </a:t>
            </a:r>
            <a:r>
              <a:rPr sz="1300" i="1" spc="-25" dirty="0">
                <a:solidFill>
                  <a:srgbClr val="1F1F1F"/>
                </a:solidFill>
                <a:latin typeface="Times New Roman"/>
                <a:cs typeface="Times New Roman"/>
              </a:rPr>
              <a:t>instaradones.  </a:t>
            </a:r>
            <a:r>
              <a:rPr sz="14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Nombre </a:t>
            </a:r>
            <a:r>
              <a:rPr sz="14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400" i="1" spc="-85" dirty="0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sz="1250" spc="-50" dirty="0">
                <a:solidFill>
                  <a:srgbClr val="1F1F1F"/>
                </a:solidFill>
                <a:latin typeface="Arial"/>
                <a:cs typeface="Arial"/>
              </a:rPr>
              <a:t>o </a:t>
            </a:r>
            <a:r>
              <a:rPr sz="1250" i="1" spc="25" dirty="0">
                <a:solidFill>
                  <a:srgbClr val="1F1F1F"/>
                </a:solidFill>
                <a:latin typeface="Times New Roman"/>
                <a:cs typeface="Times New Roman"/>
              </a:rPr>
              <a:t>las </a:t>
            </a:r>
            <a:r>
              <a:rPr sz="1250" i="1" spc="-15" dirty="0">
                <a:solidFill>
                  <a:srgbClr val="1F1F1F"/>
                </a:solidFill>
                <a:latin typeface="Times New Roman"/>
                <a:cs typeface="Times New Roman"/>
              </a:rPr>
              <a:t>personas </a:t>
            </a:r>
            <a:r>
              <a:rPr sz="1250" i="1" spc="90" dirty="0">
                <a:solidFill>
                  <a:srgbClr val="1F1F1F"/>
                </a:solidFill>
                <a:latin typeface="Times New Roman"/>
                <a:cs typeface="Times New Roman"/>
              </a:rPr>
              <a:t>queen </a:t>
            </a:r>
            <a:r>
              <a:rPr sz="1300" i="1" spc="-110" dirty="0">
                <a:solidFill>
                  <a:srgbClr val="1F1F1F"/>
                </a:solidFill>
                <a:latin typeface="Times New Roman"/>
                <a:cs typeface="Times New Roman"/>
              </a:rPr>
              <a:t>l!SaS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insta/aciones </a:t>
            </a:r>
            <a:r>
              <a:rPr sz="1200" i="1" spc="-5" dirty="0">
                <a:solidFill>
                  <a:srgbClr val="1F1F1F"/>
                </a:solidFill>
                <a:latin typeface="Arial"/>
                <a:cs typeface="Arial"/>
              </a:rPr>
              <a:t>le </a:t>
            </a:r>
            <a:r>
              <a:rPr sz="1200" i="1" spc="-25" dirty="0">
                <a:solidFill>
                  <a:srgbClr val="1F1F1F"/>
                </a:solidFill>
                <a:latin typeface="Arial"/>
                <a:cs typeface="Arial"/>
              </a:rPr>
              <a:t>dan </a:t>
            </a:r>
            <a:r>
              <a:rPr sz="1400" i="1" spc="-85" dirty="0">
                <a:solidFill>
                  <a:srgbClr val="343434"/>
                </a:solidFill>
                <a:latin typeface="Times New Roman"/>
                <a:cs typeface="Times New Roman"/>
              </a:rPr>
              <a:t>instntcc.i</a:t>
            </a:r>
            <a:r>
              <a:rPr sz="1400" i="1" spc="-85" dirty="0">
                <a:solidFill>
                  <a:srgbClr val="0F0F0F"/>
                </a:solidFill>
                <a:latin typeface="Times New Roman"/>
                <a:cs typeface="Times New Roman"/>
              </a:rPr>
              <a:t>one.s  </a:t>
            </a:r>
            <a:r>
              <a:rPr sz="1350" i="1" spc="-85" dirty="0">
                <a:solidFill>
                  <a:srgbClr val="1F1F1F"/>
                </a:solidFill>
                <a:latin typeface="Times New Roman"/>
                <a:cs typeface="Times New Roman"/>
              </a:rPr>
              <a:t>para </a:t>
            </a:r>
            <a:r>
              <a:rPr sz="135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desarrollar </a:t>
            </a:r>
            <a:r>
              <a:rPr sz="1350" i="1" spc="-20" dirty="0">
                <a:solidFill>
                  <a:srgbClr val="0F0F0F"/>
                </a:solidFill>
                <a:latin typeface="Times New Roman"/>
                <a:cs typeface="Times New Roman"/>
              </a:rPr>
              <a:t>su </a:t>
            </a:r>
            <a:r>
              <a:rPr sz="1550" i="1" spc="-215" dirty="0">
                <a:solidFill>
                  <a:srgbClr val="0F0F0F"/>
                </a:solidFill>
                <a:latin typeface="Arial"/>
                <a:cs typeface="Arial"/>
              </a:rPr>
              <a:t>r</a:t>
            </a:r>
            <a:r>
              <a:rPr sz="1350" i="1" spc="-215" dirty="0">
                <a:solidFill>
                  <a:srgbClr val="1F1F1F"/>
                </a:solidFill>
                <a:latin typeface="Times New Roman"/>
                <a:cs typeface="Times New Roman"/>
              </a:rPr>
              <a:t>alJ</a:t>
            </a:r>
            <a:r>
              <a:rPr sz="1350" i="1" spc="-27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spc="15" dirty="0">
                <a:solidFill>
                  <a:srgbClr val="1F1F1F"/>
                </a:solidFill>
                <a:latin typeface="Times New Roman"/>
                <a:cs typeface="Times New Roman"/>
              </a:rPr>
              <a:t>or.</a:t>
            </a:r>
            <a:endParaRPr sz="1200">
              <a:latin typeface="Times New Roman"/>
              <a:cs typeface="Times New Roman"/>
            </a:endParaRPr>
          </a:p>
          <a:p>
            <a:pPr marL="645795">
              <a:lnSpc>
                <a:spcPts val="1225"/>
              </a:lnSpc>
            </a:pPr>
            <a:r>
              <a:rPr sz="1300" i="1" spc="-40" dirty="0">
                <a:solidFill>
                  <a:srgbClr val="1F1F1F"/>
                </a:solidFill>
                <a:latin typeface="Times New Roman"/>
                <a:cs typeface="Times New Roman"/>
              </a:rPr>
              <a:t>Senalar </a:t>
            </a:r>
            <a:r>
              <a:rPr sz="850" i="1" spc="50" dirty="0">
                <a:solidFill>
                  <a:srgbClr val="1F1F1F"/>
                </a:solidFill>
                <a:latin typeface="Times New Roman"/>
                <a:cs typeface="Times New Roman"/>
              </a:rPr>
              <a:t>Pf!Tll </a:t>
            </a:r>
            <a:r>
              <a:rPr sz="1200" i="1" spc="-45" dirty="0">
                <a:solidFill>
                  <a:srgbClr val="1F1F1F"/>
                </a:solidFill>
                <a:latin typeface="Arial"/>
                <a:cs typeface="Arial"/>
              </a:rPr>
              <a:t>quien </a:t>
            </a:r>
            <a:r>
              <a:rPr sz="13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tra.baja </a:t>
            </a:r>
            <a:r>
              <a:rPr sz="1300" spc="-140" dirty="0">
                <a:solidFill>
                  <a:srgbClr val="1F1F1F"/>
                </a:solidFill>
                <a:latin typeface="Times New Roman"/>
                <a:cs typeface="Times New Roman"/>
              </a:rPr>
              <a:t>e-sa </a:t>
            </a:r>
            <a:r>
              <a:rPr sz="1300" i="1" spc="-15" dirty="0">
                <a:solidFill>
                  <a:srgbClr val="0F0F0F"/>
                </a:solidFill>
                <a:latin typeface="Times New Roman"/>
                <a:cs typeface="Times New Roman"/>
              </a:rPr>
              <a:t>(esas)</a:t>
            </a:r>
            <a:r>
              <a:rPr sz="1300" i="1" spc="-85" dirty="0">
                <a:solidFill>
                  <a:srgbClr val="0F0F0F"/>
                </a:solidFill>
                <a:latin typeface="Times New Roman"/>
                <a:cs typeface="Times New Roman"/>
              </a:rPr>
              <a:t> </a:t>
            </a:r>
            <a:r>
              <a:rPr sz="1200" i="1" spc="-45" dirty="0">
                <a:solidFill>
                  <a:srgbClr val="1F1F1F"/>
                </a:solidFill>
                <a:latin typeface="Arial"/>
                <a:cs typeface="Arial"/>
              </a:rPr>
              <a:t>persona(s)</a:t>
            </a:r>
            <a:endParaRPr sz="1200">
              <a:latin typeface="Arial"/>
              <a:cs typeface="Arial"/>
            </a:endParaRPr>
          </a:p>
          <a:p>
            <a:pPr marL="636905" marR="1470025" indent="11430">
              <a:lnSpc>
                <a:spcPct val="87900"/>
              </a:lnSpc>
              <a:spcBef>
                <a:spcPts val="80"/>
              </a:spcBef>
            </a:pP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Ind/car </a:t>
            </a:r>
            <a:r>
              <a:rPr sz="1300" i="1" spc="-55" dirty="0">
                <a:solidFill>
                  <a:srgbClr val="0F0F0F"/>
                </a:solidFill>
                <a:latin typeface="Times New Roman"/>
                <a:cs typeface="Times New Roman"/>
              </a:rPr>
              <a:t>a </a:t>
            </a:r>
            <a:r>
              <a:rPr sz="14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quien </a:t>
            </a:r>
            <a:r>
              <a:rPr sz="13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le </a:t>
            </a:r>
            <a:r>
              <a:rPr sz="130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e-ntrega </a:t>
            </a:r>
            <a:r>
              <a:rPr sz="1400" i="1" spc="-55" dirty="0">
                <a:solidFill>
                  <a:srgbClr val="343434"/>
                </a:solidFill>
                <a:latin typeface="Times New Roman"/>
                <a:cs typeface="Times New Roman"/>
              </a:rPr>
              <a:t>cuentas </a:t>
            </a:r>
            <a:r>
              <a:rPr sz="1300" i="1" spc="-40" dirty="0">
                <a:solidFill>
                  <a:srgbClr val="1F1F1F"/>
                </a:solidFill>
                <a:latin typeface="Times New Roman"/>
                <a:cs typeface="Times New Roman"/>
              </a:rPr>
              <a:t>del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trabajo </a:t>
            </a: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roolizado.  </a:t>
            </a:r>
            <a:r>
              <a:rPr sz="1200" i="1" spc="-65" dirty="0">
                <a:solidFill>
                  <a:srgbClr val="1F1F1F"/>
                </a:solidFill>
                <a:latin typeface="Arial"/>
                <a:cs typeface="Arial"/>
              </a:rPr>
              <a:t>Persona </a:t>
            </a:r>
            <a:r>
              <a:rPr sz="1200" i="1" spc="-40" dirty="0">
                <a:solidFill>
                  <a:srgbClr val="1F1F1F"/>
                </a:solidFill>
                <a:latin typeface="Arial"/>
                <a:cs typeface="Arial"/>
              </a:rPr>
              <a:t>quesupervisa </a:t>
            </a:r>
            <a:r>
              <a:rPr sz="1300" i="1" spc="-15" dirty="0">
                <a:solidFill>
                  <a:srgbClr val="1F1F1F"/>
                </a:solidFill>
                <a:latin typeface="Times New Roman"/>
                <a:cs typeface="Times New Roman"/>
              </a:rPr>
              <a:t>dentro </a:t>
            </a:r>
            <a:r>
              <a:rPr sz="1350" i="1" spc="-90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200" i="1" spc="-75" dirty="0">
                <a:solidFill>
                  <a:srgbClr val="1F1F1F"/>
                </a:solidFill>
                <a:latin typeface="Arial"/>
                <a:cs typeface="Arial"/>
              </a:rPr>
              <a:t>e/ius </a:t>
            </a:r>
            <a:r>
              <a:rPr sz="1250" i="1" spc="20" dirty="0">
                <a:solidFill>
                  <a:srgbClr val="1F1F1F"/>
                </a:solidFill>
                <a:latin typeface="Times New Roman"/>
                <a:cs typeface="Times New Roman"/>
              </a:rPr>
              <a:t>instuladones,  </a:t>
            </a:r>
            <a:r>
              <a:rPr sz="1300" i="1" spc="-40" dirty="0">
                <a:solidFill>
                  <a:srgbClr val="1F1F1F"/>
                </a:solidFill>
                <a:latin typeface="Times New Roman"/>
                <a:cs typeface="Times New Roman"/>
              </a:rPr>
              <a:t>Nombre </a:t>
            </a: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de1jefe </a:t>
            </a:r>
            <a:r>
              <a:rPr sz="1300" i="1" spc="-10" dirty="0">
                <a:solidFill>
                  <a:srgbClr val="1F1F1F"/>
                </a:solidFill>
                <a:latin typeface="Times New Roman"/>
                <a:cs typeface="Times New Roman"/>
              </a:rPr>
              <a:t>inm</a:t>
            </a:r>
            <a:r>
              <a:rPr sz="1300" i="1" spc="2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5" dirty="0">
                <a:solidFill>
                  <a:srgbClr val="1F1F1F"/>
                </a:solidFill>
                <a:latin typeface="Times New Roman"/>
                <a:cs typeface="Times New Roman"/>
              </a:rPr>
              <a:t>diaro.</a:t>
            </a:r>
            <a:endParaRPr sz="1300">
              <a:latin typeface="Times New Roman"/>
              <a:cs typeface="Times New Roman"/>
            </a:endParaRPr>
          </a:p>
          <a:p>
            <a:pPr marL="629920">
              <a:lnSpc>
                <a:spcPts val="1405"/>
              </a:lnSpc>
            </a:pPr>
            <a:r>
              <a:rPr sz="1200" i="1" spc="-45" dirty="0">
                <a:solidFill>
                  <a:srgbClr val="1F1F1F"/>
                </a:solidFill>
                <a:latin typeface="Arial"/>
                <a:cs typeface="Arial"/>
              </a:rPr>
              <a:t>Sefialtrr </a:t>
            </a:r>
            <a:r>
              <a:rPr sz="1400" i="1" spc="-25" dirty="0">
                <a:solidFill>
                  <a:srgbClr val="1F1F1F"/>
                </a:solidFill>
                <a:latin typeface="Times New Roman"/>
                <a:cs typeface="Times New Roman"/>
              </a:rPr>
              <a:t>sijirmo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alguna </a:t>
            </a:r>
            <a:r>
              <a:rPr sz="1400" i="1" spc="-65" dirty="0">
                <a:solidFill>
                  <a:srgbClr val="1F1F1F"/>
                </a:solidFill>
                <a:latin typeface="Times New Roman"/>
                <a:cs typeface="Times New Roman"/>
              </a:rPr>
              <a:t>lista </a:t>
            </a:r>
            <a:r>
              <a:rPr sz="1200" i="1" spc="-40" dirty="0">
                <a:solidFill>
                  <a:srgbClr val="1F1F1F"/>
                </a:solidFill>
                <a:latin typeface="Arial"/>
                <a:cs typeface="Arial"/>
              </a:rPr>
              <a:t>de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asistencfa </a:t>
            </a:r>
            <a:r>
              <a:rPr sz="1300" i="1" spc="55" dirty="0">
                <a:solidFill>
                  <a:srgbClr val="1F1F1F"/>
                </a:solidFill>
                <a:latin typeface="Times New Roman"/>
                <a:cs typeface="Times New Roman"/>
              </a:rPr>
              <a:t>o </a:t>
            </a:r>
            <a:r>
              <a:rPr sz="1300" i="1" spc="-40" dirty="0">
                <a:solidFill>
                  <a:srgbClr val="1F1F1F"/>
                </a:solidFill>
                <a:latin typeface="Times New Roman"/>
                <a:cs typeface="Times New Roman"/>
              </a:rPr>
              <a:t>checa </a:t>
            </a:r>
            <a:r>
              <a:rPr sz="1300" i="1" spc="-30" dirty="0">
                <a:solidFill>
                  <a:srgbClr val="1F1F1F"/>
                </a:solidFill>
                <a:latin typeface="Times New Roman"/>
                <a:cs typeface="Times New Roman"/>
              </a:rPr>
              <a:t>alyuna</a:t>
            </a:r>
            <a:r>
              <a:rPr sz="1300" i="1" spc="-19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tarjeta.</a:t>
            </a:r>
            <a:endParaRPr sz="1300">
              <a:latin typeface="Times New Roman"/>
              <a:cs typeface="Times New Roman"/>
            </a:endParaRPr>
          </a:p>
          <a:p>
            <a:pPr marL="633730">
              <a:lnSpc>
                <a:spcPts val="1420"/>
              </a:lnSpc>
            </a:pPr>
            <a:r>
              <a:rPr sz="1200" i="1" spc="-50" dirty="0">
                <a:solidFill>
                  <a:srgbClr val="1F1F1F"/>
                </a:solidFill>
                <a:latin typeface="Arial"/>
                <a:cs typeface="Arial"/>
              </a:rPr>
              <a:t>Fccha </a:t>
            </a:r>
            <a:r>
              <a:rPr sz="1200" i="1" spc="-105" dirty="0">
                <a:solidFill>
                  <a:srgbClr val="1F1F1F"/>
                </a:solidFill>
                <a:latin typeface="Arial"/>
                <a:cs typeface="Arial"/>
              </a:rPr>
              <a:t>desde </a:t>
            </a:r>
            <a:r>
              <a:rPr sz="1200" i="1" spc="-65" dirty="0">
                <a:solidFill>
                  <a:srgbClr val="1F1F1F"/>
                </a:solidFill>
                <a:latin typeface="Arial"/>
                <a:cs typeface="Arial"/>
              </a:rPr>
              <a:t>que </a:t>
            </a:r>
            <a:r>
              <a:rPr sz="1300" i="1" spc="-60" dirty="0">
                <a:solidFill>
                  <a:srgbClr val="1F1F1F"/>
                </a:solidFill>
                <a:latin typeface="Times New Roman"/>
                <a:cs typeface="Times New Roman"/>
              </a:rPr>
              <a:t>ha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jirmado </a:t>
            </a:r>
            <a:r>
              <a:rPr sz="1300" i="1" spc="-60" dirty="0">
                <a:solidFill>
                  <a:srgbClr val="1F1F1F"/>
                </a:solidFill>
                <a:latin typeface="Times New Roman"/>
                <a:cs typeface="Times New Roman"/>
              </a:rPr>
              <a:t>listQs </a:t>
            </a:r>
            <a:r>
              <a:rPr sz="850" i="1" spc="-55" dirty="0">
                <a:solidFill>
                  <a:srgbClr val="1F1F1F"/>
                </a:solidFill>
                <a:latin typeface="Arial"/>
                <a:cs typeface="Arial"/>
              </a:rPr>
              <a:t>q </a:t>
            </a: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checado </a:t>
            </a:r>
            <a:r>
              <a:rPr sz="1050" spc="-35" dirty="0">
                <a:solidFill>
                  <a:srgbClr val="0F0F0F"/>
                </a:solidFill>
                <a:latin typeface="Arial"/>
                <a:cs typeface="Arial"/>
              </a:rPr>
              <a:t>con </a:t>
            </a:r>
            <a:r>
              <a:rPr sz="1200" i="1" spc="10" dirty="0">
                <a:solidFill>
                  <a:srgbClr val="1F1F1F"/>
                </a:solidFill>
                <a:latin typeface="Times New Roman"/>
                <a:cs typeface="Times New Roman"/>
              </a:rPr>
              <a:t>tarjeta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de</a:t>
            </a:r>
            <a:r>
              <a:rPr sz="1300" i="1" spc="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as.fstencia</a:t>
            </a:r>
            <a:endParaRPr sz="1300">
              <a:latin typeface="Times New Roman"/>
              <a:cs typeface="Times New Roman"/>
            </a:endParaRPr>
          </a:p>
          <a:p>
            <a:pPr marL="639445">
              <a:lnSpc>
                <a:spcPts val="1430"/>
              </a:lnSpc>
            </a:pPr>
            <a:r>
              <a:rPr sz="1300" i="1" spc="-70" dirty="0">
                <a:solidFill>
                  <a:srgbClr val="1F1F1F"/>
                </a:solidFill>
                <a:latin typeface="Times New Roman"/>
                <a:cs typeface="Times New Roman"/>
              </a:rPr>
              <a:t>So1icitar </a:t>
            </a:r>
            <a:r>
              <a:rPr sz="1200" spc="30" dirty="0">
                <a:solidFill>
                  <a:srgbClr val="1F1F1F"/>
                </a:solidFill>
                <a:latin typeface="Times New Roman"/>
                <a:cs typeface="Times New Roman"/>
              </a:rPr>
              <a:t>si </a:t>
            </a:r>
            <a:r>
              <a:rPr sz="13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par </a:t>
            </a:r>
            <a:r>
              <a:rPr sz="1300" i="1" spc="-60" dirty="0">
                <a:solidFill>
                  <a:srgbClr val="1F1F1F"/>
                </a:solidFill>
                <a:latin typeface="Times New Roman"/>
                <a:cs typeface="Times New Roman"/>
              </a:rPr>
              <a:t>la </a:t>
            </a:r>
            <a:r>
              <a:rPr sz="1300" i="1" spc="-65" dirty="0">
                <a:solidFill>
                  <a:srgbClr val="1F1F1F"/>
                </a:solidFill>
                <a:latin typeface="Times New Roman"/>
                <a:cs typeface="Times New Roman"/>
              </a:rPr>
              <a:t>actividrld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que </a:t>
            </a:r>
            <a:r>
              <a:rPr sz="13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desarrol/a </a:t>
            </a:r>
            <a:r>
              <a:rPr sz="1300" i="1" spc="-10" dirty="0">
                <a:solidFill>
                  <a:srgbClr val="343434"/>
                </a:solidFill>
                <a:latin typeface="Times New Roman"/>
                <a:cs typeface="Times New Roman"/>
              </a:rPr>
              <a:t>dentro </a:t>
            </a:r>
            <a:r>
              <a:rPr sz="1300" i="1" spc="-35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300" i="1" spc="-80" dirty="0">
                <a:solidFill>
                  <a:srgbClr val="0F0F0F"/>
                </a:solidFill>
                <a:latin typeface="Times New Roman"/>
                <a:cs typeface="Times New Roman"/>
              </a:rPr>
              <a:t>eS'tas </a:t>
            </a:r>
            <a:r>
              <a:rPr sz="1300" i="1" spc="15" dirty="0">
                <a:solidFill>
                  <a:srgbClr val="1F1F1F"/>
                </a:solidFill>
                <a:latin typeface="Times New Roman"/>
                <a:cs typeface="Times New Roman"/>
              </a:rPr>
              <a:t>instaladonts</a:t>
            </a:r>
            <a:r>
              <a:rPr sz="1300" i="1" spc="-15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200" i="1" spc="-45" dirty="0">
                <a:solidFill>
                  <a:srgbClr val="1F1F1F"/>
                </a:solidFill>
                <a:latin typeface="Arial"/>
                <a:cs typeface="Arial"/>
              </a:rPr>
              <a:t>recibe</a:t>
            </a:r>
            <a:endParaRPr sz="1200">
              <a:latin typeface="Arial"/>
              <a:cs typeface="Arial"/>
            </a:endParaRPr>
          </a:p>
          <a:p>
            <a:pPr marL="633730">
              <a:lnSpc>
                <a:spcPts val="1490"/>
              </a:lnSpc>
            </a:pPr>
            <a:r>
              <a:rPr sz="1300" i="1" spc="-10" dirty="0">
                <a:solidFill>
                  <a:srgbClr val="1F1F1F"/>
                </a:solidFill>
                <a:latin typeface="Times New Roman"/>
                <a:cs typeface="Times New Roman"/>
              </a:rPr>
              <a:t>algunpago.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10803" y="6118055"/>
            <a:ext cx="1614170" cy="5880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1440"/>
              </a:lnSpc>
              <a:spcBef>
                <a:spcPts val="250"/>
              </a:spcBef>
            </a:pPr>
            <a:r>
              <a:rPr sz="1100" i="1" spc="20" dirty="0">
                <a:solidFill>
                  <a:srgbClr val="1F1F1F"/>
                </a:solidFill>
                <a:latin typeface="Arial"/>
                <a:cs typeface="Arial"/>
              </a:rPr>
              <a:t>Nombre </a:t>
            </a:r>
            <a:r>
              <a:rPr sz="1050" spc="2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050" spc="-2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.Razon </a:t>
            </a:r>
            <a:r>
              <a:rPr sz="1100" i="1" spc="20" dirty="0">
                <a:solidFill>
                  <a:srgbClr val="1F1F1F"/>
                </a:solidFill>
                <a:latin typeface="Arial"/>
                <a:cs typeface="Arial"/>
              </a:rPr>
              <a:t>social </a:t>
            </a:r>
            <a:r>
              <a:rPr sz="1200" i="1" spc="-40" dirty="0">
                <a:solidFill>
                  <a:srgbClr val="0F0F0F"/>
                </a:solidFill>
                <a:latin typeface="Arial"/>
                <a:cs typeface="Arial"/>
              </a:rPr>
              <a:t>y  </a:t>
            </a:r>
            <a:r>
              <a:rPr sz="1200" i="1" spc="-40" dirty="0">
                <a:solidFill>
                  <a:srgbClr val="1F1F1F"/>
                </a:solidFill>
                <a:latin typeface="Arial"/>
                <a:cs typeface="Arial"/>
              </a:rPr>
              <a:t>Nombre </a:t>
            </a:r>
            <a:r>
              <a:rPr sz="1300" spc="-30" dirty="0">
                <a:solidFill>
                  <a:srgbClr val="1F1F1F"/>
                </a:solidFill>
                <a:latin typeface="Times New Roman"/>
                <a:cs typeface="Times New Roman"/>
              </a:rPr>
              <a:t>c </a:t>
            </a:r>
            <a:r>
              <a:rPr sz="1200" i="1" spc="-45" dirty="0">
                <a:solidFill>
                  <a:srgbClr val="1F1F1F"/>
                </a:solidFill>
                <a:latin typeface="Arial"/>
                <a:cs typeface="Arial"/>
              </a:rPr>
              <a:t>Raz6n </a:t>
            </a:r>
            <a:r>
              <a:rPr sz="1500" i="1" spc="-130" dirty="0">
                <a:solidFill>
                  <a:srgbClr val="1F1F1F"/>
                </a:solidFill>
                <a:latin typeface="Times New Roman"/>
                <a:cs typeface="Times New Roman"/>
              </a:rPr>
              <a:t>social  </a:t>
            </a:r>
            <a:r>
              <a:rPr sz="1200" i="1" spc="-70" dirty="0">
                <a:solidFill>
                  <a:srgbClr val="1F1F1F"/>
                </a:solidFill>
                <a:latin typeface="Arial"/>
                <a:cs typeface="Arial"/>
              </a:rPr>
              <a:t>t</a:t>
            </a:r>
            <a:r>
              <a:rPr sz="1200" i="1" spc="-19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1F1F1F"/>
                </a:solidFill>
                <a:latin typeface="Arial"/>
                <a:cs typeface="Arial"/>
              </a:rPr>
              <a:t>rabajador</a:t>
            </a:r>
            <a:r>
              <a:rPr sz="1200" i="1" spc="-25" dirty="0">
                <a:solidFill>
                  <a:srgbClr val="4D4D4D"/>
                </a:solidFill>
                <a:latin typeface="Arial"/>
                <a:cs typeface="Arial"/>
              </a:rPr>
              <a:t>,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84654" y="6124162"/>
            <a:ext cx="3240405" cy="40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ts val="1450"/>
              </a:lnSpc>
              <a:spcBef>
                <a:spcPts val="100"/>
              </a:spcBef>
            </a:pPr>
            <a:r>
              <a:rPr sz="1200" i="1" spc="-50" dirty="0">
                <a:solidFill>
                  <a:srgbClr val="1F1F1F"/>
                </a:solidFill>
                <a:latin typeface="Arial"/>
                <a:cs typeface="Arial"/>
              </a:rPr>
              <a:t>de </a:t>
            </a:r>
            <a:r>
              <a:rPr sz="1200" i="1" spc="-55" dirty="0">
                <a:solidFill>
                  <a:srgbClr val="1F1F1F"/>
                </a:solidFill>
                <a:latin typeface="Arial"/>
                <a:cs typeface="Arial"/>
              </a:rPr>
              <a:t>quien </a:t>
            </a:r>
            <a:r>
              <a:rPr sz="1200" i="1" spc="5" dirty="0">
                <a:solidFill>
                  <a:srgbClr val="1F1F1F"/>
                </a:solidFill>
                <a:latin typeface="Arial"/>
                <a:cs typeface="Arial"/>
              </a:rPr>
              <a:t>If: </a:t>
            </a:r>
            <a:r>
              <a:rPr sz="1200" i="1" spc="-60" dirty="0">
                <a:solidFill>
                  <a:srgbClr val="1F1F1F"/>
                </a:solidFill>
                <a:latin typeface="Arial"/>
                <a:cs typeface="Arial"/>
              </a:rPr>
              <a:t>paga </a:t>
            </a:r>
            <a:r>
              <a:rPr sz="1200" i="1" spc="-55" dirty="0">
                <a:solidFill>
                  <a:srgbClr val="1F1F1F"/>
                </a:solidFill>
                <a:latin typeface="Arial"/>
                <a:cs typeface="Arial"/>
              </a:rPr>
              <a:t>y </a:t>
            </a:r>
            <a:r>
              <a:rPr sz="1300" i="1" spc="-140" dirty="0">
                <a:solidFill>
                  <a:srgbClr val="1F1F1F"/>
                </a:solidFill>
                <a:latin typeface="Times New Roman"/>
                <a:cs typeface="Times New Roman"/>
              </a:rPr>
              <a:t>formCl</a:t>
            </a:r>
            <a:r>
              <a:rPr sz="1300" i="1" spc="-195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20" dirty="0">
                <a:solidFill>
                  <a:srgbClr val="1F1F1F"/>
                </a:solidFill>
                <a:latin typeface="Times New Roman"/>
                <a:cs typeface="Times New Roman"/>
              </a:rPr>
              <a:t>de </a:t>
            </a:r>
            <a:r>
              <a:rPr sz="1200" i="1" spc="-60" dirty="0">
                <a:solidFill>
                  <a:srgbClr val="1F1F1F"/>
                </a:solidFill>
                <a:latin typeface="Arial"/>
                <a:cs typeface="Arial"/>
              </a:rPr>
              <a:t>pago.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510"/>
              </a:lnSpc>
            </a:pPr>
            <a:r>
              <a:rPr sz="1300" i="1" spc="-120" dirty="0">
                <a:solidFill>
                  <a:srgbClr val="1F1F1F"/>
                </a:solidFill>
                <a:latin typeface="Times New Roman"/>
                <a:cs typeface="Times New Roman"/>
              </a:rPr>
              <a:t>RFC </a:t>
            </a:r>
            <a:r>
              <a:rPr sz="1300" i="1" spc="-55" dirty="0">
                <a:solidFill>
                  <a:srgbClr val="1F1F1F"/>
                </a:solidFill>
                <a:latin typeface="Times New Roman"/>
                <a:cs typeface="Times New Roman"/>
              </a:rPr>
              <a:t>del </a:t>
            </a:r>
            <a:r>
              <a:rPr sz="1350" i="1" spc="-170" dirty="0">
                <a:solidFill>
                  <a:srgbClr val="1F1F1F"/>
                </a:solidFill>
                <a:latin typeface="Times New Roman"/>
                <a:cs typeface="Times New Roman"/>
              </a:rPr>
              <a:t>btmefic:iCTri </a:t>
            </a:r>
            <a:r>
              <a:rPr sz="1050" spc="35" dirty="0">
                <a:solidFill>
                  <a:srgbClr val="0F0F0F"/>
                </a:solidFill>
                <a:latin typeface="Arial"/>
                <a:cs typeface="Arial"/>
              </a:rPr>
              <a:t>o </a:t>
            </a:r>
            <a:r>
              <a:rPr sz="1300" i="1" spc="-25" dirty="0">
                <a:solidFill>
                  <a:srgbClr val="1F1F1F"/>
                </a:solidFill>
                <a:latin typeface="Times New Roman"/>
                <a:cs typeface="Times New Roman"/>
              </a:rPr>
              <a:t>del </a:t>
            </a:r>
            <a:r>
              <a:rPr sz="1300" i="1" spc="-65" dirty="0">
                <a:solidFill>
                  <a:srgbClr val="1F1F1F"/>
                </a:solidFill>
                <a:latin typeface="Times New Roman"/>
                <a:cs typeface="Times New Roman"/>
              </a:rPr>
              <a:t>trabrtjo </a:t>
            </a:r>
            <a:r>
              <a:rPr sz="1300" i="1" spc="-75" dirty="0">
                <a:solidFill>
                  <a:srgbClr val="1F1F1F"/>
                </a:solidFill>
                <a:latin typeface="Times New Roman"/>
                <a:cs typeface="Times New Roman"/>
              </a:rPr>
              <a:t>reaUzado </a:t>
            </a:r>
            <a:r>
              <a:rPr sz="1300" i="1" spc="-45" dirty="0">
                <a:solidFill>
                  <a:srgbClr val="1F1F1F"/>
                </a:solidFill>
                <a:latin typeface="Times New Roman"/>
                <a:cs typeface="Times New Roman"/>
              </a:rPr>
              <a:t>por</a:t>
            </a:r>
            <a:r>
              <a:rPr sz="1300" i="1" spc="-80" dirty="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sz="1300" i="1" spc="-50" dirty="0">
                <a:solidFill>
                  <a:srgbClr val="1F1F1F"/>
                </a:solidFill>
                <a:latin typeface="Times New Roman"/>
                <a:cs typeface="Times New Roman"/>
              </a:rPr>
              <a:t>el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618744"/>
            <a:ext cx="7623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5607" y="709371"/>
            <a:ext cx="7102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Esquemas abusivos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5" dirty="0">
                <a:solidFill>
                  <a:srgbClr val="FF0000"/>
                </a:solidFill>
              </a:rPr>
              <a:t>sustitución</a:t>
            </a:r>
            <a:r>
              <a:rPr sz="3200" spc="-55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laboral.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914400" y="2115311"/>
            <a:ext cx="9570719" cy="33040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25" y="0"/>
            <a:ext cx="2916801" cy="488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60885" y="390837"/>
            <a:ext cx="848191" cy="3664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08080" y="268700"/>
            <a:ext cx="512576" cy="4885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78804" y="73281"/>
            <a:ext cx="4613196" cy="13923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56255" y="1746555"/>
            <a:ext cx="573597" cy="2809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094623"/>
            <a:ext cx="2916801" cy="7633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20892" y="6497675"/>
            <a:ext cx="3771107" cy="3603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10252" y="1441213"/>
            <a:ext cx="0" cy="525780"/>
          </a:xfrm>
          <a:custGeom>
            <a:avLst/>
            <a:gdLst/>
            <a:ahLst/>
            <a:cxnLst/>
            <a:rect l="l" t="t" r="r" b="b"/>
            <a:pathLst>
              <a:path h="525780">
                <a:moveTo>
                  <a:pt x="0" y="525188"/>
                </a:moveTo>
                <a:lnTo>
                  <a:pt x="0" y="0"/>
                </a:lnTo>
              </a:path>
            </a:pathLst>
          </a:custGeom>
          <a:ln w="15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68653" y="1453427"/>
            <a:ext cx="0" cy="525780"/>
          </a:xfrm>
          <a:custGeom>
            <a:avLst/>
            <a:gdLst/>
            <a:ahLst/>
            <a:cxnLst/>
            <a:rect l="l" t="t" r="r" b="b"/>
            <a:pathLst>
              <a:path h="525780">
                <a:moveTo>
                  <a:pt x="0" y="525188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90027" y="106869"/>
            <a:ext cx="4589145" cy="0"/>
          </a:xfrm>
          <a:custGeom>
            <a:avLst/>
            <a:gdLst/>
            <a:ahLst/>
            <a:cxnLst/>
            <a:rect l="l" t="t" r="r" b="b"/>
            <a:pathLst>
              <a:path w="4589145">
                <a:moveTo>
                  <a:pt x="0" y="0"/>
                </a:moveTo>
                <a:lnTo>
                  <a:pt x="4588776" y="0"/>
                </a:lnTo>
              </a:path>
            </a:pathLst>
          </a:custGeom>
          <a:ln w="977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07201" y="1462587"/>
            <a:ext cx="1477010" cy="0"/>
          </a:xfrm>
          <a:custGeom>
            <a:avLst/>
            <a:gdLst/>
            <a:ahLst/>
            <a:cxnLst/>
            <a:rect l="l" t="t" r="r" b="b"/>
            <a:pathLst>
              <a:path w="1477009">
                <a:moveTo>
                  <a:pt x="0" y="0"/>
                </a:moveTo>
                <a:lnTo>
                  <a:pt x="1476707" y="0"/>
                </a:lnTo>
              </a:path>
            </a:pathLst>
          </a:custGeom>
          <a:ln w="21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94996" y="1954188"/>
            <a:ext cx="1489075" cy="0"/>
          </a:xfrm>
          <a:custGeom>
            <a:avLst/>
            <a:gdLst/>
            <a:ahLst/>
            <a:cxnLst/>
            <a:rect l="l" t="t" r="r" b="b"/>
            <a:pathLst>
              <a:path w="1489075">
                <a:moveTo>
                  <a:pt x="0" y="0"/>
                </a:moveTo>
                <a:lnTo>
                  <a:pt x="1488911" y="0"/>
                </a:lnTo>
              </a:path>
            </a:pathLst>
          </a:custGeom>
          <a:ln w="21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42592" y="1261847"/>
            <a:ext cx="1753235" cy="31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120"/>
              </a:lnSpc>
              <a:spcBef>
                <a:spcPts val="100"/>
              </a:spcBef>
            </a:pPr>
            <a:r>
              <a:rPr sz="950" spc="45" dirty="0">
                <a:solidFill>
                  <a:srgbClr val="333333"/>
                </a:solidFill>
                <a:latin typeface="Times New Roman"/>
                <a:cs typeface="Times New Roman"/>
              </a:rPr>
              <a:t>Oficio</a:t>
            </a:r>
            <a:r>
              <a:rPr sz="9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950" spc="95" dirty="0">
                <a:solidFill>
                  <a:srgbClr val="333333"/>
                </a:solidFill>
                <a:latin typeface="Times New Roman"/>
                <a:cs typeface="Times New Roman"/>
              </a:rPr>
              <a:t>500</a:t>
            </a:r>
            <a:r>
              <a:rPr sz="950" spc="95" dirty="0">
                <a:solidFill>
                  <a:srgbClr val="757575"/>
                </a:solidFill>
                <a:latin typeface="Times New Roman"/>
                <a:cs typeface="Times New Roman"/>
              </a:rPr>
              <a:t>-</a:t>
            </a:r>
            <a:r>
              <a:rPr sz="950" spc="95" dirty="0">
                <a:solidFill>
                  <a:srgbClr val="333333"/>
                </a:solidFill>
                <a:latin typeface="Times New Roman"/>
                <a:cs typeface="Times New Roman"/>
              </a:rPr>
              <a:t>06</a:t>
            </a:r>
            <a:r>
              <a:rPr sz="950" spc="95" dirty="0">
                <a:solidFill>
                  <a:srgbClr val="606060"/>
                </a:solidFill>
                <a:latin typeface="Times New Roman"/>
                <a:cs typeface="Times New Roman"/>
              </a:rPr>
              <a:t>-</a:t>
            </a:r>
            <a:r>
              <a:rPr sz="950" spc="95" dirty="0">
                <a:solidFill>
                  <a:srgbClr val="333333"/>
                </a:solidFill>
                <a:latin typeface="Times New Roman"/>
                <a:cs typeface="Times New Roman"/>
              </a:rPr>
              <a:t>02</a:t>
            </a:r>
            <a:r>
              <a:rPr sz="950" spc="95" dirty="0">
                <a:solidFill>
                  <a:srgbClr val="606060"/>
                </a:solidFill>
                <a:latin typeface="Times New Roman"/>
                <a:cs typeface="Times New Roman"/>
              </a:rPr>
              <a:t>-</a:t>
            </a:r>
            <a:r>
              <a:rPr sz="950" spc="-150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950" spc="60" dirty="0">
                <a:solidFill>
                  <a:srgbClr val="333333"/>
                </a:solidFill>
                <a:latin typeface="Times New Roman"/>
                <a:cs typeface="Times New Roman"/>
              </a:rPr>
              <a:t>2017</a:t>
            </a:r>
            <a:r>
              <a:rPr sz="95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950" spc="50" dirty="0">
                <a:solidFill>
                  <a:srgbClr val="333333"/>
                </a:solidFill>
                <a:latin typeface="Times New Roman"/>
                <a:cs typeface="Times New Roman"/>
              </a:rPr>
              <a:t>-1</a:t>
            </a:r>
            <a:r>
              <a:rPr sz="950" spc="-114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950" spc="-40" dirty="0">
                <a:solidFill>
                  <a:srgbClr val="333333"/>
                </a:solidFill>
                <a:latin typeface="Times New Roman"/>
                <a:cs typeface="Times New Roman"/>
              </a:rPr>
              <a:t>59:Zl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ts val="1180"/>
              </a:lnSpc>
            </a:pPr>
            <a:r>
              <a:rPr sz="1000" spc="-25" dirty="0">
                <a:solidFill>
                  <a:srgbClr val="333333"/>
                </a:solidFill>
                <a:latin typeface="Times New Roman"/>
                <a:cs typeface="Times New Roman"/>
              </a:rPr>
              <a:t>Exp</a:t>
            </a:r>
            <a:r>
              <a:rPr sz="1000" spc="-16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606060"/>
                </a:solidFill>
                <a:latin typeface="Times New Roman"/>
                <a:cs typeface="Times New Roman"/>
              </a:rPr>
              <a:t>:</a:t>
            </a:r>
            <a:r>
              <a:rPr sz="1000" spc="1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950" spc="55" dirty="0">
                <a:solidFill>
                  <a:srgbClr val="1C1C1C"/>
                </a:solidFill>
                <a:latin typeface="Times New Roman"/>
                <a:cs typeface="Times New Roman"/>
              </a:rPr>
              <a:t>4S</a:t>
            </a:r>
            <a:r>
              <a:rPr sz="950" spc="55" dirty="0">
                <a:solidFill>
                  <a:srgbClr val="464646"/>
                </a:solidFill>
                <a:latin typeface="Times New Roman"/>
                <a:cs typeface="Times New Roman"/>
              </a:rPr>
              <a:t>.40</a:t>
            </a:r>
            <a:r>
              <a:rPr sz="950" spc="-13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950" spc="85" dirty="0">
                <a:solidFill>
                  <a:srgbClr val="464646"/>
                </a:solidFill>
                <a:latin typeface="Times New Roman"/>
                <a:cs typeface="Times New Roman"/>
              </a:rPr>
              <a:t>.2017</a:t>
            </a:r>
            <a:r>
              <a:rPr sz="950" spc="-14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950" spc="40" dirty="0">
                <a:solidFill>
                  <a:srgbClr val="464646"/>
                </a:solidFill>
                <a:latin typeface="Times New Roman"/>
                <a:cs typeface="Times New Roman"/>
              </a:rPr>
              <a:t>-0</a:t>
            </a:r>
            <a:r>
              <a:rPr sz="950" spc="-10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950" spc="45" dirty="0">
                <a:solidFill>
                  <a:srgbClr val="464646"/>
                </a:solidFill>
                <a:latin typeface="Times New Roman"/>
                <a:cs typeface="Times New Roman"/>
              </a:rPr>
              <a:t>2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35991" y="302982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297"/>
                </a:lnTo>
              </a:path>
            </a:pathLst>
          </a:custGeom>
          <a:ln w="6102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3434" y="304091"/>
            <a:ext cx="63817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53035">
              <a:lnSpc>
                <a:spcPct val="100000"/>
              </a:lnSpc>
              <a:spcBef>
                <a:spcPts val="100"/>
              </a:spcBef>
              <a:buChar char="•"/>
              <a:tabLst>
                <a:tab pos="165735" algn="l"/>
              </a:tabLst>
            </a:pPr>
            <a:r>
              <a:rPr sz="1950" b="1" spc="65" dirty="0">
                <a:solidFill>
                  <a:srgbClr val="333333"/>
                </a:solidFill>
                <a:latin typeface="Arial"/>
                <a:cs typeface="Arial"/>
              </a:rPr>
              <a:t>•</a:t>
            </a:r>
            <a:r>
              <a:rPr sz="1950" b="1" spc="1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b="1" spc="-535" dirty="0">
                <a:solidFill>
                  <a:srgbClr val="333333"/>
                </a:solidFill>
                <a:latin typeface="Arial"/>
                <a:cs typeface="Arial"/>
              </a:rPr>
              <a:t>s</a:t>
            </a:r>
            <a:r>
              <a:rPr sz="1950" b="1" spc="-535" dirty="0">
                <a:solidFill>
                  <a:srgbClr val="A5A5A5"/>
                </a:solidFill>
                <a:latin typeface="Arial"/>
                <a:cs typeface="Arial"/>
              </a:rPr>
              <a:t>.</a:t>
            </a:r>
            <a:r>
              <a:rPr sz="1950" b="1" spc="-535" dirty="0">
                <a:solidFill>
                  <a:srgbClr val="1C1C1C"/>
                </a:solidFill>
                <a:latin typeface="Arial"/>
                <a:cs typeface="Arial"/>
              </a:rPr>
              <a:t>AT</a:t>
            </a:r>
            <a:endParaRPr sz="19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90770" y="580183"/>
            <a:ext cx="0" cy="102870"/>
          </a:xfrm>
          <a:custGeom>
            <a:avLst/>
            <a:gdLst/>
            <a:ahLst/>
            <a:cxnLst/>
            <a:rect l="l" t="t" r="r" b="b"/>
            <a:pathLst>
              <a:path h="102870">
                <a:moveTo>
                  <a:pt x="0" y="0"/>
                </a:moveTo>
                <a:lnTo>
                  <a:pt x="0" y="102762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77473" y="570503"/>
            <a:ext cx="165735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990" algn="l"/>
                <a:tab pos="404495" algn="l"/>
              </a:tabLst>
            </a:pPr>
            <a:r>
              <a:rPr sz="600" spc="-135" dirty="0">
                <a:solidFill>
                  <a:srgbClr val="8E8E8E"/>
                </a:solidFill>
                <a:latin typeface="Times New Roman"/>
                <a:cs typeface="Times New Roman"/>
              </a:rPr>
              <a:t>•</a:t>
            </a:r>
            <a:r>
              <a:rPr sz="600" spc="-135" dirty="0">
                <a:solidFill>
                  <a:srgbClr val="1C1C1C"/>
                </a:solidFill>
                <a:latin typeface="Times New Roman"/>
                <a:cs typeface="Times New Roman"/>
              </a:rPr>
              <a:t>•	</a:t>
            </a:r>
            <a:r>
              <a:rPr sz="600" spc="-110" dirty="0">
                <a:solidFill>
                  <a:srgbClr val="1C1C1C"/>
                </a:solidFill>
                <a:latin typeface="Times New Roman"/>
                <a:cs typeface="Times New Roman"/>
              </a:rPr>
              <a:t>•	</a:t>
            </a:r>
            <a:r>
              <a:rPr sz="600" spc="-25" dirty="0">
                <a:solidFill>
                  <a:srgbClr val="606060"/>
                </a:solidFill>
                <a:latin typeface="Times New Roman"/>
                <a:cs typeface="Times New Roman"/>
              </a:rPr>
              <a:t>5cTvticlo </a:t>
            </a:r>
            <a:r>
              <a:rPr sz="600" spc="-130" dirty="0">
                <a:solidFill>
                  <a:srgbClr val="464646"/>
                </a:solidFill>
                <a:latin typeface="Times New Roman"/>
                <a:cs typeface="Times New Roman"/>
              </a:rPr>
              <a:t>&lt;</a:t>
            </a:r>
            <a:r>
              <a:rPr sz="600" spc="-130" dirty="0">
                <a:solidFill>
                  <a:srgbClr val="606060"/>
                </a:solidFill>
                <a:latin typeface="Times New Roman"/>
                <a:cs typeface="Times New Roman"/>
              </a:rPr>
              <a:t>c</a:t>
            </a:r>
            <a:r>
              <a:rPr sz="600" spc="-130" dirty="0">
                <a:solidFill>
                  <a:srgbClr val="B5B5B5"/>
                </a:solidFill>
                <a:latin typeface="Times New Roman"/>
                <a:cs typeface="Times New Roman"/>
              </a:rPr>
              <a:t>,</a:t>
            </a:r>
            <a:r>
              <a:rPr sz="600" spc="-130" dirty="0">
                <a:solidFill>
                  <a:srgbClr val="464646"/>
                </a:solidFill>
                <a:latin typeface="Times New Roman"/>
                <a:cs typeface="Times New Roman"/>
              </a:rPr>
              <a:t>l </a:t>
            </a:r>
            <a:r>
              <a:rPr sz="600" spc="-165" dirty="0">
                <a:solidFill>
                  <a:srgbClr val="464646"/>
                </a:solidFill>
                <a:latin typeface="Times New Roman"/>
                <a:cs typeface="Times New Roman"/>
              </a:rPr>
              <a:t>A</a:t>
            </a:r>
            <a:r>
              <a:rPr sz="600" spc="-165" dirty="0">
                <a:solidFill>
                  <a:srgbClr val="606060"/>
                </a:solidFill>
                <a:latin typeface="Times New Roman"/>
                <a:cs typeface="Times New Roman"/>
              </a:rPr>
              <a:t>m</a:t>
            </a:r>
            <a:r>
              <a:rPr sz="600" spc="-165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600" spc="38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600" spc="-10" dirty="0">
                <a:solidFill>
                  <a:srgbClr val="606060"/>
                </a:solidFill>
                <a:latin typeface="Times New Roman"/>
                <a:cs typeface="Times New Roman"/>
              </a:rPr>
              <a:t>ln</a:t>
            </a:r>
            <a:r>
              <a:rPr sz="600" spc="30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600" spc="10" dirty="0">
                <a:solidFill>
                  <a:srgbClr val="606060"/>
                </a:solidFill>
                <a:latin typeface="Times New Roman"/>
                <a:cs typeface="Times New Roman"/>
              </a:rPr>
              <a:t>lr-11Trib111MIII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028436" y="846354"/>
            <a:ext cx="0" cy="147955"/>
          </a:xfrm>
          <a:custGeom>
            <a:avLst/>
            <a:gdLst/>
            <a:ahLst/>
            <a:cxnLst/>
            <a:rect l="l" t="t" r="r" b="b"/>
            <a:pathLst>
              <a:path h="147955">
                <a:moveTo>
                  <a:pt x="0" y="0"/>
                </a:moveTo>
                <a:lnTo>
                  <a:pt x="0" y="147533"/>
                </a:lnTo>
              </a:path>
            </a:pathLst>
          </a:custGeom>
          <a:ln w="33237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22442" y="897216"/>
            <a:ext cx="6350" cy="60960"/>
          </a:xfrm>
          <a:custGeom>
            <a:avLst/>
            <a:gdLst/>
            <a:ahLst/>
            <a:cxnLst/>
            <a:rect l="l" t="t" r="r" b="b"/>
            <a:pathLst>
              <a:path w="6350" h="60959">
                <a:moveTo>
                  <a:pt x="0" y="0"/>
                </a:moveTo>
                <a:lnTo>
                  <a:pt x="6102" y="0"/>
                </a:lnTo>
                <a:lnTo>
                  <a:pt x="6102" y="60749"/>
                </a:lnTo>
                <a:lnTo>
                  <a:pt x="0" y="60749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80368" y="852967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7016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6600" y="969503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128452"/>
                </a:lnTo>
              </a:path>
            </a:pathLst>
          </a:custGeom>
          <a:ln w="6102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20620" y="956277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579"/>
                </a:lnTo>
              </a:path>
            </a:pathLst>
          </a:custGeom>
          <a:ln w="6102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18610" y="107687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889"/>
                </a:lnTo>
              </a:path>
            </a:pathLst>
          </a:custGeom>
          <a:ln w="21357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47440" y="837931"/>
            <a:ext cx="313372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230" algn="r">
              <a:lnSpc>
                <a:spcPts val="944"/>
              </a:lnSpc>
              <a:spcBef>
                <a:spcPts val="100"/>
              </a:spcBef>
            </a:pPr>
            <a:r>
              <a:rPr sz="800" spc="45" dirty="0">
                <a:solidFill>
                  <a:srgbClr val="333333"/>
                </a:solidFill>
                <a:latin typeface="Times New Roman"/>
                <a:cs typeface="Times New Roman"/>
              </a:rPr>
              <a:t>Admini:st</a:t>
            </a:r>
            <a:r>
              <a:rPr sz="800" spc="25" dirty="0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r>
              <a:rPr sz="80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8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850" spc="100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r>
              <a:rPr sz="850" spc="60" dirty="0">
                <a:solidFill>
                  <a:srgbClr val="464646"/>
                </a:solidFill>
                <a:latin typeface="Arial"/>
                <a:cs typeface="Arial"/>
              </a:rPr>
              <a:t>o</a:t>
            </a:r>
            <a:r>
              <a:rPr sz="850" spc="65" dirty="0">
                <a:solidFill>
                  <a:srgbClr val="464646"/>
                </a:solidFill>
                <a:latin typeface="Arial"/>
                <a:cs typeface="Arial"/>
              </a:rPr>
              <a:t>n</a:t>
            </a:r>
            <a:r>
              <a:rPr sz="850" spc="-13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800" spc="-155" dirty="0">
                <a:solidFill>
                  <a:srgbClr val="333333"/>
                </a:solidFill>
                <a:latin typeface="Arial"/>
                <a:cs typeface="Arial"/>
              </a:rPr>
              <a:t>C</a:t>
            </a:r>
            <a:r>
              <a:rPr sz="800" spc="-50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8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800" spc="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800" spc="-165" dirty="0">
                <a:solidFill>
                  <a:srgbClr val="333333"/>
                </a:solidFill>
                <a:latin typeface="Times New Roman"/>
                <a:cs typeface="Times New Roman"/>
              </a:rPr>
              <a:t>m</a:t>
            </a:r>
            <a:r>
              <a:rPr sz="8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800" spc="-60" dirty="0">
                <a:solidFill>
                  <a:srgbClr val="606060"/>
                </a:solidFill>
                <a:latin typeface="Times New Roman"/>
                <a:cs typeface="Times New Roman"/>
              </a:rPr>
              <a:t>:</a:t>
            </a:r>
            <a:r>
              <a:rPr sz="800" spc="-6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800" spc="-65" dirty="0">
                <a:solidFill>
                  <a:srgbClr val="333333"/>
                </a:solidFill>
                <a:latin typeface="Times New Roman"/>
                <a:cs typeface="Times New Roman"/>
              </a:rPr>
              <a:t>r.-</a:t>
            </a:r>
            <a:r>
              <a:rPr sz="800" spc="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800" spc="-40" dirty="0">
                <a:solidFill>
                  <a:srgbClr val="333333"/>
                </a:solidFill>
                <a:latin typeface="Times New Roman"/>
                <a:cs typeface="Times New Roman"/>
              </a:rPr>
              <a:t>1</a:t>
            </a:r>
            <a:r>
              <a:rPr sz="800" spc="-6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800" spc="-40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800" spc="-8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15" dirty="0">
                <a:solidFill>
                  <a:srgbClr val="606060"/>
                </a:solidFill>
                <a:latin typeface="Times New Roman"/>
                <a:cs typeface="Times New Roman"/>
              </a:rPr>
              <a:t>e</a:t>
            </a:r>
            <a:r>
              <a:rPr sz="800" spc="-30" dirty="0">
                <a:solidFill>
                  <a:srgbClr val="B5B5B5"/>
                </a:solidFill>
                <a:latin typeface="Times New Roman"/>
                <a:cs typeface="Times New Roman"/>
              </a:rPr>
              <a:t>·</a:t>
            </a:r>
            <a:r>
              <a:rPr sz="850" spc="-215" dirty="0">
                <a:solidFill>
                  <a:srgbClr val="B5B5B5"/>
                </a:solidFill>
                <a:latin typeface="Arial"/>
                <a:cs typeface="Arial"/>
              </a:rPr>
              <a:t>,</a:t>
            </a:r>
            <a:r>
              <a:rPr sz="850" spc="5" dirty="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sz="850" spc="-45" dirty="0">
                <a:solidFill>
                  <a:srgbClr val="333333"/>
                </a:solidFill>
                <a:latin typeface="Arial"/>
                <a:cs typeface="Arial"/>
              </a:rPr>
              <a:t>'</a:t>
            </a:r>
            <a:r>
              <a:rPr sz="525" spc="-135" baseline="15873" dirty="0">
                <a:solidFill>
                  <a:srgbClr val="A5A5A5"/>
                </a:solidFill>
                <a:latin typeface="Arial"/>
                <a:cs typeface="Arial"/>
              </a:rPr>
              <a:t>1</a:t>
            </a:r>
            <a:r>
              <a:rPr sz="800" dirty="0">
                <a:solidFill>
                  <a:srgbClr val="464646"/>
                </a:solidFill>
                <a:latin typeface="Times New Roman"/>
                <a:cs typeface="Times New Roman"/>
              </a:rPr>
              <a:t>ud</a:t>
            </a:r>
            <a:r>
              <a:rPr sz="800" spc="10" dirty="0">
                <a:solidFill>
                  <a:srgbClr val="464646"/>
                </a:solidFill>
                <a:latin typeface="Times New Roman"/>
                <a:cs typeface="Times New Roman"/>
              </a:rPr>
              <a:t>i</a:t>
            </a:r>
            <a:r>
              <a:rPr sz="800" spc="-80" dirty="0">
                <a:solidFill>
                  <a:srgbClr val="606060"/>
                </a:solidFill>
                <a:latin typeface="Times New Roman"/>
                <a:cs typeface="Times New Roman"/>
              </a:rPr>
              <a:t>1</a:t>
            </a:r>
            <a:r>
              <a:rPr sz="800" spc="-105" dirty="0">
                <a:solidFill>
                  <a:srgbClr val="606060"/>
                </a:solidFill>
                <a:latin typeface="Times New Roman"/>
                <a:cs typeface="Times New Roman"/>
              </a:rPr>
              <a:t>:</a:t>
            </a:r>
            <a:r>
              <a:rPr sz="800" spc="-80" dirty="0">
                <a:solidFill>
                  <a:srgbClr val="464646"/>
                </a:solidFill>
                <a:latin typeface="Times New Roman"/>
                <a:cs typeface="Times New Roman"/>
              </a:rPr>
              <a:t>o</a:t>
            </a:r>
            <a:r>
              <a:rPr sz="800" spc="2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55" dirty="0">
                <a:solidFill>
                  <a:srgbClr val="464646"/>
                </a:solidFill>
                <a:latin typeface="Times New Roman"/>
                <a:cs typeface="Times New Roman"/>
              </a:rPr>
              <a:t>ria</a:t>
            </a:r>
            <a:r>
              <a:rPr sz="80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5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145" dirty="0">
                <a:solidFill>
                  <a:srgbClr val="8E8E8E"/>
                </a:solidFill>
                <a:latin typeface="Times New Roman"/>
                <a:cs typeface="Times New Roman"/>
              </a:rPr>
              <a:t>!</a:t>
            </a:r>
            <a:r>
              <a:rPr sz="800" spc="-75" dirty="0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sz="800" dirty="0">
                <a:solidFill>
                  <a:srgbClr val="606060"/>
                </a:solidFill>
                <a:latin typeface="Times New Roman"/>
                <a:cs typeface="Times New Roman"/>
              </a:rPr>
              <a:t>i</a:t>
            </a:r>
            <a:r>
              <a:rPr sz="800" spc="-65" dirty="0">
                <a:solidFill>
                  <a:srgbClr val="464646"/>
                </a:solidFill>
                <a:latin typeface="Times New Roman"/>
                <a:cs typeface="Times New Roman"/>
              </a:rPr>
              <a:t>sca</a:t>
            </a:r>
            <a:r>
              <a:rPr sz="80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4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464646"/>
                </a:solidFill>
                <a:latin typeface="Times New Roman"/>
                <a:cs typeface="Times New Roman"/>
              </a:rPr>
              <a:t>l</a:t>
            </a:r>
            <a:r>
              <a:rPr sz="800" spc="-1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464646"/>
                </a:solidFill>
                <a:latin typeface="Times New Roman"/>
                <a:cs typeface="Times New Roman"/>
              </a:rPr>
              <a:t>Fc:</a:t>
            </a:r>
            <a:r>
              <a:rPr sz="800" spc="-50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800" spc="-15" dirty="0">
                <a:solidFill>
                  <a:srgbClr val="464646"/>
                </a:solidFill>
                <a:latin typeface="Times New Roman"/>
                <a:cs typeface="Times New Roman"/>
              </a:rPr>
              <a:t>er</a:t>
            </a:r>
            <a:r>
              <a:rPr sz="800" spc="-10" dirty="0">
                <a:solidFill>
                  <a:srgbClr val="464646"/>
                </a:solidFill>
                <a:latin typeface="Times New Roman"/>
                <a:cs typeface="Times New Roman"/>
              </a:rPr>
              <a:t>a</a:t>
            </a:r>
            <a:r>
              <a:rPr sz="800" spc="9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800" spc="-90" dirty="0">
                <a:solidFill>
                  <a:srgbClr val="B5B5B5"/>
                </a:solidFill>
                <a:latin typeface="Times New Roman"/>
                <a:cs typeface="Times New Roman"/>
              </a:rPr>
              <a:t>'</a:t>
            </a:r>
            <a:r>
              <a:rPr sz="800" spc="-75" dirty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  <a:p>
            <a:pPr marR="55880" algn="r">
              <a:lnSpc>
                <a:spcPts val="905"/>
              </a:lnSpc>
              <a:tabLst>
                <a:tab pos="279400" algn="l"/>
                <a:tab pos="2044700" algn="l"/>
                <a:tab pos="2472055" algn="l"/>
              </a:tabLst>
            </a:pPr>
            <a:r>
              <a:rPr sz="750" b="1" spc="10" dirty="0">
                <a:solidFill>
                  <a:srgbClr val="333333"/>
                </a:solidFill>
                <a:latin typeface="Times New Roman"/>
                <a:cs typeface="Times New Roman"/>
              </a:rPr>
              <a:t>Ad	</a:t>
            </a:r>
            <a:r>
              <a:rPr sz="750" spc="10" dirty="0">
                <a:solidFill>
                  <a:srgbClr val="606060"/>
                </a:solidFill>
                <a:latin typeface="Times New Roman"/>
                <a:cs typeface="Times New Roman"/>
              </a:rPr>
              <a:t>1 </a:t>
            </a:r>
            <a:r>
              <a:rPr sz="750" dirty="0">
                <a:solidFill>
                  <a:srgbClr val="464646"/>
                </a:solidFill>
                <a:latin typeface="Times New Roman"/>
                <a:cs typeface="Times New Roman"/>
              </a:rPr>
              <a:t>tr </a:t>
            </a:r>
            <a:r>
              <a:rPr sz="750" spc="-70" dirty="0">
                <a:solidFill>
                  <a:srgbClr val="606060"/>
                </a:solidFill>
                <a:latin typeface="Times New Roman"/>
                <a:cs typeface="Times New Roman"/>
              </a:rPr>
              <a:t>acol    </a:t>
            </a:r>
            <a:r>
              <a:rPr sz="750" spc="10" dirty="0">
                <a:solidFill>
                  <a:srgbClr val="333333"/>
                </a:solidFill>
                <a:latin typeface="Times New Roman"/>
                <a:cs typeface="Times New Roman"/>
              </a:rPr>
              <a:t>n </a:t>
            </a:r>
            <a:r>
              <a:rPr sz="750" spc="-50" dirty="0">
                <a:solidFill>
                  <a:srgbClr val="464646"/>
                </a:solidFill>
                <a:latin typeface="Times New Roman"/>
                <a:cs typeface="Times New Roman"/>
              </a:rPr>
              <a:t>C</a:t>
            </a:r>
            <a:r>
              <a:rPr sz="750" spc="-50" dirty="0">
                <a:solidFill>
                  <a:srgbClr val="606060"/>
                </a:solidFill>
                <a:latin typeface="Times New Roman"/>
                <a:cs typeface="Times New Roman"/>
              </a:rPr>
              <a:t>c:n </a:t>
            </a:r>
            <a:r>
              <a:rPr sz="750" spc="-25" dirty="0">
                <a:solidFill>
                  <a:srgbClr val="464646"/>
                </a:solidFill>
                <a:latin typeface="Times New Roman"/>
                <a:cs typeface="Times New Roman"/>
              </a:rPr>
              <a:t>t </a:t>
            </a:r>
            <a:r>
              <a:rPr sz="750" spc="-30" dirty="0">
                <a:solidFill>
                  <a:srgbClr val="606060"/>
                </a:solidFill>
                <a:latin typeface="Times New Roman"/>
                <a:cs typeface="Times New Roman"/>
              </a:rPr>
              <a:t>r   </a:t>
            </a:r>
            <a:r>
              <a:rPr sz="750" spc="-60" dirty="0">
                <a:solidFill>
                  <a:srgbClr val="333333"/>
                </a:solidFill>
                <a:latin typeface="Times New Roman"/>
                <a:cs typeface="Times New Roman"/>
              </a:rPr>
              <a:t>I </a:t>
            </a:r>
            <a:r>
              <a:rPr sz="750" spc="-90" dirty="0">
                <a:solidFill>
                  <a:srgbClr val="464646"/>
                </a:solidFill>
                <a:latin typeface="Times New Roman"/>
                <a:cs typeface="Times New Roman"/>
              </a:rPr>
              <a:t>d </a:t>
            </a:r>
            <a:r>
              <a:rPr sz="750" spc="-40" dirty="0">
                <a:solidFill>
                  <a:srgbClr val="B5B5B5"/>
                </a:solidFill>
                <a:latin typeface="Times New Roman"/>
                <a:cs typeface="Times New Roman"/>
              </a:rPr>
              <a:t>'</a:t>
            </a:r>
            <a:r>
              <a:rPr sz="750" spc="-40" dirty="0">
                <a:solidFill>
                  <a:srgbClr val="464646"/>
                </a:solidFill>
                <a:latin typeface="Times New Roman"/>
                <a:cs typeface="Times New Roman"/>
              </a:rPr>
              <a:t>e  </a:t>
            </a:r>
            <a:r>
              <a:rPr sz="750" spc="40" dirty="0">
                <a:solidFill>
                  <a:srgbClr val="464646"/>
                </a:solidFill>
                <a:latin typeface="Times New Roman"/>
                <a:cs typeface="Times New Roman"/>
              </a:rPr>
              <a:t>Apoyo </a:t>
            </a:r>
            <a:r>
              <a:rPr sz="850" spc="-45" dirty="0">
                <a:solidFill>
                  <a:srgbClr val="606060"/>
                </a:solidFill>
                <a:latin typeface="Times New Roman"/>
                <a:cs typeface="Times New Roman"/>
              </a:rPr>
              <a:t>l</a:t>
            </a:r>
            <a:r>
              <a:rPr sz="850" spc="-45" dirty="0">
                <a:solidFill>
                  <a:srgbClr val="464646"/>
                </a:solidFill>
                <a:latin typeface="Times New Roman"/>
                <a:cs typeface="Times New Roman"/>
              </a:rPr>
              <a:t>ur/dl&lt;</a:t>
            </a:r>
            <a:r>
              <a:rPr sz="850" spc="-45" dirty="0">
                <a:solidFill>
                  <a:srgbClr val="606060"/>
                </a:solidFill>
                <a:latin typeface="Times New Roman"/>
                <a:cs typeface="Times New Roman"/>
              </a:rPr>
              <a:t>o</a:t>
            </a:r>
            <a:r>
              <a:rPr sz="850" spc="-45" dirty="0">
                <a:solidFill>
                  <a:srgbClr val="B5B5B5"/>
                </a:solidFill>
                <a:latin typeface="Times New Roman"/>
                <a:cs typeface="Times New Roman"/>
              </a:rPr>
              <a:t>•</a:t>
            </a:r>
            <a:r>
              <a:rPr sz="850" spc="-12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750" spc="-245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750" spc="114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750" spc="-220" dirty="0">
                <a:solidFill>
                  <a:srgbClr val="606060"/>
                </a:solidFill>
                <a:latin typeface="Times New Roman"/>
                <a:cs typeface="Times New Roman"/>
              </a:rPr>
              <a:t>e	</a:t>
            </a:r>
            <a:r>
              <a:rPr sz="750" spc="10" dirty="0">
                <a:solidFill>
                  <a:srgbClr val="464646"/>
                </a:solidFill>
                <a:latin typeface="Times New Roman"/>
                <a:cs typeface="Times New Roman"/>
              </a:rPr>
              <a:t>\ldito</a:t>
            </a:r>
            <a:r>
              <a:rPr sz="750" spc="-20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750" spc="-5" dirty="0">
                <a:solidFill>
                  <a:srgbClr val="606060"/>
                </a:solidFill>
                <a:latin typeface="Times New Roman"/>
                <a:cs typeface="Times New Roman"/>
              </a:rPr>
              <a:t>ri	</a:t>
            </a:r>
            <a:r>
              <a:rPr sz="750" spc="-5" dirty="0">
                <a:solidFill>
                  <a:srgbClr val="464646"/>
                </a:solidFill>
                <a:latin typeface="Times New Roman"/>
                <a:cs typeface="Times New Roman"/>
              </a:rPr>
              <a:t>i1cal</a:t>
            </a:r>
            <a:r>
              <a:rPr sz="750" spc="-25" dirty="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606060"/>
                </a:solidFill>
                <a:latin typeface="Times New Roman"/>
                <a:cs typeface="Times New Roman"/>
              </a:rPr>
              <a:t>f</a:t>
            </a:r>
            <a:r>
              <a:rPr sz="750" spc="-9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606060"/>
                </a:solidFill>
                <a:latin typeface="Times New Roman"/>
                <a:cs typeface="Times New Roman"/>
              </a:rPr>
              <a:t>e</a:t>
            </a:r>
            <a:r>
              <a:rPr sz="750" spc="-100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750" spc="25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750" spc="25" dirty="0">
                <a:solidFill>
                  <a:srgbClr val="606060"/>
                </a:solidFill>
                <a:latin typeface="Times New Roman"/>
                <a:cs typeface="Times New Roman"/>
              </a:rPr>
              <a:t>e</a:t>
            </a:r>
            <a:r>
              <a:rPr sz="750" spc="-8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750" spc="-25" dirty="0">
                <a:solidFill>
                  <a:srgbClr val="333333"/>
                </a:solidFill>
                <a:latin typeface="Times New Roman"/>
                <a:cs typeface="Times New Roman"/>
              </a:rPr>
              <a:t>r.-1</a:t>
            </a:r>
            <a:endParaRPr sz="750">
              <a:latin typeface="Times New Roman"/>
              <a:cs typeface="Times New Roman"/>
            </a:endParaRPr>
          </a:p>
          <a:p>
            <a:pPr marL="2030730">
              <a:lnSpc>
                <a:spcPts val="800"/>
              </a:lnSpc>
            </a:pPr>
            <a:r>
              <a:rPr sz="700" spc="-40" dirty="0">
                <a:solidFill>
                  <a:srgbClr val="606060"/>
                </a:solidFill>
                <a:latin typeface="Times New Roman"/>
                <a:cs typeface="Times New Roman"/>
              </a:rPr>
              <a:t>f </a:t>
            </a:r>
            <a:r>
              <a:rPr sz="700" spc="-20" dirty="0">
                <a:solidFill>
                  <a:srgbClr val="606060"/>
                </a:solidFill>
                <a:latin typeface="Times New Roman"/>
                <a:cs typeface="Times New Roman"/>
              </a:rPr>
              <a:t>O-Pl!!l.</a:t>
            </a:r>
            <a:r>
              <a:rPr sz="700" spc="-20" dirty="0">
                <a:solidFill>
                  <a:srgbClr val="464646"/>
                </a:solidFill>
                <a:latin typeface="Times New Roman"/>
                <a:cs typeface="Times New Roman"/>
              </a:rPr>
              <a:t>l'i-  </a:t>
            </a:r>
            <a:r>
              <a:rPr sz="700" spc="-70" dirty="0">
                <a:solidFill>
                  <a:srgbClr val="464646"/>
                </a:solidFill>
                <a:latin typeface="Times New Roman"/>
                <a:cs typeface="Times New Roman"/>
              </a:rPr>
              <a:t>D</a:t>
            </a:r>
            <a:r>
              <a:rPr sz="700" spc="-70" dirty="0">
                <a:solidFill>
                  <a:srgbClr val="606060"/>
                </a:solidFill>
                <a:latin typeface="Times New Roman"/>
                <a:cs typeface="Times New Roman"/>
              </a:rPr>
              <a:t>[ </a:t>
            </a:r>
            <a:r>
              <a:rPr sz="700" spc="-95" dirty="0">
                <a:solidFill>
                  <a:srgbClr val="606060"/>
                </a:solidFill>
                <a:latin typeface="Times New Roman"/>
                <a:cs typeface="Times New Roman"/>
              </a:rPr>
              <a:t>M   </a:t>
            </a:r>
            <a:r>
              <a:rPr sz="700" spc="-60" dirty="0">
                <a:solidFill>
                  <a:srgbClr val="606060"/>
                </a:solidFill>
                <a:latin typeface="Times New Roman"/>
                <a:cs typeface="Times New Roman"/>
              </a:rPr>
              <a:t>S </a:t>
            </a:r>
            <a:r>
              <a:rPr sz="700" spc="-40" dirty="0">
                <a:solidFill>
                  <a:srgbClr val="464646"/>
                </a:solidFill>
                <a:latin typeface="Times New Roman"/>
                <a:cs typeface="Times New Roman"/>
              </a:rPr>
              <a:t>P</a:t>
            </a:r>
            <a:r>
              <a:rPr sz="700" spc="-40" dirty="0">
                <a:solidFill>
                  <a:srgbClr val="606060"/>
                </a:solidFill>
                <a:latin typeface="Times New Roman"/>
                <a:cs typeface="Times New Roman"/>
              </a:rPr>
              <a:t>f;,</a:t>
            </a:r>
            <a:r>
              <a:rPr sz="700" spc="-40" dirty="0">
                <a:solidFill>
                  <a:srgbClr val="757575"/>
                </a:solidFill>
                <a:latin typeface="Times New Roman"/>
                <a:cs typeface="Times New Roman"/>
              </a:rPr>
              <a:t>, </a:t>
            </a:r>
            <a:r>
              <a:rPr sz="700" spc="-120" dirty="0">
                <a:solidFill>
                  <a:srgbClr val="464646"/>
                </a:solidFill>
                <a:latin typeface="Times New Roman"/>
                <a:cs typeface="Times New Roman"/>
              </a:rPr>
              <a:t>Y  </a:t>
            </a:r>
            <a:r>
              <a:rPr sz="700" spc="-85" dirty="0">
                <a:solidFill>
                  <a:srgbClr val="757575"/>
                </a:solidFill>
                <a:latin typeface="Times New Roman"/>
                <a:cs typeface="Times New Roman"/>
              </a:rPr>
              <a:t>1 </a:t>
            </a:r>
            <a:r>
              <a:rPr sz="700" spc="-45" dirty="0">
                <a:solidFill>
                  <a:srgbClr val="A5A5A5"/>
                </a:solidFill>
                <a:latin typeface="Times New Roman"/>
                <a:cs typeface="Times New Roman"/>
              </a:rPr>
              <a:t>,</a:t>
            </a:r>
            <a:r>
              <a:rPr sz="700" spc="-95" dirty="0">
                <a:solidFill>
                  <a:srgbClr val="A5A5A5"/>
                </a:solidFill>
                <a:latin typeface="Times New Roman"/>
                <a:cs typeface="Times New Roman"/>
              </a:rPr>
              <a:t> </a:t>
            </a:r>
            <a:r>
              <a:rPr sz="700" spc="10" dirty="0">
                <a:solidFill>
                  <a:srgbClr val="606060"/>
                </a:solidFill>
                <a:latin typeface="Times New Roman"/>
                <a:cs typeface="Times New Roman"/>
              </a:rPr>
              <a:t>0</a:t>
            </a:r>
            <a:r>
              <a:rPr sz="700" spc="10" dirty="0">
                <a:solidFill>
                  <a:srgbClr val="8E8E8E"/>
                </a:solidFill>
                <a:latin typeface="Times New Roman"/>
                <a:cs typeface="Times New Roman"/>
              </a:rPr>
              <a:t>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42084" y="1701285"/>
            <a:ext cx="2545080" cy="32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165"/>
              </a:lnSpc>
              <a:spcBef>
                <a:spcPts val="100"/>
              </a:spcBef>
            </a:pPr>
            <a:r>
              <a:rPr sz="950" b="1" spc="15" dirty="0">
                <a:solidFill>
                  <a:srgbClr val="333333"/>
                </a:solidFill>
                <a:latin typeface="Arial"/>
                <a:cs typeface="Arial"/>
              </a:rPr>
              <a:t>Asunto</a:t>
            </a:r>
            <a:r>
              <a:rPr sz="950" b="1" spc="15" dirty="0">
                <a:solidFill>
                  <a:srgbClr val="606060"/>
                </a:solidFill>
                <a:latin typeface="Arial"/>
                <a:cs typeface="Arial"/>
              </a:rPr>
              <a:t>: </a:t>
            </a: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Estracegia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para </a:t>
            </a:r>
            <a:r>
              <a:rPr sz="1000" spc="-130" dirty="0">
                <a:solidFill>
                  <a:srgbClr val="464646"/>
                </a:solidFill>
                <a:latin typeface="Arial"/>
                <a:cs typeface="Arial"/>
              </a:rPr>
              <a:t>1</a:t>
            </a:r>
            <a:r>
              <a:rPr sz="1000" spc="-130" dirty="0">
                <a:solidFill>
                  <a:srgbClr val="757575"/>
                </a:solidFill>
                <a:latin typeface="Arial"/>
                <a:cs typeface="Arial"/>
              </a:rPr>
              <a:t>scaUz 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r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ope</a:t>
            </a:r>
            <a:r>
              <a:rPr sz="900" spc="15" dirty="0">
                <a:solidFill>
                  <a:srgbClr val="464646"/>
                </a:solidFill>
                <a:latin typeface="Arial"/>
                <a:cs typeface="Arial"/>
              </a:rPr>
              <a:t>r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c</a:t>
            </a:r>
            <a:r>
              <a:rPr sz="900" spc="25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on</a:t>
            </a: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757575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  <a:p>
            <a:pPr marR="26034" algn="ctr">
              <a:lnSpc>
                <a:spcPts val="1165"/>
              </a:lnSpc>
            </a:pPr>
            <a:r>
              <a:rPr sz="1000" spc="-55" dirty="0">
                <a:solidFill>
                  <a:srgbClr val="757575"/>
                </a:solidFill>
                <a:latin typeface="Arial"/>
                <a:cs typeface="Arial"/>
              </a:rPr>
              <a:t>de </a:t>
            </a:r>
            <a:r>
              <a:rPr sz="1000" spc="-60" dirty="0">
                <a:solidFill>
                  <a:srgbClr val="757575"/>
                </a:solidFill>
                <a:latin typeface="Arial"/>
                <a:cs typeface="Arial"/>
              </a:rPr>
              <a:t>S\,Jbcontracaci6n</a:t>
            </a:r>
            <a:r>
              <a:rPr sz="1000" spc="-14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757575"/>
                </a:solidFill>
                <a:latin typeface="Arial"/>
                <a:cs typeface="Arial"/>
              </a:rPr>
              <a:t>laboral.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17879" y="1500014"/>
            <a:ext cx="1440180" cy="424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sz="950" b="1" spc="-25" dirty="0">
                <a:solidFill>
                  <a:srgbClr val="464646"/>
                </a:solidFill>
                <a:latin typeface="Arial"/>
                <a:cs typeface="Arial"/>
              </a:rPr>
              <a:t>ESTRATEGIA</a:t>
            </a:r>
            <a:r>
              <a:rPr sz="950" b="1" spc="1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950" b="1" spc="105" dirty="0">
                <a:solidFill>
                  <a:srgbClr val="333333"/>
                </a:solidFill>
                <a:latin typeface="Arial"/>
                <a:cs typeface="Arial"/>
              </a:rPr>
              <a:t>06/17</a:t>
            </a:r>
            <a:endParaRPr sz="95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  <a:spcBef>
                <a:spcPts val="855"/>
              </a:spcBef>
            </a:pPr>
            <a:r>
              <a:rPr sz="950" b="1" spc="-50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950" b="1" spc="-50" dirty="0">
                <a:solidFill>
                  <a:srgbClr val="757575"/>
                </a:solidFill>
                <a:latin typeface="Arial"/>
                <a:cs typeface="Arial"/>
              </a:rPr>
              <a:t>,</a:t>
            </a:r>
            <a:r>
              <a:rPr sz="950" b="1" spc="-50" dirty="0">
                <a:solidFill>
                  <a:srgbClr val="333333"/>
                </a:solidFill>
                <a:latin typeface="Arial"/>
                <a:cs typeface="Arial"/>
              </a:rPr>
              <a:t>F</a:t>
            </a:r>
            <a:r>
              <a:rPr sz="950" b="1" spc="-50" dirty="0">
                <a:solidFill>
                  <a:srgbClr val="757575"/>
                </a:solidFill>
                <a:latin typeface="Arial"/>
                <a:cs typeface="Arial"/>
              </a:rPr>
              <a:t>.</a:t>
            </a:r>
            <a:r>
              <a:rPr sz="950" b="1" spc="-1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50" b="1" spc="100" dirty="0">
                <a:solidFill>
                  <a:srgbClr val="333333"/>
                </a:solidFill>
                <a:latin typeface="Arial"/>
                <a:cs typeface="Arial"/>
              </a:rPr>
              <a:t>04/17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03661" y="2135403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016"/>
                </a:lnTo>
              </a:path>
            </a:pathLst>
          </a:custGeom>
          <a:ln w="6102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09811" y="2122177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317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18421" y="2122177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1525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68197" y="2352702"/>
            <a:ext cx="0" cy="130175"/>
          </a:xfrm>
          <a:custGeom>
            <a:avLst/>
            <a:gdLst/>
            <a:ahLst/>
            <a:cxnLst/>
            <a:rect l="l" t="t" r="r" b="b"/>
            <a:pathLst>
              <a:path h="130175">
                <a:moveTo>
                  <a:pt x="0" y="0"/>
                </a:moveTo>
                <a:lnTo>
                  <a:pt x="0" y="130176"/>
                </a:lnTo>
              </a:path>
            </a:pathLst>
          </a:custGeom>
          <a:ln w="2440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743293" y="1913515"/>
            <a:ext cx="2314575" cy="67246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130"/>
              </a:spcBef>
              <a:tabLst>
                <a:tab pos="1975485" algn="l"/>
              </a:tabLst>
            </a:pP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Ciuda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r>
              <a:rPr sz="900" spc="30" dirty="0">
                <a:solidFill>
                  <a:srgbClr val="606060"/>
                </a:solidFill>
                <a:latin typeface="Arial"/>
                <a:cs typeface="Arial"/>
              </a:rPr>
              <a:t>e</a:t>
            </a:r>
            <a:r>
              <a:rPr sz="900" spc="-7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1450" spc="-340" dirty="0">
                <a:solidFill>
                  <a:srgbClr val="464646"/>
                </a:solidFill>
                <a:latin typeface="Arial"/>
                <a:cs typeface="Arial"/>
              </a:rPr>
              <a:t>M</a:t>
            </a:r>
            <a:r>
              <a:rPr sz="1450" spc="-290" dirty="0">
                <a:solidFill>
                  <a:srgbClr val="757575"/>
                </a:solidFill>
                <a:latin typeface="Arial"/>
                <a:cs typeface="Arial"/>
              </a:rPr>
              <a:t>e</a:t>
            </a:r>
            <a:r>
              <a:rPr sz="1450" spc="16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110" dirty="0">
                <a:solidFill>
                  <a:srgbClr val="757575"/>
                </a:solidFill>
                <a:latin typeface="Times New Roman"/>
                <a:cs typeface="Times New Roman"/>
              </a:rPr>
              <a:t>i</a:t>
            </a:r>
            <a:r>
              <a:rPr sz="1000" dirty="0">
                <a:solidFill>
                  <a:srgbClr val="757575"/>
                </a:solidFill>
                <a:latin typeface="Times New Roman"/>
                <a:cs typeface="Times New Roman"/>
              </a:rPr>
              <a:t>  </a:t>
            </a:r>
            <a:r>
              <a:rPr sz="800" spc="-190" dirty="0">
                <a:solidFill>
                  <a:srgbClr val="757575"/>
                </a:solidFill>
                <a:latin typeface="Times New Roman"/>
                <a:cs typeface="Times New Roman"/>
              </a:rPr>
              <a:t>O</a:t>
            </a:r>
            <a:r>
              <a:rPr sz="800" spc="-150" dirty="0">
                <a:solidFill>
                  <a:srgbClr val="B5B5B5"/>
                </a:solidFill>
                <a:latin typeface="Times New Roman"/>
                <a:cs typeface="Times New Roman"/>
              </a:rPr>
              <a:t>·</a:t>
            </a:r>
            <a:r>
              <a:rPr sz="800" spc="-30" dirty="0">
                <a:solidFill>
                  <a:srgbClr val="8E8E8E"/>
                </a:solidFill>
                <a:latin typeface="Times New Roman"/>
                <a:cs typeface="Times New Roman"/>
              </a:rPr>
              <a:t>,</a:t>
            </a:r>
            <a:r>
              <a:rPr sz="800" spc="95" dirty="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a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2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6</a:t>
            </a:r>
            <a:r>
              <a:rPr sz="900" spc="12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r>
              <a:rPr sz="900" spc="-10" dirty="0">
                <a:solidFill>
                  <a:srgbClr val="606060"/>
                </a:solidFill>
                <a:latin typeface="Arial"/>
                <a:cs typeface="Arial"/>
              </a:rPr>
              <a:t>e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606060"/>
                </a:solidFill>
                <a:latin typeface="Arial"/>
                <a:cs typeface="Arial"/>
              </a:rPr>
              <a:t>mayo</a:t>
            </a:r>
            <a:r>
              <a:rPr sz="900" spc="-12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125" dirty="0">
                <a:solidFill>
                  <a:srgbClr val="C6C6C6"/>
                </a:solidFill>
                <a:latin typeface="Arial"/>
                <a:cs typeface="Arial"/>
              </a:rPr>
              <a:t>,</a:t>
            </a:r>
            <a:r>
              <a:rPr sz="900" spc="-20" dirty="0">
                <a:solidFill>
                  <a:srgbClr val="C6C6C6"/>
                </a:solidFill>
                <a:latin typeface="Arial"/>
                <a:cs typeface="Arial"/>
              </a:rPr>
              <a:t> </a:t>
            </a:r>
            <a:r>
              <a:rPr sz="900" spc="-250" dirty="0">
                <a:solidFill>
                  <a:srgbClr val="757575"/>
                </a:solidFill>
                <a:latin typeface="Arial"/>
                <a:cs typeface="Arial"/>
              </a:rPr>
              <a:t>d</a:t>
            </a: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	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2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0</a:t>
            </a:r>
            <a:r>
              <a:rPr sz="900" spc="-12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1</a:t>
            </a:r>
            <a:r>
              <a:rPr sz="900" spc="90" dirty="0">
                <a:solidFill>
                  <a:srgbClr val="606060"/>
                </a:solidFill>
                <a:latin typeface="Arial"/>
                <a:cs typeface="Arial"/>
              </a:rPr>
              <a:t>7</a:t>
            </a:r>
            <a:r>
              <a:rPr sz="900" spc="15" dirty="0">
                <a:solidFill>
                  <a:srgbClr val="A5A5A5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875"/>
              </a:lnSpc>
              <a:spcBef>
                <a:spcPts val="570"/>
              </a:spcBef>
              <a:tabLst>
                <a:tab pos="1708150" algn="l"/>
              </a:tabLst>
            </a:pPr>
            <a:r>
              <a:rPr sz="750" spc="-40" dirty="0">
                <a:solidFill>
                  <a:srgbClr val="A5A5A5"/>
                </a:solidFill>
                <a:latin typeface="Arial"/>
                <a:cs typeface="Arial"/>
              </a:rPr>
              <a:t>"</a:t>
            </a:r>
            <a:r>
              <a:rPr sz="750" spc="-40" dirty="0">
                <a:solidFill>
                  <a:srgbClr val="606060"/>
                </a:solidFill>
                <a:latin typeface="Arial"/>
                <a:cs typeface="Arial"/>
              </a:rPr>
              <a:t>Al'lo </a:t>
            </a:r>
            <a:r>
              <a:rPr sz="750" i="1" dirty="0">
                <a:solidFill>
                  <a:srgbClr val="757575"/>
                </a:solidFill>
                <a:latin typeface="Arial"/>
                <a:cs typeface="Arial"/>
              </a:rPr>
              <a:t>'iel </a:t>
            </a:r>
            <a:r>
              <a:rPr sz="750" i="1" spc="-100" dirty="0">
                <a:solidFill>
                  <a:srgbClr val="8E8E8E"/>
                </a:solidFill>
                <a:latin typeface="Arial"/>
                <a:cs typeface="Arial"/>
              </a:rPr>
              <a:t>C</a:t>
            </a:r>
            <a:r>
              <a:rPr sz="750" i="1" spc="-100" dirty="0">
                <a:solidFill>
                  <a:srgbClr val="757575"/>
                </a:solidFill>
                <a:latin typeface="Arial"/>
                <a:cs typeface="Arial"/>
              </a:rPr>
              <a:t>ern   </a:t>
            </a:r>
            <a:r>
              <a:rPr sz="750" i="1" spc="-50" dirty="0">
                <a:solidFill>
                  <a:srgbClr val="757575"/>
                </a:solidFill>
                <a:latin typeface="Arial"/>
                <a:cs typeface="Arial"/>
              </a:rPr>
              <a:t>C"nar</a:t>
            </a:r>
            <a:r>
              <a:rPr sz="750" i="1" spc="-50" dirty="0">
                <a:solidFill>
                  <a:srgbClr val="8E8E8E"/>
                </a:solidFill>
                <a:latin typeface="Arial"/>
                <a:cs typeface="Arial"/>
              </a:rPr>
              <a:t>lo</a:t>
            </a:r>
            <a:r>
              <a:rPr sz="750" i="1" spc="-50" dirty="0">
                <a:solidFill>
                  <a:srgbClr val="757575"/>
                </a:solidFill>
                <a:latin typeface="Arial"/>
                <a:cs typeface="Arial"/>
              </a:rPr>
              <a:t>de</a:t>
            </a:r>
            <a:r>
              <a:rPr sz="750" i="1" spc="-13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750" i="1" spc="-5" dirty="0">
                <a:solidFill>
                  <a:srgbClr val="757575"/>
                </a:solidFill>
                <a:latin typeface="Arial"/>
                <a:cs typeface="Arial"/>
              </a:rPr>
              <a:t>la</a:t>
            </a:r>
            <a:r>
              <a:rPr sz="750" i="1" spc="-5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750" i="1" spc="-75" dirty="0">
                <a:solidFill>
                  <a:srgbClr val="757575"/>
                </a:solidFill>
                <a:latin typeface="Arial"/>
                <a:cs typeface="Arial"/>
              </a:rPr>
              <a:t>Pr</a:t>
            </a:r>
            <a:r>
              <a:rPr sz="750" i="1" spc="-75" dirty="0">
                <a:solidFill>
                  <a:srgbClr val="8E8E8E"/>
                </a:solidFill>
                <a:latin typeface="Arial"/>
                <a:cs typeface="Arial"/>
              </a:rPr>
              <a:t>o</a:t>
            </a:r>
            <a:r>
              <a:rPr sz="750" i="1" spc="-75" dirty="0">
                <a:solidFill>
                  <a:srgbClr val="757575"/>
                </a:solidFill>
                <a:latin typeface="Arial"/>
                <a:cs typeface="Arial"/>
              </a:rPr>
              <a:t>111ulga</a:t>
            </a:r>
            <a:r>
              <a:rPr sz="750" i="1" spc="-75" dirty="0">
                <a:solidFill>
                  <a:srgbClr val="8E8E8E"/>
                </a:solidFill>
                <a:latin typeface="Arial"/>
                <a:cs typeface="Arial"/>
              </a:rPr>
              <a:t>cl</a:t>
            </a:r>
            <a:r>
              <a:rPr sz="750" i="1" spc="-75" dirty="0">
                <a:solidFill>
                  <a:srgbClr val="757575"/>
                </a:solidFill>
                <a:latin typeface="Arial"/>
                <a:cs typeface="Arial"/>
              </a:rPr>
              <a:t>6n	</a:t>
            </a:r>
            <a:r>
              <a:rPr sz="800" b="1" spc="-95" dirty="0">
                <a:solidFill>
                  <a:srgbClr val="757575"/>
                </a:solidFill>
                <a:latin typeface="Times New Roman"/>
                <a:cs typeface="Times New Roman"/>
              </a:rPr>
              <a:t>lei  </a:t>
            </a:r>
            <a:r>
              <a:rPr sz="750" spc="-114" dirty="0">
                <a:solidFill>
                  <a:srgbClr val="8E8E8E"/>
                </a:solidFill>
                <a:latin typeface="Arial"/>
                <a:cs typeface="Arial"/>
              </a:rPr>
              <a:t>C</a:t>
            </a:r>
            <a:r>
              <a:rPr sz="750" spc="-114" dirty="0">
                <a:solidFill>
                  <a:srgbClr val="757575"/>
                </a:solidFill>
                <a:latin typeface="Arial"/>
                <a:cs typeface="Arial"/>
              </a:rPr>
              <a:t>or</a:t>
            </a:r>
            <a:r>
              <a:rPr sz="750" spc="-114" dirty="0">
                <a:solidFill>
                  <a:srgbClr val="8E8E8E"/>
                </a:solidFill>
                <a:latin typeface="Arial"/>
                <a:cs typeface="Arial"/>
              </a:rPr>
              <a:t>m    </a:t>
            </a:r>
            <a:r>
              <a:rPr sz="750" dirty="0">
                <a:solidFill>
                  <a:srgbClr val="8E8E8E"/>
                </a:solidFill>
                <a:latin typeface="Arial"/>
                <a:cs typeface="Arial"/>
              </a:rPr>
              <a:t>/</a:t>
            </a:r>
            <a:r>
              <a:rPr sz="750" dirty="0">
                <a:solidFill>
                  <a:srgbClr val="757575"/>
                </a:solidFill>
                <a:latin typeface="Arial"/>
                <a:cs typeface="Arial"/>
              </a:rPr>
              <a:t>iuo</a:t>
            </a:r>
            <a:r>
              <a:rPr sz="750" spc="-17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750" spc="-80" dirty="0">
                <a:solidFill>
                  <a:srgbClr val="757575"/>
                </a:solidFill>
                <a:latin typeface="Arial"/>
                <a:cs typeface="Arial"/>
              </a:rPr>
              <a:t>Ol'I</a:t>
            </a:r>
            <a:endParaRPr sz="750">
              <a:latin typeface="Arial"/>
              <a:cs typeface="Arial"/>
            </a:endParaRPr>
          </a:p>
          <a:p>
            <a:pPr marL="399415">
              <a:lnSpc>
                <a:spcPts val="875"/>
              </a:lnSpc>
            </a:pPr>
            <a:r>
              <a:rPr sz="750" spc="-35" dirty="0">
                <a:solidFill>
                  <a:srgbClr val="757575"/>
                </a:solidFill>
                <a:latin typeface="Times New Roman"/>
                <a:cs typeface="Times New Roman"/>
              </a:rPr>
              <a:t>Polir/</a:t>
            </a:r>
            <a:r>
              <a:rPr sz="750" spc="-35" dirty="0">
                <a:solidFill>
                  <a:srgbClr val="8E8E8E"/>
                </a:solidFill>
                <a:latin typeface="Times New Roman"/>
                <a:cs typeface="Times New Roman"/>
              </a:rPr>
              <a:t>c </a:t>
            </a:r>
            <a:r>
              <a:rPr sz="750" spc="25" dirty="0">
                <a:solidFill>
                  <a:srgbClr val="757575"/>
                </a:solidFill>
                <a:latin typeface="Times New Roman"/>
                <a:cs typeface="Times New Roman"/>
              </a:rPr>
              <a:t>a </a:t>
            </a:r>
            <a:r>
              <a:rPr sz="750" spc="-50" dirty="0">
                <a:solidFill>
                  <a:srgbClr val="757575"/>
                </a:solidFill>
                <a:latin typeface="Times New Roman"/>
                <a:cs typeface="Times New Roman"/>
              </a:rPr>
              <a:t>cie </a:t>
            </a:r>
            <a:r>
              <a:rPr sz="750" spc="-25" dirty="0">
                <a:solidFill>
                  <a:srgbClr val="757575"/>
                </a:solidFill>
                <a:latin typeface="Times New Roman"/>
                <a:cs typeface="Times New Roman"/>
              </a:rPr>
              <a:t>los </a:t>
            </a:r>
            <a:r>
              <a:rPr sz="800" b="1" spc="-35" dirty="0">
                <a:solidFill>
                  <a:srgbClr val="8E8E8E"/>
                </a:solidFill>
                <a:latin typeface="Times New Roman"/>
                <a:cs typeface="Times New Roman"/>
              </a:rPr>
              <a:t>£s</a:t>
            </a:r>
            <a:r>
              <a:rPr sz="800" b="1" spc="-35" dirty="0">
                <a:solidFill>
                  <a:srgbClr val="757575"/>
                </a:solidFill>
                <a:latin typeface="Times New Roman"/>
                <a:cs typeface="Times New Roman"/>
              </a:rPr>
              <a:t>tacios </a:t>
            </a:r>
            <a:r>
              <a:rPr sz="750" i="1" spc="-40" dirty="0">
                <a:solidFill>
                  <a:srgbClr val="757575"/>
                </a:solidFill>
                <a:latin typeface="Arial"/>
                <a:cs typeface="Arial"/>
              </a:rPr>
              <a:t>Un,do</a:t>
            </a:r>
            <a:r>
              <a:rPr sz="750" i="1" spc="-40" dirty="0">
                <a:solidFill>
                  <a:srgbClr val="8E8E8E"/>
                </a:solidFill>
                <a:latin typeface="Arial"/>
                <a:cs typeface="Arial"/>
              </a:rPr>
              <a:t>s </a:t>
            </a:r>
            <a:r>
              <a:rPr sz="750" spc="5" dirty="0">
                <a:solidFill>
                  <a:srgbClr val="606060"/>
                </a:solidFill>
                <a:latin typeface="Times New Roman"/>
                <a:cs typeface="Times New Roman"/>
              </a:rPr>
              <a:t>Me </a:t>
            </a:r>
            <a:r>
              <a:rPr sz="750" spc="-95" dirty="0">
                <a:solidFill>
                  <a:srgbClr val="8E8E8E"/>
                </a:solidFill>
                <a:latin typeface="Times New Roman"/>
                <a:cs typeface="Times New Roman"/>
              </a:rPr>
              <a:t>f('.</a:t>
            </a:r>
            <a:r>
              <a:rPr sz="750" spc="-95" dirty="0">
                <a:solidFill>
                  <a:srgbClr val="606060"/>
                </a:solidFill>
                <a:latin typeface="Times New Roman"/>
                <a:cs typeface="Times New Roman"/>
              </a:rPr>
              <a:t>a</a:t>
            </a:r>
            <a:r>
              <a:rPr sz="750" spc="-70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750" spc="-50" dirty="0">
                <a:solidFill>
                  <a:srgbClr val="606060"/>
                </a:solidFill>
                <a:latin typeface="Times New Roman"/>
                <a:cs typeface="Times New Roman"/>
              </a:rPr>
              <a:t>11o</a:t>
            </a:r>
            <a:r>
              <a:rPr sz="750" spc="-50" dirty="0">
                <a:solidFill>
                  <a:srgbClr val="8E8E8E"/>
                </a:solidFill>
                <a:latin typeface="Times New Roman"/>
                <a:cs typeface="Times New Roman"/>
              </a:rPr>
              <a:t>s·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262200" y="2702927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093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39346" y="2999109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093"/>
                </a:lnTo>
              </a:path>
            </a:pathLst>
          </a:custGeom>
          <a:ln w="21357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00618" y="3138958"/>
            <a:ext cx="0" cy="182245"/>
          </a:xfrm>
          <a:custGeom>
            <a:avLst/>
            <a:gdLst/>
            <a:ahLst/>
            <a:cxnLst/>
            <a:rect l="l" t="t" r="r" b="b"/>
            <a:pathLst>
              <a:path h="182245">
                <a:moveTo>
                  <a:pt x="0" y="0"/>
                </a:moveTo>
                <a:lnTo>
                  <a:pt x="0" y="182203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08931" y="3141007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2440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115425" y="2620618"/>
            <a:ext cx="2650490" cy="838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8255">
              <a:lnSpc>
                <a:spcPct val="93500"/>
              </a:lnSpc>
              <a:spcBef>
                <a:spcPts val="220"/>
              </a:spcBef>
              <a:tabLst>
                <a:tab pos="241935" algn="l"/>
                <a:tab pos="462915" algn="l"/>
                <a:tab pos="504190" algn="l"/>
                <a:tab pos="1224280" algn="l"/>
                <a:tab pos="1358900" algn="l"/>
                <a:tab pos="1534160" algn="l"/>
                <a:tab pos="1732914" algn="l"/>
                <a:tab pos="2258060" algn="l"/>
                <a:tab pos="2559685" algn="l"/>
              </a:tabLst>
            </a:pPr>
            <a:r>
              <a:rPr sz="950" b="1" spc="-50" dirty="0">
                <a:solidFill>
                  <a:srgbClr val="333333"/>
                </a:solidFill>
                <a:latin typeface="Arial"/>
                <a:cs typeface="Arial"/>
              </a:rPr>
              <a:t>CC</a:t>
            </a:r>
            <a:r>
              <a:rPr sz="950" b="1" spc="-20" dirty="0">
                <a:solidFill>
                  <a:srgbClr val="333333"/>
                </a:solidFill>
                <a:latin typeface="Arial"/>
                <a:cs typeface="Arial"/>
              </a:rPr>
              <a:t>.</a:t>
            </a:r>
            <a:r>
              <a:rPr sz="950" b="1" dirty="0">
                <a:solidFill>
                  <a:srgbClr val="333333"/>
                </a:solidFill>
                <a:latin typeface="Arial"/>
                <a:cs typeface="Arial"/>
              </a:rPr>
              <a:t>		</a:t>
            </a:r>
            <a:r>
              <a:rPr sz="950" b="1" spc="25" dirty="0">
                <a:solidFill>
                  <a:srgbClr val="333333"/>
                </a:solidFill>
                <a:latin typeface="Arial"/>
                <a:cs typeface="Arial"/>
              </a:rPr>
              <a:t>Administ</a:t>
            </a:r>
            <a:r>
              <a:rPr sz="950" b="1" spc="20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950" b="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950" b="1" spc="1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333333"/>
                </a:solidFill>
                <a:latin typeface="Times New Roman"/>
                <a:cs typeface="Times New Roman"/>
              </a:rPr>
              <a:t>dores</a:t>
            </a:r>
            <a:r>
              <a:rPr sz="1100" b="1" dirty="0">
                <a:solidFill>
                  <a:srgbClr val="333333"/>
                </a:solidFill>
                <a:latin typeface="Times New Roman"/>
                <a:cs typeface="Times New Roman"/>
              </a:rPr>
              <a:t>		</a:t>
            </a:r>
            <a:r>
              <a:rPr sz="950" b="1" spc="30" dirty="0">
                <a:solidFill>
                  <a:srgbClr val="333333"/>
                </a:solidFill>
                <a:latin typeface="Arial"/>
                <a:cs typeface="Arial"/>
              </a:rPr>
              <a:t>Cent</a:t>
            </a:r>
            <a:r>
              <a:rPr sz="950" b="1" spc="25" dirty="0">
                <a:solidFill>
                  <a:srgbClr val="333333"/>
                </a:solidFill>
                <a:latin typeface="Arial"/>
                <a:cs typeface="Arial"/>
              </a:rPr>
              <a:t>r</a:t>
            </a:r>
            <a:r>
              <a:rPr sz="950" b="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950" b="1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950" b="1" spc="-204" dirty="0">
                <a:solidFill>
                  <a:srgbClr val="A5A5A5"/>
                </a:solidFill>
                <a:latin typeface="Arial"/>
                <a:cs typeface="Arial"/>
              </a:rPr>
              <a:t>'</a:t>
            </a:r>
            <a:r>
              <a:rPr sz="950" b="1" spc="-175" dirty="0">
                <a:solidFill>
                  <a:srgbClr val="1C1C1C"/>
                </a:solidFill>
                <a:latin typeface="Arial"/>
                <a:cs typeface="Arial"/>
              </a:rPr>
              <a:t>l</a:t>
            </a:r>
            <a:r>
              <a:rPr sz="950" b="1" spc="-8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950" b="1" spc="-350" dirty="0">
                <a:solidFill>
                  <a:srgbClr val="464646"/>
                </a:solidFill>
                <a:latin typeface="Arial"/>
                <a:cs typeface="Arial"/>
              </a:rPr>
              <a:t>e</a:t>
            </a:r>
            <a:r>
              <a:rPr sz="950" b="1" spc="114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464646"/>
                </a:solidFill>
                <a:latin typeface="Arial"/>
                <a:cs typeface="Arial"/>
              </a:rPr>
              <a:t>s</a:t>
            </a:r>
            <a:r>
              <a:rPr sz="950" b="1" dirty="0">
                <a:solidFill>
                  <a:srgbClr val="464646"/>
                </a:solidFill>
                <a:latin typeface="Arial"/>
                <a:cs typeface="Arial"/>
              </a:rPr>
              <a:t>	</a:t>
            </a:r>
            <a:r>
              <a:rPr sz="1550" b="1" i="1" spc="-65" dirty="0">
                <a:solidFill>
                  <a:srgbClr val="333333"/>
                </a:solidFill>
                <a:latin typeface="Times New Roman"/>
                <a:cs typeface="Times New Roman"/>
              </a:rPr>
              <a:t>v </a:t>
            </a:r>
            <a:r>
              <a:rPr sz="1550" b="1" i="1" spc="-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950" b="1" spc="55" dirty="0">
                <a:solidFill>
                  <a:srgbClr val="333333"/>
                </a:solidFill>
                <a:latin typeface="Arial"/>
                <a:cs typeface="Arial"/>
              </a:rPr>
              <a:t>D	</a:t>
            </a:r>
            <a:r>
              <a:rPr sz="950" b="1" spc="-25" dirty="0">
                <a:solidFill>
                  <a:srgbClr val="464646"/>
                </a:solidFill>
                <a:latin typeface="Arial"/>
                <a:cs typeface="Arial"/>
              </a:rPr>
              <a:t>concent</a:t>
            </a:r>
            <a:r>
              <a:rPr sz="950" b="1" spc="-7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950" b="1" spc="-110" dirty="0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sz="950" b="1" spc="-110" dirty="0">
                <a:solidFill>
                  <a:srgbClr val="464646"/>
                </a:solidFill>
                <a:latin typeface="Arial"/>
                <a:cs typeface="Arial"/>
              </a:rPr>
              <a:t>r   </a:t>
            </a:r>
            <a:r>
              <a:rPr sz="950" b="1" spc="-7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333333"/>
                </a:solidFill>
                <a:latin typeface="Arial"/>
                <a:cs typeface="Arial"/>
              </a:rPr>
              <a:t>do	</a:t>
            </a:r>
            <a:r>
              <a:rPr sz="950" b="1" spc="35" dirty="0">
                <a:solidFill>
                  <a:srgbClr val="333333"/>
                </a:solidFill>
                <a:latin typeface="Arial"/>
                <a:cs typeface="Arial"/>
              </a:rPr>
              <a:t>de	</a:t>
            </a:r>
            <a:r>
              <a:rPr sz="950" b="1" spc="-85" dirty="0">
                <a:solidFill>
                  <a:srgbClr val="333333"/>
                </a:solidFill>
                <a:latin typeface="Arial"/>
                <a:cs typeface="Arial"/>
              </a:rPr>
              <a:t>Au:ditor</a:t>
            </a:r>
            <a:r>
              <a:rPr sz="950" b="1" spc="-85" dirty="0">
                <a:solidFill>
                  <a:srgbClr val="8E8E8E"/>
                </a:solidFill>
                <a:latin typeface="Arial"/>
                <a:cs typeface="Arial"/>
              </a:rPr>
              <a:t>1</a:t>
            </a:r>
            <a:r>
              <a:rPr sz="950" b="1" spc="-85" dirty="0">
                <a:solidFill>
                  <a:srgbClr val="333333"/>
                </a:solidFill>
                <a:latin typeface="Arial"/>
                <a:cs typeface="Arial"/>
              </a:rPr>
              <a:t>i	</a:t>
            </a:r>
            <a:r>
              <a:rPr sz="950" b="1" spc="10" dirty="0">
                <a:solidFill>
                  <a:srgbClr val="464646"/>
                </a:solidFill>
                <a:latin typeface="Arial"/>
                <a:cs typeface="Arial"/>
              </a:rPr>
              <a:t>Fi </a:t>
            </a:r>
            <a:r>
              <a:rPr sz="950" b="1" spc="5" dirty="0">
                <a:solidFill>
                  <a:srgbClr val="464646"/>
                </a:solidFill>
                <a:latin typeface="Arial"/>
                <a:cs typeface="Arial"/>
              </a:rPr>
              <a:t>ca</a:t>
            </a:r>
            <a:r>
              <a:rPr sz="950" b="1" spc="5" dirty="0">
                <a:solidFill>
                  <a:srgbClr val="1C1C1C"/>
                </a:solidFill>
                <a:latin typeface="Arial"/>
                <a:cs typeface="Arial"/>
              </a:rPr>
              <a:t>l</a:t>
            </a:r>
            <a:r>
              <a:rPr sz="950" b="1" spc="5" dirty="0">
                <a:solidFill>
                  <a:srgbClr val="606060"/>
                </a:solidFill>
                <a:latin typeface="Arial"/>
                <a:cs typeface="Arial"/>
              </a:rPr>
              <a:t>,  </a:t>
            </a:r>
            <a:r>
              <a:rPr sz="950" b="1" spc="25" dirty="0">
                <a:solidFill>
                  <a:srgbClr val="333333"/>
                </a:solidFill>
                <a:latin typeface="Arial"/>
                <a:cs typeface="Arial"/>
              </a:rPr>
              <a:t>Directores</a:t>
            </a:r>
            <a:r>
              <a:rPr sz="950" b="1" spc="1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950" b="1" spc="-60" dirty="0">
                <a:solidFill>
                  <a:srgbClr val="333333"/>
                </a:solidFill>
                <a:latin typeface="Arial"/>
                <a:cs typeface="Arial"/>
              </a:rPr>
              <a:t>Gener</a:t>
            </a:r>
            <a:r>
              <a:rPr sz="950" b="1" spc="-60" dirty="0">
                <a:solidFill>
                  <a:srgbClr val="B5B5B5"/>
                </a:solidFill>
                <a:latin typeface="Arial"/>
                <a:cs typeface="Arial"/>
              </a:rPr>
              <a:t>-  </a:t>
            </a:r>
            <a:r>
              <a:rPr sz="950" b="1" spc="140" dirty="0">
                <a:solidFill>
                  <a:srgbClr val="B5B5B5"/>
                </a:solidFill>
                <a:latin typeface="Arial"/>
                <a:cs typeface="Arial"/>
              </a:rPr>
              <a:t> </a:t>
            </a:r>
            <a:r>
              <a:rPr sz="1000" spc="-145" dirty="0">
                <a:solidFill>
                  <a:srgbClr val="1C1C1C"/>
                </a:solidFill>
                <a:latin typeface="Times New Roman"/>
                <a:cs typeface="Times New Roman"/>
              </a:rPr>
              <a:t>I		</a:t>
            </a:r>
            <a:r>
              <a:rPr sz="950" b="1" spc="35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950" b="1" spc="-15" dirty="0">
                <a:solidFill>
                  <a:srgbClr val="333333"/>
                </a:solidFill>
                <a:latin typeface="Arial"/>
                <a:cs typeface="Arial"/>
              </a:rPr>
              <a:t>Fiscallz </a:t>
            </a:r>
            <a:r>
              <a:rPr sz="1100" b="1" spc="-90" dirty="0">
                <a:solidFill>
                  <a:srgbClr val="333333"/>
                </a:solidFill>
                <a:latin typeface="Arial"/>
                <a:cs typeface="Arial"/>
              </a:rPr>
              <a:t>cion </a:t>
            </a:r>
            <a:r>
              <a:rPr sz="950" b="1" spc="-20" dirty="0">
                <a:solidFill>
                  <a:srgbClr val="333333"/>
                </a:solidFill>
                <a:latin typeface="Arial"/>
                <a:cs typeface="Arial"/>
              </a:rPr>
              <a:t>o </a:t>
            </a:r>
            <a:r>
              <a:rPr sz="950" b="1" spc="-20" dirty="0">
                <a:solidFill>
                  <a:srgbClr val="464646"/>
                </a:solidFill>
                <a:latin typeface="Arial"/>
                <a:cs typeface="Arial"/>
              </a:rPr>
              <a:t>d  </a:t>
            </a:r>
            <a:r>
              <a:rPr sz="1000" b="1" spc="-30" dirty="0">
                <a:solidFill>
                  <a:srgbClr val="333333"/>
                </a:solidFill>
                <a:latin typeface="Arial"/>
                <a:cs typeface="Arial"/>
              </a:rPr>
              <a:t>Auditor </a:t>
            </a:r>
            <a:r>
              <a:rPr sz="1000" b="1" spc="-220" dirty="0">
                <a:solidFill>
                  <a:srgbClr val="A5A5A5"/>
                </a:solidFill>
                <a:latin typeface="Arial"/>
                <a:cs typeface="Arial"/>
              </a:rPr>
              <a:t>,</a:t>
            </a:r>
            <a:r>
              <a:rPr sz="1000" b="1" spc="-220" dirty="0">
                <a:solidFill>
                  <a:srgbClr val="333333"/>
                </a:solidFill>
                <a:latin typeface="Arial"/>
                <a:cs typeface="Arial"/>
              </a:rPr>
              <a:t>i </a:t>
            </a:r>
            <a:r>
              <a:rPr sz="1000" b="1" spc="20" dirty="0">
                <a:solidFill>
                  <a:srgbClr val="757575"/>
                </a:solidFill>
                <a:latin typeface="Arial"/>
                <a:cs typeface="Arial"/>
              </a:rPr>
              <a:t>.</a:t>
            </a:r>
            <a:r>
              <a:rPr sz="1000" b="1" spc="20" dirty="0">
                <a:solidFill>
                  <a:srgbClr val="464646"/>
                </a:solidFill>
                <a:latin typeface="Arial"/>
                <a:cs typeface="Arial"/>
              </a:rPr>
              <a:t>F </a:t>
            </a:r>
            <a:r>
              <a:rPr sz="1000" b="1" spc="-50" dirty="0">
                <a:solidFill>
                  <a:srgbClr val="464646"/>
                </a:solidFill>
                <a:latin typeface="Arial"/>
                <a:cs typeface="Arial"/>
              </a:rPr>
              <a:t>c </a:t>
            </a:r>
            <a:r>
              <a:rPr sz="1100" spc="-95" dirty="0">
                <a:solidFill>
                  <a:srgbClr val="464646"/>
                </a:solidFill>
                <a:latin typeface="Times New Roman"/>
                <a:cs typeface="Times New Roman"/>
              </a:rPr>
              <a:t>I </a:t>
            </a:r>
            <a:r>
              <a:rPr sz="1000" b="1" spc="-20" dirty="0">
                <a:solidFill>
                  <a:srgbClr val="333333"/>
                </a:solidFill>
                <a:latin typeface="Arial"/>
                <a:cs typeface="Arial"/>
              </a:rPr>
              <a:t>d </a:t>
            </a:r>
            <a:r>
              <a:rPr sz="1000" b="1" spc="-10" dirty="0">
                <a:solidFill>
                  <a:srgbClr val="464646"/>
                </a:solidFill>
                <a:latin typeface="Arial"/>
                <a:cs typeface="Arial"/>
              </a:rPr>
              <a:t>Entid </a:t>
            </a:r>
            <a:r>
              <a:rPr sz="1000" b="1" spc="-40" dirty="0">
                <a:solidFill>
                  <a:srgbClr val="333333"/>
                </a:solidFill>
                <a:latin typeface="Arial"/>
                <a:cs typeface="Arial"/>
              </a:rPr>
              <a:t>des </a:t>
            </a:r>
            <a:r>
              <a:rPr sz="1000" b="1" spc="-55" dirty="0">
                <a:solidFill>
                  <a:srgbClr val="464646"/>
                </a:solidFill>
                <a:latin typeface="Arial"/>
                <a:cs typeface="Arial"/>
              </a:rPr>
              <a:t>F </a:t>
            </a:r>
            <a:r>
              <a:rPr sz="1000" spc="-80" dirty="0">
                <a:solidFill>
                  <a:srgbClr val="B5B5B5"/>
                </a:solidFill>
                <a:latin typeface="Arial"/>
                <a:cs typeface="Arial"/>
              </a:rPr>
              <a:t>- </a:t>
            </a:r>
            <a:r>
              <a:rPr sz="1000" b="1" spc="-5" dirty="0">
                <a:solidFill>
                  <a:srgbClr val="333333"/>
                </a:solidFill>
                <a:latin typeface="Arial"/>
                <a:cs typeface="Arial"/>
              </a:rPr>
              <a:t>der </a:t>
            </a:r>
            <a:r>
              <a:rPr sz="1000" b="1" spc="10" dirty="0">
                <a:solidFill>
                  <a:srgbClr val="333333"/>
                </a:solidFill>
                <a:latin typeface="Arial"/>
                <a:cs typeface="Arial"/>
              </a:rPr>
              <a:t>tivas.  </a:t>
            </a:r>
            <a:r>
              <a:rPr sz="900" b="1" spc="10" dirty="0">
                <a:solidFill>
                  <a:srgbClr val="333333"/>
                </a:solidFill>
                <a:latin typeface="Arial"/>
                <a:cs typeface="Arial"/>
              </a:rPr>
              <a:t>Pre			</a:t>
            </a:r>
            <a:r>
              <a:rPr sz="900" b="1" spc="5" dirty="0">
                <a:solidFill>
                  <a:srgbClr val="333333"/>
                </a:solidFill>
                <a:latin typeface="Arial"/>
                <a:cs typeface="Arial"/>
              </a:rPr>
              <a:t>nt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453297" y="3666736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5468"/>
                </a:lnTo>
              </a:path>
            </a:pathLst>
          </a:custGeom>
          <a:ln w="2440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3095955" y="3666736"/>
          <a:ext cx="5115558" cy="3801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1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044">
                <a:tc>
                  <a:txBody>
                    <a:bodyPr/>
                    <a:lstStyle/>
                    <a:p>
                      <a:pPr marL="31750">
                        <a:lnSpc>
                          <a:spcPts val="960"/>
                        </a:lnSpc>
                        <a:spcBef>
                          <a:spcPts val="715"/>
                        </a:spcBef>
                      </a:pPr>
                      <a:r>
                        <a:rPr sz="900" spc="2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Com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ts val="960"/>
                        </a:lnSpc>
                        <a:spcBef>
                          <a:spcPts val="715"/>
                        </a:spcBef>
                      </a:pPr>
                      <a:r>
                        <a:rPr sz="900" spc="-15" dirty="0">
                          <a:solidFill>
                            <a:srgbClr val="8E8E8E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900" spc="-1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onocimi</a:t>
                      </a:r>
                      <a:r>
                        <a:rPr sz="900" spc="7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ento,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marL="225425" marR="173990" indent="-225425" algn="r">
                        <a:lnSpc>
                          <a:spcPts val="1610"/>
                        </a:lnSpc>
                        <a:spcBef>
                          <a:spcPts val="65"/>
                        </a:spcBef>
                        <a:buClr>
                          <a:srgbClr val="8E8E8E"/>
                        </a:buClr>
                        <a:buChar char="·"/>
                        <a:tabLst>
                          <a:tab pos="225425" algn="l"/>
                          <a:tab pos="226060" algn="l"/>
                        </a:tabLst>
                      </a:pPr>
                      <a:r>
                        <a:rPr sz="900" spc="2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te </a:t>
                      </a:r>
                      <a:r>
                        <a:rPr sz="1550" spc="-110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550" spc="-110" dirty="0">
                          <a:solidFill>
                            <a:srgbClr val="B5B5B5"/>
                          </a:solidFill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900" spc="-145" dirty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 </a:t>
                      </a:r>
                      <a:r>
                        <a:rPr sz="900" spc="-170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900" spc="1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public </a:t>
                      </a:r>
                      <a:r>
                        <a:rPr sz="900" spc="3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do </a:t>
                      </a:r>
                      <a:r>
                        <a:rPr sz="1000" spc="4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sz="900" spc="2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sz="90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DOF e</a:t>
                      </a:r>
                      <a:r>
                        <a:rPr sz="90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900" spc="195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1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060"/>
                        </a:lnSpc>
                        <a:spcBef>
                          <a:spcPts val="615"/>
                        </a:spcBef>
                      </a:pPr>
                      <a:r>
                        <a:rPr sz="900" spc="1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vi </a:t>
                      </a:r>
                      <a:r>
                        <a:rPr sz="1000" spc="-30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rnbre</a:t>
                      </a:r>
                      <a:r>
                        <a:rPr sz="1000" spc="-1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81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 marL="36830">
                        <a:lnSpc>
                          <a:spcPts val="1050"/>
                        </a:lnSpc>
                        <a:spcBef>
                          <a:spcPts val="70"/>
                        </a:spcBef>
                      </a:pPr>
                      <a:r>
                        <a:rPr sz="900" spc="2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201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06045" algn="r">
                        <a:lnSpc>
                          <a:spcPts val="1120"/>
                        </a:lnSpc>
                        <a:tabLst>
                          <a:tab pos="393700" algn="l"/>
                        </a:tabLst>
                      </a:pPr>
                      <a:r>
                        <a:rPr sz="1150" spc="-60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iono.	</a:t>
                      </a:r>
                      <a:r>
                        <a:rPr sz="1100" spc="-5" dirty="0">
                          <a:solidFill>
                            <a:srgbClr val="606060"/>
                          </a:solidFill>
                          <a:latin typeface="Times New Roman"/>
                          <a:cs typeface="Times New Roman"/>
                        </a:rPr>
                        <a:t>ntre</a:t>
                      </a:r>
                      <a:r>
                        <a:rPr sz="1100" spc="110" dirty="0">
                          <a:solidFill>
                            <a:srgbClr val="6060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rgbClr val="606060"/>
                          </a:solidFill>
                          <a:latin typeface="Times New Roman"/>
                          <a:cs typeface="Times New Roman"/>
                        </a:rPr>
                        <a:t>otr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ts val="1120"/>
                        </a:lnSpc>
                        <a:tabLst>
                          <a:tab pos="1675764" algn="l"/>
                        </a:tabLst>
                      </a:pPr>
                      <a:r>
                        <a:rPr sz="900" spc="4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rtlculo  </a:t>
                      </a:r>
                      <a:r>
                        <a:rPr sz="1050" spc="15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lS-A  </a:t>
                      </a:r>
                      <a:r>
                        <a:rPr sz="900" spc="2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7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5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900" spc="200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70" dirty="0">
                          <a:solidFill>
                            <a:srgbClr val="606060"/>
                          </a:solidFill>
                          <a:latin typeface="Times New Roman"/>
                          <a:cs typeface="Times New Roman"/>
                        </a:rPr>
                        <a:t>Ley	</a:t>
                      </a:r>
                      <a:r>
                        <a:rPr sz="1050" spc="-434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050" spc="260" dirty="0">
                          <a:solidFill>
                            <a:srgbClr val="75757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2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900" spc="10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3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ts val="1050"/>
                        </a:lnSpc>
                        <a:spcBef>
                          <a:spcPts val="70"/>
                        </a:spcBef>
                      </a:pPr>
                      <a:r>
                        <a:rPr sz="900" spc="20" dirty="0">
                          <a:solidFill>
                            <a:srgbClr val="606060"/>
                          </a:solidFill>
                          <a:latin typeface="Arial"/>
                          <a:cs typeface="Arial"/>
                        </a:rPr>
                        <a:t>(L </a:t>
                      </a:r>
                      <a:r>
                        <a:rPr sz="850" spc="5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T),</a:t>
                      </a:r>
                      <a:r>
                        <a:rPr sz="850" spc="3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solidFill>
                            <a:srgbClr val="8E8E8E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900" spc="20" dirty="0">
                          <a:solidFill>
                            <a:srgbClr val="757575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object 40"/>
          <p:cNvSpPr/>
          <p:nvPr/>
        </p:nvSpPr>
        <p:spPr>
          <a:xfrm>
            <a:off x="8080357" y="4186288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317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73562" y="4326745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18306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878346" y="4018830"/>
            <a:ext cx="376555" cy="46291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7465" marR="5080" indent="-25400" algn="just">
              <a:lnSpc>
                <a:spcPct val="103499"/>
              </a:lnSpc>
              <a:spcBef>
                <a:spcPts val="60"/>
              </a:spcBef>
            </a:pPr>
            <a:r>
              <a:rPr sz="1000" i="1" spc="-30" dirty="0">
                <a:solidFill>
                  <a:srgbClr val="757575"/>
                </a:solidFill>
                <a:latin typeface="Arial"/>
                <a:cs typeface="Arial"/>
              </a:rPr>
              <a:t>r </a:t>
            </a:r>
            <a:r>
              <a:rPr sz="900" spc="-25" dirty="0">
                <a:solidFill>
                  <a:srgbClr val="464646"/>
                </a:solidFill>
                <a:latin typeface="Arial"/>
                <a:cs typeface="Arial"/>
              </a:rPr>
              <a:t>I </a:t>
            </a:r>
            <a:r>
              <a:rPr sz="900" spc="-60" dirty="0">
                <a:solidFill>
                  <a:srgbClr val="757575"/>
                </a:solidFill>
                <a:latin typeface="Arial"/>
                <a:cs typeface="Arial"/>
              </a:rPr>
              <a:t>-civ 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de</a:t>
            </a:r>
            <a:r>
              <a:rPr sz="900" spc="-4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est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 ondi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06684" y="4022392"/>
            <a:ext cx="685165" cy="459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5240" algn="r">
              <a:lnSpc>
                <a:spcPct val="104600"/>
              </a:lnSpc>
              <a:spcBef>
                <a:spcPts val="125"/>
              </a:spcBef>
            </a:pPr>
            <a:r>
              <a:rPr sz="900" spc="-50" dirty="0">
                <a:solidFill>
                  <a:srgbClr val="606060"/>
                </a:solidFill>
                <a:latin typeface="Arial"/>
                <a:cs typeface="Arial"/>
              </a:rPr>
              <a:t>r </a:t>
            </a:r>
            <a:r>
              <a:rPr sz="900" spc="30" dirty="0">
                <a:solidFill>
                  <a:srgbClr val="606060"/>
                </a:solidFill>
                <a:latin typeface="Arial"/>
                <a:cs typeface="Arial"/>
              </a:rPr>
              <a:t>eg</a:t>
            </a:r>
            <a:r>
              <a:rPr sz="900" spc="30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900" spc="30" dirty="0">
                <a:solidFill>
                  <a:srgbClr val="606060"/>
                </a:solidFill>
                <a:latin typeface="Arial"/>
                <a:cs typeface="Arial"/>
              </a:rPr>
              <a:t>m</a:t>
            </a:r>
            <a:r>
              <a:rPr sz="900" spc="10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50" dirty="0">
                <a:solidFill>
                  <a:srgbClr val="606060"/>
                </a:solidFill>
                <a:latin typeface="Arial"/>
                <a:cs typeface="Arial"/>
              </a:rPr>
              <a:t>n</a:t>
            </a:r>
            <a:r>
              <a:rPr sz="900" spc="25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de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men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par</a:t>
            </a:r>
            <a:r>
              <a:rPr sz="900" spc="22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125" dirty="0">
                <a:solidFill>
                  <a:srgbClr val="B5B5B5"/>
                </a:solidFill>
                <a:latin typeface="Arial"/>
                <a:cs typeface="Arial"/>
              </a:rPr>
              <a:t>,</a:t>
            </a:r>
            <a:r>
              <a:rPr sz="900" spc="-105" dirty="0">
                <a:solidFill>
                  <a:srgbClr val="B5B5B5"/>
                </a:solidFill>
                <a:latin typeface="Arial"/>
                <a:cs typeface="Arial"/>
              </a:rPr>
              <a:t> </a:t>
            </a:r>
            <a:r>
              <a:rPr sz="900" spc="-125" dirty="0">
                <a:solidFill>
                  <a:srgbClr val="606060"/>
                </a:solidFill>
                <a:latin typeface="Arial"/>
                <a:cs typeface="Arial"/>
              </a:rPr>
              <a:t>I 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que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d b</a:t>
            </a:r>
            <a:r>
              <a:rPr sz="900" spc="18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191034" y="4470256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007037" y="4462085"/>
            <a:ext cx="11823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606060"/>
                </a:solidFill>
                <a:latin typeface="Arial"/>
                <a:cs typeface="Arial"/>
              </a:rPr>
              <a:t>d </a:t>
            </a:r>
            <a:r>
              <a:rPr sz="900" spc="-5" dirty="0">
                <a:solidFill>
                  <a:srgbClr val="464646"/>
                </a:solidFill>
                <a:latin typeface="Arial"/>
                <a:cs typeface="Arial"/>
              </a:rPr>
              <a:t>I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bienestar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de</a:t>
            </a:r>
            <a:r>
              <a:rPr sz="900" spc="13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los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51709" y="4022392"/>
            <a:ext cx="328930" cy="746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 marR="5080" indent="1905">
              <a:lnSpc>
                <a:spcPct val="106900"/>
              </a:lnSpc>
              <a:spcBef>
                <a:spcPts val="100"/>
              </a:spcBef>
            </a:pP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vlge 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subc</a:t>
            </a:r>
            <a:endParaRPr sz="900">
              <a:latin typeface="Arial"/>
              <a:cs typeface="Arial"/>
            </a:endParaRPr>
          </a:p>
          <a:p>
            <a:pPr marL="73660" marR="20955" indent="-61594" algn="just">
              <a:lnSpc>
                <a:spcPts val="1130"/>
              </a:lnSpc>
              <a:spcBef>
                <a:spcPts val="20"/>
              </a:spcBef>
            </a:pPr>
            <a:r>
              <a:rPr sz="900" spc="-150" dirty="0">
                <a:solidFill>
                  <a:srgbClr val="A5A5A5"/>
                </a:solidFill>
                <a:latin typeface="Arial"/>
                <a:cs typeface="Arial"/>
              </a:rPr>
              <a:t>- </a:t>
            </a:r>
            <a:r>
              <a:rPr sz="900" spc="-125" dirty="0">
                <a:solidFill>
                  <a:srgbClr val="606060"/>
                </a:solidFill>
                <a:latin typeface="Arial"/>
                <a:cs typeface="Arial"/>
              </a:rPr>
              <a:t>f </a:t>
            </a:r>
            <a:r>
              <a:rPr sz="900" spc="-170" dirty="0">
                <a:solidFill>
                  <a:srgbClr val="757575"/>
                </a:solidFill>
                <a:latin typeface="Times New Roman"/>
                <a:cs typeface="Times New Roman"/>
              </a:rPr>
              <a:t>ct 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um  </a:t>
            </a:r>
            <a:r>
              <a:rPr sz="900" spc="50" dirty="0">
                <a:solidFill>
                  <a:srgbClr val="757575"/>
                </a:solidFill>
                <a:latin typeface="Arial"/>
                <a:cs typeface="Arial"/>
              </a:rPr>
              <a:t>trab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91192" y="4012469"/>
            <a:ext cx="852169" cy="7562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52069" marR="5080" indent="-36830">
              <a:lnSpc>
                <a:spcPct val="94600"/>
              </a:lnSpc>
              <a:spcBef>
                <a:spcPts val="170"/>
              </a:spcBef>
              <a:tabLst>
                <a:tab pos="690245" algn="l"/>
              </a:tabLst>
            </a:pPr>
            <a:r>
              <a:rPr sz="900" spc="3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t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ir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d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I </a:t>
            </a:r>
            <a:r>
              <a:rPr sz="1050" spc="10" dirty="0">
                <a:solidFill>
                  <a:srgbClr val="757575"/>
                </a:solidFill>
                <a:latin typeface="Times New Roman"/>
                <a:cs typeface="Times New Roman"/>
              </a:rPr>
              <a:t>l°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de  </a:t>
            </a:r>
            <a:r>
              <a:rPr sz="900" spc="5" dirty="0">
                <a:solidFill>
                  <a:srgbClr val="606060"/>
                </a:solidFill>
                <a:latin typeface="Arial"/>
                <a:cs typeface="Arial"/>
              </a:rPr>
              <a:t>n 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laborat lo</a:t>
            </a:r>
            <a:r>
              <a:rPr sz="900" spc="-6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50" dirty="0">
                <a:solidFill>
                  <a:srgbClr val="757575"/>
                </a:solidFill>
                <a:latin typeface="Arial"/>
                <a:cs typeface="Arial"/>
              </a:rPr>
              <a:t>cu 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noce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   </a:t>
            </a:r>
            <a:r>
              <a:rPr sz="900" spc="-9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1100" spc="10" dirty="0">
                <a:solidFill>
                  <a:srgbClr val="757575"/>
                </a:solidFill>
                <a:latin typeface="Times New Roman"/>
                <a:cs typeface="Times New Roman"/>
              </a:rPr>
              <a:t>st</a:t>
            </a:r>
            <a:r>
              <a:rPr sz="1100" dirty="0">
                <a:solidFill>
                  <a:srgbClr val="757575"/>
                </a:solidFill>
                <a:latin typeface="Times New Roman"/>
                <a:cs typeface="Times New Roman"/>
              </a:rPr>
              <a:t>	</a:t>
            </a:r>
            <a:r>
              <a:rPr sz="1000" spc="20" dirty="0">
                <a:solidFill>
                  <a:srgbClr val="606060"/>
                </a:solidFill>
                <a:latin typeface="Arial"/>
                <a:cs typeface="Arial"/>
              </a:rPr>
              <a:t>fig</a:t>
            </a:r>
            <a:endParaRPr sz="1000">
              <a:latin typeface="Arial"/>
              <a:cs typeface="Arial"/>
            </a:endParaRPr>
          </a:p>
          <a:p>
            <a:pPr marL="52069" marR="41275" indent="-40005">
              <a:lnSpc>
                <a:spcPts val="1130"/>
              </a:lnSpc>
              <a:spcBef>
                <a:spcPts val="5"/>
              </a:spcBef>
              <a:tabLst>
                <a:tab pos="481965" algn="l"/>
              </a:tabLst>
            </a:pPr>
            <a:r>
              <a:rPr sz="900" spc="40" dirty="0">
                <a:solidFill>
                  <a:srgbClr val="606060"/>
                </a:solidFill>
                <a:latin typeface="Arial"/>
                <a:cs typeface="Arial"/>
              </a:rPr>
              <a:t>ndo	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pr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se 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evltar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abuses,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68135" y="4018830"/>
            <a:ext cx="967105" cy="74993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89865" marR="32384" indent="20955">
              <a:lnSpc>
                <a:spcPct val="104500"/>
              </a:lnSpc>
              <a:spcBef>
                <a:spcPts val="45"/>
              </a:spcBef>
              <a:tabLst>
                <a:tab pos="391795" algn="l"/>
              </a:tabLst>
            </a:pP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r	</a:t>
            </a:r>
            <a:r>
              <a:rPr sz="1000" i="1" spc="-30" dirty="0">
                <a:solidFill>
                  <a:srgbClr val="606060"/>
                </a:solidFill>
                <a:latin typeface="Arial"/>
                <a:cs typeface="Arial"/>
              </a:rPr>
              <a:t>de </a:t>
            </a:r>
            <a:r>
              <a:rPr sz="900" spc="60" dirty="0">
                <a:solidFill>
                  <a:srgbClr val="757575"/>
                </a:solidFill>
                <a:latin typeface="Arial"/>
                <a:cs typeface="Arial"/>
              </a:rPr>
              <a:t>2012, 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eci6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der</a:t>
            </a:r>
            <a:r>
              <a:rPr sz="900" spc="5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900" spc="-215" dirty="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vado</a:t>
            </a:r>
            <a:endParaRPr sz="900">
              <a:latin typeface="Arial"/>
              <a:cs typeface="Arial"/>
            </a:endParaRPr>
          </a:p>
          <a:p>
            <a:pPr marL="12700" marR="5080" indent="24130">
              <a:lnSpc>
                <a:spcPts val="1130"/>
              </a:lnSpc>
              <a:spcBef>
                <a:spcPts val="25"/>
              </a:spcBef>
            </a:pPr>
            <a:r>
              <a:rPr sz="900" spc="40" dirty="0">
                <a:solidFill>
                  <a:srgbClr val="757575"/>
                </a:solidFill>
                <a:latin typeface="Arial"/>
                <a:cs typeface="Arial"/>
              </a:rPr>
              <a:t>n </a:t>
            </a:r>
            <a:r>
              <a:rPr sz="900" spc="60" dirty="0">
                <a:solidFill>
                  <a:srgbClr val="606060"/>
                </a:solidFill>
                <a:latin typeface="Arial"/>
                <a:cs typeface="Arial"/>
              </a:rPr>
              <a:t>m </a:t>
            </a:r>
            <a:r>
              <a:rPr sz="900" spc="45" dirty="0">
                <a:solidFill>
                  <a:srgbClr val="606060"/>
                </a:solidFill>
                <a:latin typeface="Arial"/>
                <a:cs typeface="Arial"/>
              </a:rPr>
              <a:t>teri </a:t>
            </a:r>
            <a:r>
              <a:rPr sz="1050" spc="-20" dirty="0">
                <a:solidFill>
                  <a:srgbClr val="333333"/>
                </a:solidFill>
                <a:latin typeface="Arial"/>
                <a:cs typeface="Arial"/>
              </a:rPr>
              <a:t>I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bor  </a:t>
            </a:r>
            <a:r>
              <a:rPr sz="900" spc="-20" dirty="0">
                <a:solidFill>
                  <a:srgbClr val="757575"/>
                </a:solidFill>
                <a:latin typeface="Arial"/>
                <a:cs typeface="Arial"/>
              </a:rPr>
              <a:t>es </a:t>
            </a:r>
            <a:r>
              <a:rPr sz="900" spc="-40" dirty="0">
                <a:solidFill>
                  <a:srgbClr val="464646"/>
                </a:solidFill>
                <a:latin typeface="Arial"/>
                <a:cs typeface="Arial"/>
              </a:rPr>
              <a:t>t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e </a:t>
            </a:r>
            <a:r>
              <a:rPr sz="900" spc="35" dirty="0">
                <a:solidFill>
                  <a:srgbClr val="757575"/>
                </a:solidFill>
                <a:latin typeface="Arial"/>
                <a:cs typeface="Arial"/>
              </a:rPr>
              <a:t>tipo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de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op 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c</a:t>
            </a:r>
            <a:r>
              <a:rPr sz="900" spc="5" dirty="0">
                <a:solidFill>
                  <a:srgbClr val="8E8E8E"/>
                </a:solidFill>
                <a:latin typeface="Arial"/>
                <a:cs typeface="Arial"/>
              </a:rPr>
              <a:t>i </a:t>
            </a:r>
            <a:r>
              <a:rPr sz="900" spc="-25" dirty="0">
                <a:solidFill>
                  <a:srgbClr val="333333"/>
                </a:solidFill>
                <a:latin typeface="Arial"/>
                <a:cs typeface="Arial"/>
              </a:rPr>
              <a:t>l</a:t>
            </a:r>
            <a:r>
              <a:rPr sz="900" spc="-25" dirty="0">
                <a:solidFill>
                  <a:srgbClr val="606060"/>
                </a:solidFill>
                <a:latin typeface="Arial"/>
                <a:cs typeface="Arial"/>
              </a:rPr>
              <a:t>ment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c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d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I</a:t>
            </a:r>
            <a:r>
              <a:rPr sz="900" spc="10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757575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76809" y="4022392"/>
            <a:ext cx="276860" cy="7461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4130" marR="5080" indent="17780" algn="ctr">
              <a:lnSpc>
                <a:spcPct val="100000"/>
              </a:lnSpc>
              <a:spcBef>
                <a:spcPts val="170"/>
              </a:spcBef>
            </a:pPr>
            <a:r>
              <a:rPr sz="900" spc="60" dirty="0">
                <a:solidFill>
                  <a:srgbClr val="757575"/>
                </a:solidFill>
                <a:latin typeface="Arial"/>
                <a:cs typeface="Arial"/>
              </a:rPr>
              <a:t>re  </a:t>
            </a:r>
            <a:r>
              <a:rPr sz="900" spc="5" dirty="0">
                <a:solidFill>
                  <a:srgbClr val="606060"/>
                </a:solidFill>
                <a:latin typeface="Arial"/>
                <a:cs typeface="Arial"/>
              </a:rPr>
              <a:t>p</a:t>
            </a:r>
            <a:r>
              <a:rPr sz="900" spc="80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o</a:t>
            </a:r>
            <a:r>
              <a:rPr sz="900" spc="-5" dirty="0">
                <a:solidFill>
                  <a:srgbClr val="606060"/>
                </a:solidFill>
                <a:latin typeface="Arial"/>
                <a:cs typeface="Arial"/>
              </a:rPr>
              <a:t>l</a:t>
            </a:r>
            <a:r>
              <a:rPr sz="900" spc="15" dirty="0">
                <a:solidFill>
                  <a:srgbClr val="464646"/>
                </a:solidFill>
                <a:latin typeface="Arial"/>
                <a:cs typeface="Arial"/>
              </a:rPr>
              <a:t>i   </a:t>
            </a:r>
            <a:r>
              <a:rPr sz="1000" spc="-15" dirty="0">
                <a:solidFill>
                  <a:srgbClr val="757575"/>
                </a:solidFill>
                <a:latin typeface="Times New Roman"/>
                <a:cs typeface="Times New Roman"/>
              </a:rPr>
              <a:t>t </a:t>
            </a:r>
            <a:r>
              <a:rPr sz="1000" spc="-10" dirty="0">
                <a:solidFill>
                  <a:srgbClr val="757575"/>
                </a:solidFill>
                <a:latin typeface="Times New Roman"/>
                <a:cs typeface="Times New Roman"/>
              </a:rPr>
              <a:t> </a:t>
            </a:r>
            <a:r>
              <a:rPr sz="900" spc="-30" dirty="0">
                <a:solidFill>
                  <a:srgbClr val="606060"/>
                </a:solidFill>
                <a:latin typeface="Arial"/>
                <a:cs typeface="Arial"/>
              </a:rPr>
              <a:t>bf</a:t>
            </a:r>
            <a:endParaRPr sz="900">
              <a:latin typeface="Arial"/>
              <a:cs typeface="Arial"/>
            </a:endParaRPr>
          </a:p>
          <a:p>
            <a:pPr marL="81915" marR="9525" indent="-69850">
              <a:lnSpc>
                <a:spcPts val="1130"/>
              </a:lnSpc>
              <a:spcBef>
                <a:spcPts val="30"/>
              </a:spcBef>
              <a:buClr>
                <a:srgbClr val="B5B5B5"/>
              </a:buClr>
              <a:buChar char="·"/>
              <a:tabLst>
                <a:tab pos="76835" algn="l"/>
              </a:tabLst>
            </a:pP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nes  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co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972827" y="4613767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1525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952499" y="4605595"/>
            <a:ext cx="5969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B5B5B5"/>
                </a:solidFill>
                <a:latin typeface="Arial"/>
                <a:cs typeface="Arial"/>
              </a:rPr>
              <a:t>,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05852" y="4892616"/>
            <a:ext cx="34607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Como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376512" y="4900788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1220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628191" y="4892616"/>
            <a:ext cx="774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757575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591611" y="5041246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317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48718" y="5041246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3175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103404" y="5144778"/>
            <a:ext cx="120904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45" dirty="0">
                <a:solidFill>
                  <a:srgbClr val="757575"/>
                </a:solidFill>
                <a:latin typeface="Times New Roman"/>
                <a:cs typeface="Times New Roman"/>
              </a:rPr>
              <a:t>concer </a:t>
            </a:r>
            <a:r>
              <a:rPr sz="1150" spc="-10" dirty="0">
                <a:solidFill>
                  <a:srgbClr val="464646"/>
                </a:solidFill>
                <a:latin typeface="Times New Roman"/>
                <a:cs typeface="Times New Roman"/>
              </a:rPr>
              <a:t>t</a:t>
            </a:r>
            <a:r>
              <a:rPr sz="1150" spc="-10" dirty="0">
                <a:solidFill>
                  <a:srgbClr val="757575"/>
                </a:solidFill>
                <a:latin typeface="Times New Roman"/>
                <a:cs typeface="Times New Roman"/>
              </a:rPr>
              <a:t>o </a:t>
            </a: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900" spc="-10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Convenio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169047" y="4892616"/>
            <a:ext cx="1517015" cy="447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267970" algn="l"/>
                <a:tab pos="551815" algn="l"/>
              </a:tabLst>
            </a:pP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n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t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	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c</a:t>
            </a:r>
            <a:r>
              <a:rPr sz="900" spc="-25" dirty="0">
                <a:solidFill>
                  <a:srgbClr val="A5A5A5"/>
                </a:solidFill>
                <a:latin typeface="Arial"/>
                <a:cs typeface="Arial"/>
              </a:rPr>
              <a:t>·</a:t>
            </a:r>
            <a:r>
              <a:rPr sz="900" dirty="0">
                <a:solidFill>
                  <a:srgbClr val="A5A5A5"/>
                </a:solidFill>
                <a:latin typeface="Arial"/>
                <a:cs typeface="Arial"/>
              </a:rPr>
              <a:t>	</a:t>
            </a:r>
            <a:r>
              <a:rPr sz="900" spc="-30" dirty="0">
                <a:solidFill>
                  <a:srgbClr val="606060"/>
                </a:solidFill>
                <a:latin typeface="Arial"/>
                <a:cs typeface="Arial"/>
              </a:rPr>
              <a:t>id</a:t>
            </a:r>
            <a:endParaRPr sz="900">
              <a:latin typeface="Arial"/>
              <a:cs typeface="Arial"/>
            </a:endParaRPr>
          </a:p>
          <a:p>
            <a:pPr marL="1383030" marR="43815" indent="-1370965" algn="r">
              <a:lnSpc>
                <a:spcPts val="1130"/>
              </a:lnSpc>
              <a:spcBef>
                <a:spcPts val="20"/>
              </a:spcBef>
              <a:tabLst>
                <a:tab pos="908050" algn="l"/>
                <a:tab pos="1384300" algn="l"/>
              </a:tabLst>
            </a:pP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squem	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contr		</a:t>
            </a:r>
            <a:r>
              <a:rPr sz="900" spc="-170" dirty="0">
                <a:solidFill>
                  <a:srgbClr val="757575"/>
                </a:solidFill>
                <a:latin typeface="Arial"/>
                <a:cs typeface="Arial"/>
              </a:rPr>
              <a:t>c</a:t>
            </a:r>
            <a:r>
              <a:rPr sz="900" spc="-175" dirty="0">
                <a:solidFill>
                  <a:srgbClr val="A5A5A5"/>
                </a:solidFill>
                <a:latin typeface="Arial"/>
                <a:cs typeface="Arial"/>
              </a:rPr>
              <a:t>·</a:t>
            </a:r>
            <a:r>
              <a:rPr sz="900" spc="-20" dirty="0">
                <a:solidFill>
                  <a:srgbClr val="757575"/>
                </a:solidFill>
                <a:latin typeface="Arial"/>
                <a:cs typeface="Arial"/>
              </a:rPr>
              <a:t>l  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C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98152" y="5033074"/>
            <a:ext cx="80645" cy="309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5"/>
              </a:lnSpc>
              <a:spcBef>
                <a:spcPts val="100"/>
              </a:spcBef>
            </a:pPr>
            <a:r>
              <a:rPr sz="900" spc="-245" dirty="0">
                <a:solidFill>
                  <a:srgbClr val="757575"/>
                </a:solidFill>
                <a:latin typeface="Arial"/>
                <a:cs typeface="Arial"/>
              </a:rPr>
              <a:t>b</a:t>
            </a:r>
            <a:endParaRPr sz="900">
              <a:latin typeface="Arial"/>
              <a:cs typeface="Arial"/>
            </a:endParaRPr>
          </a:p>
          <a:p>
            <a:pPr marL="36830">
              <a:lnSpc>
                <a:spcPts val="1175"/>
              </a:lnSpc>
            </a:pPr>
            <a:r>
              <a:rPr sz="1000" i="1" spc="-95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813162" y="5301012"/>
            <a:ext cx="131191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1 d</a:t>
            </a:r>
            <a:r>
              <a:rPr sz="900" spc="31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757575"/>
                </a:solidFill>
                <a:latin typeface="Times New Roman"/>
                <a:cs typeface="Times New Roman"/>
              </a:rPr>
              <a:t>octubre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de</a:t>
            </a:r>
            <a:r>
              <a:rPr sz="900" spc="-5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606060"/>
                </a:solidFill>
                <a:latin typeface="Arial"/>
                <a:cs typeface="Arial"/>
              </a:rPr>
              <a:t>200•8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22252" y="4892616"/>
            <a:ext cx="1065530" cy="5905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715" indent="259079">
              <a:lnSpc>
                <a:spcPct val="93200"/>
              </a:lnSpc>
              <a:spcBef>
                <a:spcPts val="175"/>
              </a:spcBef>
              <a:tabLst>
                <a:tab pos="931544" algn="l"/>
              </a:tabLst>
            </a:pP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ldentifi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c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6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	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o</a:t>
            </a:r>
            <a:r>
              <a:rPr sz="900" spc="-10" dirty="0">
                <a:solidFill>
                  <a:srgbClr val="8E8E8E"/>
                </a:solidFill>
                <a:latin typeface="Arial"/>
                <a:cs typeface="Arial"/>
              </a:rPr>
              <a:t>s  </a:t>
            </a:r>
            <a:r>
              <a:rPr sz="900" spc="40" dirty="0">
                <a:solidFill>
                  <a:srgbClr val="757575"/>
                </a:solidFill>
                <a:latin typeface="Arial"/>
                <a:cs typeface="Arial"/>
              </a:rPr>
              <a:t>n </a:t>
            </a:r>
            <a:r>
              <a:rPr sz="900" spc="-75" dirty="0">
                <a:solidFill>
                  <a:srgbClr val="B5B5B5"/>
                </a:solidFill>
                <a:latin typeface="Arial"/>
                <a:cs typeface="Arial"/>
              </a:rPr>
              <a:t>'</a:t>
            </a:r>
            <a:r>
              <a:rPr sz="900" spc="-75" dirty="0">
                <a:solidFill>
                  <a:srgbClr val="606060"/>
                </a:solidFill>
                <a:latin typeface="Arial"/>
                <a:cs typeface="Arial"/>
              </a:rPr>
              <a:t>I </a:t>
            </a:r>
            <a:r>
              <a:rPr sz="1100" i="1" spc="35" dirty="0">
                <a:solidFill>
                  <a:srgbClr val="757575"/>
                </a:solidFill>
                <a:latin typeface="Times New Roman"/>
                <a:cs typeface="Times New Roman"/>
              </a:rPr>
              <a:t>s </a:t>
            </a:r>
            <a:r>
              <a:rPr sz="1000" spc="-120" dirty="0">
                <a:solidFill>
                  <a:srgbClr val="606060"/>
                </a:solidFill>
                <a:latin typeface="Arial"/>
                <a:cs typeface="Arial"/>
              </a:rPr>
              <a:t>ud1t </a:t>
            </a:r>
            <a:r>
              <a:rPr sz="1000" spc="-30" dirty="0">
                <a:solidFill>
                  <a:srgbClr val="606060"/>
                </a:solidFill>
                <a:latin typeface="Arial"/>
                <a:cs typeface="Arial"/>
              </a:rPr>
              <a:t>o</a:t>
            </a:r>
            <a:r>
              <a:rPr sz="1000" spc="-3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1000" spc="-30" dirty="0">
                <a:solidFill>
                  <a:srgbClr val="757575"/>
                </a:solidFill>
                <a:latin typeface="Arial"/>
                <a:cs typeface="Arial"/>
              </a:rPr>
              <a:t>/as,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s  </a:t>
            </a:r>
            <a:r>
              <a:rPr sz="900" spc="-60" dirty="0">
                <a:solidFill>
                  <a:srgbClr val="757575"/>
                </a:solidFill>
                <a:latin typeface="Arial"/>
                <a:cs typeface="Arial"/>
              </a:rPr>
              <a:t>lo</a:t>
            </a:r>
            <a:r>
              <a:rPr sz="900" spc="13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de</a:t>
            </a:r>
            <a:r>
              <a:rPr sz="900" spc="114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nrormaci6n</a:t>
            </a:r>
            <a:endParaRPr sz="9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50"/>
              </a:spcBef>
              <a:tabLst>
                <a:tab pos="561975" algn="l"/>
              </a:tabLst>
            </a:pP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rlb</a:t>
            </a:r>
            <a:r>
              <a:rPr sz="900" spc="10" dirty="0">
                <a:solidFill>
                  <a:srgbClr val="464646"/>
                </a:solidFill>
                <a:latin typeface="Arial"/>
                <a:cs typeface="Arial"/>
              </a:rPr>
              <a:t>u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c</a:t>
            </a:r>
            <a:r>
              <a:rPr sz="900" spc="254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606060"/>
                </a:solidFill>
                <a:latin typeface="Arial"/>
                <a:cs typeface="Arial"/>
              </a:rPr>
              <a:t>r,	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(SAT),</a:t>
            </a:r>
            <a:r>
              <a:rPr sz="900" spc="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la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193856" y="5471778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2440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6048283" y="4879893"/>
            <a:ext cx="755015" cy="746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31445" marR="39370" indent="11430">
              <a:lnSpc>
                <a:spcPct val="98100"/>
              </a:lnSpc>
              <a:spcBef>
                <a:spcPts val="125"/>
              </a:spcBef>
            </a:pPr>
            <a:r>
              <a:rPr sz="1000" spc="-55" dirty="0">
                <a:solidFill>
                  <a:srgbClr val="606060"/>
                </a:solidFill>
                <a:latin typeface="Arial"/>
                <a:cs typeface="Arial"/>
              </a:rPr>
              <a:t>lns</a:t>
            </a:r>
            <a:r>
              <a:rPr sz="1000" spc="-17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1000" spc="-85" dirty="0">
                <a:solidFill>
                  <a:srgbClr val="464646"/>
                </a:solidFill>
                <a:latin typeface="Arial"/>
                <a:cs typeface="Arial"/>
              </a:rPr>
              <a:t>t</a:t>
            </a:r>
            <a:r>
              <a:rPr sz="1000" spc="-200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757575"/>
                </a:solidFill>
                <a:latin typeface="Arial"/>
                <a:cs typeface="Arial"/>
              </a:rPr>
              <a:t>it</a:t>
            </a:r>
            <a:r>
              <a:rPr sz="1000" spc="-4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757575"/>
                </a:solidFill>
                <a:latin typeface="Arial"/>
                <a:cs typeface="Arial"/>
              </a:rPr>
              <a:t>ud</a:t>
            </a:r>
            <a:r>
              <a:rPr sz="1000" spc="-16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757575"/>
                </a:solidFill>
                <a:latin typeface="Arial"/>
                <a:cs typeface="Arial"/>
              </a:rPr>
              <a:t>on  </a:t>
            </a:r>
            <a:r>
              <a:rPr sz="900" spc="-30" dirty="0">
                <a:solidFill>
                  <a:srgbClr val="757575"/>
                </a:solidFill>
                <a:latin typeface="Arial"/>
                <a:cs typeface="Arial"/>
              </a:rPr>
              <a:t>cotid </a:t>
            </a:r>
            <a:r>
              <a:rPr sz="900" spc="15" dirty="0">
                <a:solidFill>
                  <a:srgbClr val="464646"/>
                </a:solidFill>
                <a:latin typeface="Arial"/>
                <a:cs typeface="Arial"/>
              </a:rPr>
              <a:t>i </a:t>
            </a:r>
            <a:r>
              <a:rPr sz="900" spc="40" dirty="0">
                <a:solidFill>
                  <a:srgbClr val="606060"/>
                </a:solidFill>
                <a:latin typeface="Arial"/>
                <a:cs typeface="Arial"/>
              </a:rPr>
              <a:t>n 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para el </a:t>
            </a:r>
            <a:r>
              <a:rPr sz="1000" i="1" spc="-75" dirty="0">
                <a:solidFill>
                  <a:srgbClr val="606060"/>
                </a:solidFill>
                <a:latin typeface="Arial"/>
                <a:cs typeface="Arial"/>
              </a:rPr>
              <a:t>In</a:t>
            </a:r>
            <a:endParaRPr sz="1000">
              <a:latin typeface="Arial"/>
              <a:cs typeface="Arial"/>
            </a:endParaRPr>
          </a:p>
          <a:p>
            <a:pPr marL="12700" marR="5080" indent="193675">
              <a:lnSpc>
                <a:spcPts val="1130"/>
              </a:lnSpc>
              <a:spcBef>
                <a:spcPts val="25"/>
              </a:spcBef>
            </a:pP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Admin</a:t>
            </a:r>
            <a:r>
              <a:rPr sz="900" spc="25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str  </a:t>
            </a:r>
            <a:r>
              <a:rPr sz="900" spc="-40" dirty="0">
                <a:solidFill>
                  <a:srgbClr val="757575"/>
                </a:solidFill>
                <a:latin typeface="Arial"/>
                <a:cs typeface="Arial"/>
              </a:rPr>
              <a:t>nta 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Fed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ral</a:t>
            </a:r>
            <a:r>
              <a:rPr sz="900" spc="85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886881" y="5438161"/>
            <a:ext cx="12287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40" dirty="0">
                <a:solidFill>
                  <a:srgbClr val="757575"/>
                </a:solidFill>
                <a:latin typeface="Times New Roman"/>
                <a:cs typeface="Times New Roman"/>
              </a:rPr>
              <a:t>Conciliaclon </a:t>
            </a:r>
            <a:r>
              <a:rPr sz="1100" spc="-95" dirty="0">
                <a:solidFill>
                  <a:srgbClr val="606060"/>
                </a:solidFill>
                <a:latin typeface="Times New Roman"/>
                <a:cs typeface="Times New Roman"/>
              </a:rPr>
              <a:t>y</a:t>
            </a:r>
            <a:r>
              <a:rPr sz="1100" spc="-40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900" spc="30" dirty="0">
                <a:solidFill>
                  <a:srgbClr val="606060"/>
                </a:solidFill>
                <a:latin typeface="Arial"/>
                <a:cs typeface="Arial"/>
              </a:rPr>
              <a:t>Arbitraj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766366" y="5438161"/>
            <a:ext cx="1391920" cy="3314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0320" marR="5080" indent="-8255">
              <a:lnSpc>
                <a:spcPts val="1110"/>
              </a:lnSpc>
              <a:spcBef>
                <a:spcPts val="310"/>
              </a:spcBef>
            </a:pP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333333"/>
                </a:solidFill>
                <a:latin typeface="Arial"/>
                <a:cs typeface="Arial"/>
              </a:rPr>
              <a:t>l 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T</a:t>
            </a:r>
            <a:r>
              <a:rPr sz="900" spc="45" dirty="0">
                <a:solidFill>
                  <a:srgbClr val="464646"/>
                </a:solidFill>
                <a:latin typeface="Arial"/>
                <a:cs typeface="Arial"/>
              </a:rPr>
              <a:t>r </a:t>
            </a:r>
            <a:r>
              <a:rPr sz="900" spc="-90" dirty="0">
                <a:solidFill>
                  <a:srgbClr val="757575"/>
                </a:solidFill>
                <a:latin typeface="Arial"/>
                <a:cs typeface="Arial"/>
              </a:rPr>
              <a:t>b</a:t>
            </a:r>
            <a:r>
              <a:rPr sz="900" spc="-90" dirty="0">
                <a:solidFill>
                  <a:srgbClr val="B5B5B5"/>
                </a:solidFill>
                <a:latin typeface="Arial"/>
                <a:cs typeface="Arial"/>
              </a:rPr>
              <a:t>_ </a:t>
            </a:r>
            <a:r>
              <a:rPr sz="900" spc="-5" dirty="0">
                <a:solidFill>
                  <a:srgbClr val="606060"/>
                </a:solidFill>
                <a:latin typeface="Arial"/>
                <a:cs typeface="Arial"/>
              </a:rPr>
              <a:t>jo </a:t>
            </a:r>
            <a:r>
              <a:rPr sz="1100" spc="-95" dirty="0">
                <a:solidFill>
                  <a:srgbClr val="606060"/>
                </a:solidFill>
                <a:latin typeface="Times New Roman"/>
                <a:cs typeface="Times New Roman"/>
              </a:rPr>
              <a:t>y </a:t>
            </a: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Previs16n </a:t>
            </a:r>
            <a:r>
              <a:rPr sz="900" spc="-50" dirty="0">
                <a:solidFill>
                  <a:srgbClr val="757575"/>
                </a:solidFill>
                <a:latin typeface="Arial"/>
                <a:cs typeface="Arial"/>
              </a:rPr>
              <a:t>So  </a:t>
            </a: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Piroc</a:t>
            </a:r>
            <a:r>
              <a:rPr sz="900" spc="-35" dirty="0">
                <a:solidFill>
                  <a:srgbClr val="464646"/>
                </a:solidFill>
                <a:latin typeface="Arial"/>
                <a:cs typeface="Arial"/>
              </a:rPr>
              <a:t>u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radurl </a:t>
            </a:r>
            <a:r>
              <a:rPr sz="900" dirty="0">
                <a:solidFill>
                  <a:srgbClr val="757575"/>
                </a:solidFill>
                <a:latin typeface="Arial"/>
                <a:cs typeface="Arial"/>
              </a:rPr>
              <a:t>de </a:t>
            </a:r>
            <a:r>
              <a:rPr sz="1000" spc="-30" dirty="0">
                <a:solidFill>
                  <a:srgbClr val="757575"/>
                </a:solidFill>
                <a:latin typeface="Arial"/>
                <a:cs typeface="Arial"/>
              </a:rPr>
              <a:t>la</a:t>
            </a:r>
            <a:r>
              <a:rPr sz="1000" spc="-1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624301" y="5604063"/>
            <a:ext cx="6604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21395" y="5591340"/>
            <a:ext cx="208343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0835" algn="l"/>
              </a:tabLst>
            </a:pP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(PROFEOET),   </a:t>
            </a:r>
            <a:r>
              <a:rPr sz="900" spc="25" dirty="0">
                <a:solidFill>
                  <a:srgbClr val="464646"/>
                </a:solidFill>
                <a:latin typeface="Arial"/>
                <a:cs typeface="Arial"/>
              </a:rPr>
              <a:t>m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sz="900" spc="9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40" dirty="0">
                <a:solidFill>
                  <a:srgbClr val="606060"/>
                </a:solidFill>
                <a:latin typeface="Arial"/>
                <a:cs typeface="Arial"/>
              </a:rPr>
              <a:t>mo </a:t>
            </a:r>
            <a:r>
              <a:rPr sz="900" spc="10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-35" dirty="0">
                <a:solidFill>
                  <a:srgbClr val="757575"/>
                </a:solidFill>
                <a:latin typeface="Arial"/>
                <a:cs typeface="Arial"/>
              </a:rPr>
              <a:t>qu	</a:t>
            </a:r>
            <a:r>
              <a:rPr sz="1000" spc="-50" dirty="0">
                <a:solidFill>
                  <a:srgbClr val="757575"/>
                </a:solidFill>
                <a:latin typeface="Arial"/>
                <a:cs typeface="Arial"/>
              </a:rPr>
              <a:t>encuen</a:t>
            </a:r>
            <a:r>
              <a:rPr sz="1000" spc="5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606060"/>
                </a:solidFill>
                <a:latin typeface="Arial"/>
                <a:cs typeface="Arial"/>
              </a:rPr>
              <a:t>r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519682" y="5731843"/>
            <a:ext cx="0" cy="197485"/>
          </a:xfrm>
          <a:custGeom>
            <a:avLst/>
            <a:gdLst/>
            <a:ahLst/>
            <a:cxnLst/>
            <a:rect l="l" t="t" r="r" b="b"/>
            <a:pathLst>
              <a:path h="197485">
                <a:moveTo>
                  <a:pt x="0" y="0"/>
                </a:moveTo>
                <a:lnTo>
                  <a:pt x="0" y="196960"/>
                </a:lnTo>
              </a:path>
            </a:pathLst>
          </a:custGeom>
          <a:ln w="18306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095440" y="5320096"/>
            <a:ext cx="461645" cy="6064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85725" indent="124460" algn="just">
              <a:lnSpc>
                <a:spcPct val="103499"/>
              </a:lnSpc>
              <a:spcBef>
                <a:spcPts val="60"/>
              </a:spcBef>
            </a:pP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I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br  </a:t>
            </a:r>
            <a:r>
              <a:rPr sz="900" spc="-80" dirty="0">
                <a:solidFill>
                  <a:srgbClr val="757575"/>
                </a:solidFill>
                <a:latin typeface="Arial"/>
                <a:cs typeface="Arial"/>
              </a:rPr>
              <a:t>S 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cret  </a:t>
            </a:r>
            <a:r>
              <a:rPr sz="900" spc="-20" dirty="0">
                <a:solidFill>
                  <a:srgbClr val="757575"/>
                </a:solidFill>
                <a:latin typeface="Arial"/>
                <a:cs typeface="Arial"/>
              </a:rPr>
              <a:t>(JFCA</a:t>
            </a:r>
            <a:endParaRPr sz="900">
              <a:latin typeface="Arial"/>
              <a:cs typeface="Arial"/>
            </a:endParaRPr>
          </a:p>
          <a:p>
            <a:pPr marL="17780">
              <a:lnSpc>
                <a:spcPts val="1250"/>
              </a:lnSpc>
            </a:pPr>
            <a:r>
              <a:rPr sz="900" spc="5" dirty="0">
                <a:solidFill>
                  <a:srgbClr val="606060"/>
                </a:solidFill>
                <a:latin typeface="Arial"/>
                <a:cs typeface="Arial"/>
              </a:rPr>
              <a:t>v</a:t>
            </a:r>
            <a:r>
              <a:rPr sz="900" spc="5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g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757575"/>
                </a:solidFill>
                <a:latin typeface="Times New Roman"/>
                <a:cs typeface="Times New Roman"/>
              </a:rPr>
              <a:t>nte</a:t>
            </a:r>
            <a:r>
              <a:rPr sz="1150" spc="-25" dirty="0">
                <a:solidFill>
                  <a:srgbClr val="B5B5B5"/>
                </a:solidFill>
                <a:latin typeface="Times New Roman"/>
                <a:cs typeface="Times New Roman"/>
              </a:rPr>
              <a:t>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096493" y="6034595"/>
            <a:ext cx="194246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606060"/>
                </a:solidFill>
                <a:latin typeface="Arial"/>
                <a:cs typeface="Arial"/>
              </a:rPr>
              <a:t>A</a:t>
            </a:r>
            <a:r>
              <a:rPr sz="900" spc="-5" dirty="0">
                <a:solidFill>
                  <a:srgbClr val="8E8E8E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lm </a:t>
            </a:r>
            <a:r>
              <a:rPr sz="900" spc="-10" dirty="0">
                <a:solidFill>
                  <a:srgbClr val="464646"/>
                </a:solidFill>
                <a:latin typeface="Arial"/>
                <a:cs typeface="Arial"/>
              </a:rPr>
              <a:t>i </a:t>
            </a:r>
            <a:r>
              <a:rPr sz="900" spc="-25" dirty="0">
                <a:solidFill>
                  <a:srgbClr val="606060"/>
                </a:solidFill>
                <a:latin typeface="Arial"/>
                <a:cs typeface="Arial"/>
              </a:rPr>
              <a:t>m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o</a:t>
            </a:r>
            <a:r>
              <a:rPr sz="900" spc="10" dirty="0">
                <a:solidFill>
                  <a:srgbClr val="8E8E8E"/>
                </a:solidFill>
                <a:latin typeface="Arial"/>
                <a:cs typeface="Arial"/>
              </a:rPr>
              <a:t>, </a:t>
            </a:r>
            <a:r>
              <a:rPr sz="900" spc="-70" dirty="0">
                <a:solidFill>
                  <a:srgbClr val="757575"/>
                </a:solidFill>
                <a:latin typeface="Arial"/>
                <a:cs typeface="Arial"/>
              </a:rPr>
              <a:t>s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conveni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nte </a:t>
            </a:r>
            <a:r>
              <a:rPr sz="900" spc="3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es </a:t>
            </a:r>
            <a:r>
              <a:rPr sz="900" spc="-45" dirty="0">
                <a:solidFill>
                  <a:srgbClr val="757575"/>
                </a:solidFill>
                <a:latin typeface="Arial"/>
                <a:cs typeface="Arial"/>
              </a:rPr>
              <a:t>I, </a:t>
            </a:r>
            <a:r>
              <a:rPr sz="900" spc="-50" dirty="0">
                <a:solidFill>
                  <a:srgbClr val="757575"/>
                </a:solidFill>
                <a:latin typeface="Arial"/>
                <a:cs typeface="Arial"/>
              </a:rPr>
              <a:t>r</a:t>
            </a:r>
            <a:r>
              <a:rPr sz="900" spc="10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-40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510485" y="6029542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6102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54012" y="6141961"/>
            <a:ext cx="3175" cy="26034"/>
          </a:xfrm>
          <a:custGeom>
            <a:avLst/>
            <a:gdLst/>
            <a:ahLst/>
            <a:cxnLst/>
            <a:rect l="l" t="t" r="r" b="b"/>
            <a:pathLst>
              <a:path w="3175" h="26035">
                <a:moveTo>
                  <a:pt x="0" y="0"/>
                </a:moveTo>
                <a:lnTo>
                  <a:pt x="3051" y="0"/>
                </a:lnTo>
                <a:lnTo>
                  <a:pt x="3051" y="26035"/>
                </a:lnTo>
                <a:lnTo>
                  <a:pt x="0" y="26035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120256" y="6029542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1525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205685" y="6029542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1525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181794" y="6021873"/>
            <a:ext cx="299593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606060"/>
                </a:solidFill>
                <a:latin typeface="Arial"/>
                <a:cs typeface="Arial"/>
              </a:rPr>
              <a:t>mis </a:t>
            </a:r>
            <a:r>
              <a:rPr sz="900" spc="-3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757575"/>
                </a:solidFill>
                <a:latin typeface="Arial"/>
                <a:cs typeface="Arial"/>
              </a:rPr>
              <a:t>6n </a:t>
            </a:r>
            <a:r>
              <a:rPr sz="900" spc="-45" dirty="0">
                <a:solidFill>
                  <a:srgbClr val="606060"/>
                </a:solidFill>
                <a:latin typeface="Arial"/>
                <a:cs typeface="Arial"/>
              </a:rPr>
              <a:t>d </a:t>
            </a:r>
            <a:r>
              <a:rPr sz="900" spc="-25" dirty="0">
                <a:solidFill>
                  <a:srgbClr val="757575"/>
                </a:solidFill>
                <a:latin typeface="Arial"/>
                <a:cs typeface="Arial"/>
              </a:rPr>
              <a:t>I </a:t>
            </a:r>
            <a:r>
              <a:rPr sz="900" spc="-45" dirty="0">
                <a:solidFill>
                  <a:srgbClr val="757575"/>
                </a:solidFill>
                <a:latin typeface="Arial"/>
                <a:cs typeface="Arial"/>
              </a:rPr>
              <a:t>s </a:t>
            </a:r>
            <a:r>
              <a:rPr sz="900" spc="-135" dirty="0">
                <a:solidFill>
                  <a:srgbClr val="757575"/>
                </a:solidFill>
                <a:latin typeface="Arial"/>
                <a:cs typeface="Arial"/>
              </a:rPr>
              <a:t>E </a:t>
            </a:r>
            <a:r>
              <a:rPr sz="900" spc="-65" dirty="0">
                <a:solidFill>
                  <a:srgbClr val="757575"/>
                </a:solidFill>
                <a:latin typeface="Arial"/>
                <a:cs typeface="Arial"/>
              </a:rPr>
              <a:t>tr </a:t>
            </a:r>
            <a:r>
              <a:rPr sz="1000" spc="-5" dirty="0">
                <a:solidFill>
                  <a:srgbClr val="757575"/>
                </a:solidFill>
                <a:latin typeface="Arial"/>
                <a:cs typeface="Arial"/>
              </a:rPr>
              <a:t>tegl </a:t>
            </a:r>
            <a:r>
              <a:rPr sz="1000" spc="-229" dirty="0">
                <a:solidFill>
                  <a:srgbClr val="757575"/>
                </a:solidFill>
                <a:latin typeface="Arial"/>
                <a:cs typeface="Arial"/>
              </a:rPr>
              <a:t>s</a:t>
            </a:r>
            <a:r>
              <a:rPr sz="1000" spc="-229" dirty="0">
                <a:solidFill>
                  <a:srgbClr val="B5B5B5"/>
                </a:solidFill>
                <a:latin typeface="Arial"/>
                <a:cs typeface="Arial"/>
              </a:rPr>
              <a:t>, </a:t>
            </a:r>
            <a:r>
              <a:rPr sz="1000" spc="-295" dirty="0">
                <a:solidFill>
                  <a:srgbClr val="757575"/>
                </a:solidFill>
                <a:latin typeface="Arial"/>
                <a:cs typeface="Arial"/>
              </a:rPr>
              <a:t>1/</a:t>
            </a:r>
            <a:r>
              <a:rPr sz="1000" spc="57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390" dirty="0">
                <a:solidFill>
                  <a:srgbClr val="757575"/>
                </a:solidFill>
                <a:latin typeface="Arial"/>
                <a:cs typeface="Arial"/>
              </a:rPr>
              <a:t>1</a:t>
            </a:r>
            <a:r>
              <a:rPr sz="1000" spc="175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757575"/>
                </a:solidFill>
                <a:latin typeface="Arial"/>
                <a:cs typeface="Arial"/>
              </a:rPr>
              <a:t>3 </a:t>
            </a:r>
            <a:r>
              <a:rPr sz="900" spc="45" dirty="0">
                <a:solidFill>
                  <a:srgbClr val="606060"/>
                </a:solidFill>
                <a:latin typeface="Arial"/>
                <a:cs typeface="Arial"/>
              </a:rPr>
              <a:t>y </a:t>
            </a:r>
            <a:r>
              <a:rPr sz="150" spc="-50" dirty="0">
                <a:solidFill>
                  <a:srgbClr val="B5B5B5"/>
                </a:solidFill>
                <a:latin typeface="Arial"/>
                <a:cs typeface="Arial"/>
              </a:rPr>
              <a:t>1</a:t>
            </a:r>
            <a:r>
              <a:rPr sz="150" spc="380" dirty="0">
                <a:solidFill>
                  <a:srgbClr val="B5B5B5"/>
                </a:solidFill>
                <a:latin typeface="Arial"/>
                <a:cs typeface="Arial"/>
              </a:rPr>
              <a:t> </a:t>
            </a:r>
            <a:r>
              <a:rPr sz="1000" spc="-155" dirty="0">
                <a:solidFill>
                  <a:srgbClr val="B5B5B5"/>
                </a:solidFill>
                <a:latin typeface="Arial"/>
                <a:cs typeface="Arial"/>
              </a:rPr>
              <a:t>. </a:t>
            </a:r>
            <a:r>
              <a:rPr sz="1000" spc="-125" dirty="0">
                <a:solidFill>
                  <a:srgbClr val="757575"/>
                </a:solidFill>
                <a:latin typeface="Arial"/>
                <a:cs typeface="Arial"/>
              </a:rPr>
              <a:t>F</a:t>
            </a:r>
            <a:r>
              <a:rPr sz="1000" spc="-125" dirty="0">
                <a:solidFill>
                  <a:srgbClr val="B5B5B5"/>
                </a:solidFill>
                <a:latin typeface="Arial"/>
                <a:cs typeface="Arial"/>
              </a:rPr>
              <a:t>. </a:t>
            </a:r>
            <a:r>
              <a:rPr sz="1000" spc="-30" dirty="0">
                <a:solidFill>
                  <a:srgbClr val="757575"/>
                </a:solidFill>
                <a:latin typeface="Arial"/>
                <a:cs typeface="Arial"/>
              </a:rPr>
              <a:t>3 /13 </a:t>
            </a:r>
            <a:r>
              <a:rPr sz="900" spc="35" dirty="0">
                <a:solidFill>
                  <a:srgbClr val="757575"/>
                </a:solidFill>
                <a:latin typeface="Arial"/>
                <a:cs typeface="Arial"/>
              </a:rPr>
              <a:t>por</a:t>
            </a:r>
            <a:r>
              <a:rPr sz="900" spc="-4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606060"/>
                </a:solidFill>
                <a:latin typeface="Arial"/>
                <a:cs typeface="Arial"/>
              </a:rPr>
              <a:t>parte</a:t>
            </a:r>
            <a:endParaRPr sz="10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550276" y="6183225"/>
            <a:ext cx="0" cy="156210"/>
          </a:xfrm>
          <a:custGeom>
            <a:avLst/>
            <a:gdLst/>
            <a:ahLst/>
            <a:cxnLst/>
            <a:rect l="l" t="t" r="r" b="b"/>
            <a:pathLst>
              <a:path h="156210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42714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09206" y="6604596"/>
            <a:ext cx="0" cy="156210"/>
          </a:xfrm>
          <a:custGeom>
            <a:avLst/>
            <a:gdLst/>
            <a:ahLst/>
            <a:cxnLst/>
            <a:rect l="l" t="t" r="r" b="b"/>
            <a:pathLst>
              <a:path h="156209">
                <a:moveTo>
                  <a:pt x="0" y="0"/>
                </a:moveTo>
                <a:lnTo>
                  <a:pt x="0" y="156211"/>
                </a:lnTo>
              </a:path>
            </a:pathLst>
          </a:custGeom>
          <a:ln w="2440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355187" y="6591372"/>
            <a:ext cx="0" cy="173990"/>
          </a:xfrm>
          <a:custGeom>
            <a:avLst/>
            <a:gdLst/>
            <a:ahLst/>
            <a:cxnLst/>
            <a:rect l="l" t="t" r="r" b="b"/>
            <a:pathLst>
              <a:path h="173990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15255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3092542" y="6162330"/>
            <a:ext cx="508952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80"/>
              </a:lnSpc>
              <a:spcBef>
                <a:spcPts val="100"/>
              </a:spcBef>
            </a:pP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de </a:t>
            </a:r>
            <a:r>
              <a:rPr sz="900" spc="50" dirty="0">
                <a:solidFill>
                  <a:srgbClr val="757575"/>
                </a:solidFill>
                <a:latin typeface="Arial"/>
                <a:cs typeface="Arial"/>
              </a:rPr>
              <a:t>esta </a:t>
            </a:r>
            <a:r>
              <a:rPr sz="900" spc="-30" dirty="0">
                <a:solidFill>
                  <a:srgbClr val="757575"/>
                </a:solidFill>
                <a:latin typeface="Arial"/>
                <a:cs typeface="Arial"/>
              </a:rPr>
              <a:t>un1dad dmin </a:t>
            </a:r>
            <a:r>
              <a:rPr sz="900" spc="-10" dirty="0">
                <a:solidFill>
                  <a:srgbClr val="464646"/>
                </a:solidFill>
                <a:latin typeface="Arial"/>
                <a:cs typeface="Arial"/>
              </a:rPr>
              <a:t>i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s </a:t>
            </a:r>
            <a:r>
              <a:rPr sz="900" spc="-30" dirty="0">
                <a:solidFill>
                  <a:srgbClr val="757575"/>
                </a:solidFill>
                <a:latin typeface="Arial"/>
                <a:cs typeface="Arial"/>
              </a:rPr>
              <a:t>r </a:t>
            </a:r>
            <a:r>
              <a:rPr sz="900" spc="-25" dirty="0">
                <a:solidFill>
                  <a:srgbClr val="757575"/>
                </a:solidFill>
                <a:latin typeface="Arial"/>
                <a:cs typeface="Arial"/>
              </a:rPr>
              <a:t>t 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i</a:t>
            </a:r>
            <a:r>
              <a:rPr sz="900" spc="15" dirty="0">
                <a:solidFill>
                  <a:srgbClr val="464646"/>
                </a:solidFill>
                <a:latin typeface="Arial"/>
                <a:cs typeface="Arial"/>
              </a:rPr>
              <a:t>v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a, 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cont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nidas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n </a:t>
            </a:r>
            <a:r>
              <a:rPr sz="900" spc="-110" dirty="0">
                <a:solidFill>
                  <a:srgbClr val="757575"/>
                </a:solidFill>
                <a:latin typeface="Arial"/>
                <a:cs typeface="Arial"/>
              </a:rPr>
              <a:t>e1 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oficio </a:t>
            </a:r>
            <a:r>
              <a:rPr sz="900" spc="45" dirty="0">
                <a:solidFill>
                  <a:srgbClr val="606060"/>
                </a:solidFill>
                <a:latin typeface="Arial"/>
                <a:cs typeface="Arial"/>
              </a:rPr>
              <a:t>No</a:t>
            </a:r>
            <a:r>
              <a:rPr sz="900" spc="45" dirty="0">
                <a:solidFill>
                  <a:srgbClr val="8E8E8E"/>
                </a:solidFill>
                <a:latin typeface="Arial"/>
                <a:cs typeface="Arial"/>
              </a:rPr>
              <a:t>.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500 </a:t>
            </a:r>
            <a:r>
              <a:rPr sz="900" spc="25" dirty="0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0 </a:t>
            </a:r>
            <a:r>
              <a:rPr sz="900" spc="45" dirty="0">
                <a:solidFill>
                  <a:srgbClr val="606060"/>
                </a:solidFill>
                <a:latin typeface="Arial"/>
                <a:cs typeface="Arial"/>
              </a:rPr>
              <a:t>7</a:t>
            </a:r>
            <a:r>
              <a:rPr sz="900" spc="45" dirty="0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sz="900" spc="45" dirty="0">
                <a:solidFill>
                  <a:srgbClr val="606060"/>
                </a:solidFill>
                <a:latin typeface="Arial"/>
                <a:cs typeface="Arial"/>
              </a:rPr>
              <a:t>0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7- 00-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201 </a:t>
            </a:r>
            <a:r>
              <a:rPr sz="900" spc="-5" dirty="0">
                <a:solidFill>
                  <a:srgbClr val="606060"/>
                </a:solidFill>
                <a:latin typeface="Arial"/>
                <a:cs typeface="Arial"/>
              </a:rPr>
              <a:t>3</a:t>
            </a:r>
            <a:r>
              <a:rPr sz="900" spc="-5" dirty="0">
                <a:solidFill>
                  <a:srgbClr val="A5A5A5"/>
                </a:solidFill>
                <a:latin typeface="Arial"/>
                <a:cs typeface="Arial"/>
              </a:rPr>
              <a:t>· </a:t>
            </a:r>
            <a:r>
              <a:rPr sz="900" spc="-30" dirty="0">
                <a:solidFill>
                  <a:srgbClr val="606060"/>
                </a:solidFill>
                <a:latin typeface="Arial"/>
                <a:cs typeface="Arial"/>
              </a:rPr>
              <a:t>361 </a:t>
            </a:r>
            <a:r>
              <a:rPr sz="900" spc="-25" dirty="0">
                <a:solidFill>
                  <a:srgbClr val="606060"/>
                </a:solidFill>
                <a:latin typeface="Arial"/>
                <a:cs typeface="Arial"/>
              </a:rPr>
              <a:t>3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4</a:t>
            </a:r>
            <a:r>
              <a:rPr sz="900" spc="-6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757575"/>
                </a:solidFill>
                <a:latin typeface="Arial"/>
                <a:cs typeface="Arial"/>
              </a:rPr>
              <a:t>del</a:t>
            </a:r>
            <a:endParaRPr sz="1000">
              <a:latin typeface="Arial"/>
              <a:cs typeface="Arial"/>
            </a:endParaRPr>
          </a:p>
          <a:p>
            <a:pPr marL="14604" marR="9525" indent="3810">
              <a:lnSpc>
                <a:spcPct val="88100"/>
              </a:lnSpc>
              <a:spcBef>
                <a:spcPts val="40"/>
              </a:spcBef>
              <a:tabLst>
                <a:tab pos="454659" algn="l"/>
                <a:tab pos="2440305" algn="l"/>
                <a:tab pos="3279775" algn="l"/>
              </a:tabLst>
            </a:pPr>
            <a:r>
              <a:rPr sz="900" spc="-20" dirty="0">
                <a:solidFill>
                  <a:srgbClr val="757575"/>
                </a:solidFill>
                <a:latin typeface="Arial"/>
                <a:cs typeface="Arial"/>
              </a:rPr>
              <a:t>23  </a:t>
            </a:r>
            <a:r>
              <a:rPr sz="900" spc="9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d	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octubr,e  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de  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201 </a:t>
            </a:r>
            <a:r>
              <a:rPr sz="900" spc="-5" dirty="0">
                <a:solidFill>
                  <a:srgbClr val="757575"/>
                </a:solidFill>
                <a:latin typeface="Arial"/>
                <a:cs typeface="Arial"/>
              </a:rPr>
              <a:t>3</a:t>
            </a:r>
            <a:r>
              <a:rPr sz="900" spc="-5" dirty="0">
                <a:solidFill>
                  <a:srgbClr val="8E8E8E"/>
                </a:solidFill>
                <a:latin typeface="Arial"/>
                <a:cs typeface="Arial"/>
              </a:rPr>
              <a:t>,   </a:t>
            </a:r>
            <a:r>
              <a:rPr sz="900" spc="-25" dirty="0">
                <a:solidFill>
                  <a:srgbClr val="757575"/>
                </a:solidFill>
                <a:latin typeface="Arial"/>
                <a:cs typeface="Arial"/>
              </a:rPr>
              <a:t>par</a:t>
            </a:r>
            <a:r>
              <a:rPr sz="900" spc="9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30" dirty="0">
                <a:solidFill>
                  <a:srgbClr val="606060"/>
                </a:solidFill>
                <a:latin typeface="Arial"/>
                <a:cs typeface="Arial"/>
              </a:rPr>
              <a:t>media </a:t>
            </a:r>
            <a:r>
              <a:rPr sz="900" spc="10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757575"/>
                </a:solidFill>
                <a:latin typeface="Arial"/>
                <a:cs typeface="Arial"/>
              </a:rPr>
              <a:t>d	</a:t>
            </a:r>
            <a:r>
              <a:rPr sz="900" spc="25" dirty="0">
                <a:solidFill>
                  <a:srgbClr val="333333"/>
                </a:solidFill>
                <a:latin typeface="Arial"/>
                <a:cs typeface="Arial"/>
              </a:rPr>
              <a:t>I</a:t>
            </a:r>
            <a:r>
              <a:rPr sz="900" spc="3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757575"/>
                </a:solidFill>
                <a:latin typeface="Arial"/>
                <a:cs typeface="Arial"/>
              </a:rPr>
              <a:t>s 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cual</a:t>
            </a:r>
            <a:r>
              <a:rPr sz="900" spc="14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757575"/>
                </a:solidFill>
                <a:latin typeface="Arial"/>
                <a:cs typeface="Arial"/>
              </a:rPr>
              <a:t>s  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s	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est </a:t>
            </a:r>
            <a:r>
              <a:rPr sz="900" spc="-25" dirty="0">
                <a:solidFill>
                  <a:srgbClr val="757575"/>
                </a:solidFill>
                <a:latin typeface="Arial"/>
                <a:cs typeface="Arial"/>
              </a:rPr>
              <a:t>ablec.e</a:t>
            </a:r>
            <a:r>
              <a:rPr sz="900" spc="-25" dirty="0">
                <a:solidFill>
                  <a:srgbClr val="464646"/>
                </a:solidFill>
                <a:latin typeface="Arial"/>
                <a:cs typeface="Arial"/>
              </a:rPr>
              <a:t>n </a:t>
            </a:r>
            <a:r>
              <a:rPr sz="900" dirty="0">
                <a:solidFill>
                  <a:srgbClr val="606060"/>
                </a:solidFill>
                <a:latin typeface="Arial"/>
                <a:cs typeface="Arial"/>
              </a:rPr>
              <a:t>div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rsas </a:t>
            </a:r>
            <a:r>
              <a:rPr sz="1150" spc="-65" dirty="0">
                <a:solidFill>
                  <a:srgbClr val="757575"/>
                </a:solidFill>
                <a:latin typeface="Times New Roman"/>
                <a:cs typeface="Times New Roman"/>
              </a:rPr>
              <a:t>acclon </a:t>
            </a:r>
            <a:r>
              <a:rPr sz="900" spc="-15" dirty="0">
                <a:solidFill>
                  <a:srgbClr val="757575"/>
                </a:solidFill>
                <a:latin typeface="Arial"/>
                <a:cs typeface="Arial"/>
              </a:rPr>
              <a:t>s 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o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procedimi </a:t>
            </a:r>
            <a:r>
              <a:rPr sz="900" spc="35" dirty="0">
                <a:solidFill>
                  <a:srgbClr val="606060"/>
                </a:solidFill>
                <a:latin typeface="Arial"/>
                <a:cs typeface="Arial"/>
              </a:rPr>
              <a:t>ntos </a:t>
            </a:r>
            <a:r>
              <a:rPr sz="900" spc="35" dirty="0">
                <a:solidFill>
                  <a:srgbClr val="757575"/>
                </a:solidFill>
                <a:latin typeface="Arial"/>
                <a:cs typeface="Arial"/>
              </a:rPr>
              <a:t>para 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la </a:t>
            </a:r>
            <a:r>
              <a:rPr sz="900" spc="45" dirty="0">
                <a:solidFill>
                  <a:srgbClr val="757575"/>
                </a:solidFill>
                <a:latin typeface="Arial"/>
                <a:cs typeface="Arial"/>
              </a:rPr>
              <a:t>d </a:t>
            </a:r>
            <a:r>
              <a:rPr sz="900" spc="-30" dirty="0">
                <a:solidFill>
                  <a:srgbClr val="606060"/>
                </a:solidFill>
                <a:latin typeface="Arial"/>
                <a:cs typeface="Arial"/>
              </a:rPr>
              <a:t>tec:cl6 </a:t>
            </a:r>
            <a:r>
              <a:rPr sz="900" spc="-35" dirty="0">
                <a:solidFill>
                  <a:srgbClr val="464646"/>
                </a:solidFill>
                <a:latin typeface="Arial"/>
                <a:cs typeface="Arial"/>
              </a:rPr>
              <a:t>n </a:t>
            </a:r>
            <a:r>
              <a:rPr sz="900" spc="-15" dirty="0">
                <a:solidFill>
                  <a:srgbClr val="606060"/>
                </a:solidFill>
                <a:latin typeface="Arial"/>
                <a:cs typeface="Arial"/>
              </a:rPr>
              <a:t>de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esqu </a:t>
            </a:r>
            <a:r>
              <a:rPr sz="900" spc="30" dirty="0">
                <a:solidFill>
                  <a:srgbClr val="464646"/>
                </a:solidFill>
                <a:latin typeface="Arial"/>
                <a:cs typeface="Arial"/>
              </a:rPr>
              <a:t>m</a:t>
            </a:r>
            <a:r>
              <a:rPr sz="900" spc="30" dirty="0">
                <a:solidFill>
                  <a:srgbClr val="757575"/>
                </a:solidFill>
                <a:latin typeface="Arial"/>
                <a:cs typeface="Arial"/>
              </a:rPr>
              <a:t>as </a:t>
            </a:r>
            <a:r>
              <a:rPr sz="900" spc="25" dirty="0">
                <a:solidFill>
                  <a:srgbClr val="606060"/>
                </a:solidFill>
                <a:latin typeface="Arial"/>
                <a:cs typeface="Arial"/>
              </a:rPr>
              <a:t>ag</a:t>
            </a:r>
            <a:r>
              <a:rPr sz="900" spc="25" dirty="0">
                <a:solidFill>
                  <a:srgbClr val="464646"/>
                </a:solidFill>
                <a:latin typeface="Arial"/>
                <a:cs typeface="Arial"/>
              </a:rPr>
              <a:t>r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sivos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d </a:t>
            </a:r>
            <a:r>
              <a:rPr sz="900" spc="35" dirty="0">
                <a:solidFill>
                  <a:srgbClr val="757575"/>
                </a:solidFill>
                <a:latin typeface="Arial"/>
                <a:cs typeface="Arial"/>
              </a:rPr>
              <a:t>sustltucl6n </a:t>
            </a:r>
            <a:r>
              <a:rPr sz="900" spc="10" dirty="0">
                <a:solidFill>
                  <a:srgbClr val="464646"/>
                </a:solidFill>
                <a:latin typeface="Arial"/>
                <a:cs typeface="Arial"/>
              </a:rPr>
              <a:t>l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abor </a:t>
            </a:r>
            <a:r>
              <a:rPr sz="900" spc="20" dirty="0">
                <a:solidFill>
                  <a:srgbClr val="606060"/>
                </a:solidFill>
                <a:latin typeface="Arial"/>
                <a:cs typeface="Arial"/>
              </a:rPr>
              <a:t>I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de</a:t>
            </a:r>
            <a:r>
              <a:rPr sz="900" spc="10" dirty="0">
                <a:solidFill>
                  <a:srgbClr val="464646"/>
                </a:solidFill>
                <a:latin typeface="Arial"/>
                <a:cs typeface="Arial"/>
              </a:rPr>
              <a:t>r</a:t>
            </a:r>
            <a:r>
              <a:rPr sz="900" spc="10" dirty="0">
                <a:solidFill>
                  <a:srgbClr val="757575"/>
                </a:solidFill>
                <a:latin typeface="Arial"/>
                <a:cs typeface="Arial"/>
              </a:rPr>
              <a:t>ivado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d </a:t>
            </a:r>
            <a:r>
              <a:rPr sz="900" spc="5" dirty="0">
                <a:solidFill>
                  <a:srgbClr val="757575"/>
                </a:solidFill>
                <a:latin typeface="Arial"/>
                <a:cs typeface="Arial"/>
              </a:rPr>
              <a:t>I  </a:t>
            </a:r>
            <a:r>
              <a:rPr sz="1000" dirty="0">
                <a:solidFill>
                  <a:srgbClr val="757575"/>
                </a:solidFill>
                <a:latin typeface="Times New Roman"/>
                <a:cs typeface="Times New Roman"/>
              </a:rPr>
              <a:t>d </a:t>
            </a:r>
            <a:r>
              <a:rPr sz="900" spc="-45" dirty="0">
                <a:solidFill>
                  <a:srgbClr val="C6C6C6"/>
                </a:solidFill>
                <a:latin typeface="Arial"/>
                <a:cs typeface="Arial"/>
              </a:rPr>
              <a:t>- </a:t>
            </a: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t </a:t>
            </a:r>
            <a:r>
              <a:rPr sz="900" spc="-75" dirty="0">
                <a:solidFill>
                  <a:srgbClr val="606060"/>
                </a:solidFill>
                <a:latin typeface="Arial"/>
                <a:cs typeface="Arial"/>
              </a:rPr>
              <a:t>ecc</a:t>
            </a:r>
            <a:r>
              <a:rPr sz="900" spc="-75" dirty="0">
                <a:solidFill>
                  <a:srgbClr val="757575"/>
                </a:solidFill>
                <a:latin typeface="Arial"/>
                <a:cs typeface="Arial"/>
              </a:rPr>
              <a:t>·</a:t>
            </a:r>
            <a:r>
              <a:rPr sz="900" spc="-75" dirty="0">
                <a:solidFill>
                  <a:srgbClr val="606060"/>
                </a:solidFill>
                <a:latin typeface="Arial"/>
                <a:cs typeface="Arial"/>
              </a:rPr>
              <a:t>i </a:t>
            </a:r>
            <a:r>
              <a:rPr sz="900" spc="-35" dirty="0">
                <a:solidFill>
                  <a:srgbClr val="464646"/>
                </a:solidFill>
                <a:latin typeface="Arial"/>
                <a:cs typeface="Arial"/>
              </a:rPr>
              <a:t>n </a:t>
            </a:r>
            <a:r>
              <a:rPr sz="900" spc="-35" dirty="0">
                <a:solidFill>
                  <a:srgbClr val="606060"/>
                </a:solidFill>
                <a:latin typeface="Arial"/>
                <a:cs typeface="Arial"/>
              </a:rPr>
              <a:t>d </a:t>
            </a:r>
            <a:r>
              <a:rPr sz="900" spc="-35" dirty="0">
                <a:solidFill>
                  <a:srgbClr val="757575"/>
                </a:solidFill>
                <a:latin typeface="Arial"/>
                <a:cs typeface="Arial"/>
              </a:rPr>
              <a:t>cond </a:t>
            </a:r>
            <a:r>
              <a:rPr sz="900" spc="15" dirty="0">
                <a:solidFill>
                  <a:srgbClr val="464646"/>
                </a:solidFill>
                <a:latin typeface="Arial"/>
                <a:cs typeface="Arial"/>
              </a:rPr>
              <a:t>u</a:t>
            </a:r>
            <a:r>
              <a:rPr sz="900" spc="15" dirty="0">
                <a:solidFill>
                  <a:srgbClr val="757575"/>
                </a:solidFill>
                <a:latin typeface="Arial"/>
                <a:cs typeface="Arial"/>
              </a:rPr>
              <a:t>ct so </a:t>
            </a:r>
            <a:r>
              <a:rPr sz="900" spc="-10" dirty="0">
                <a:solidFill>
                  <a:srgbClr val="757575"/>
                </a:solidFill>
                <a:latin typeface="Arial"/>
                <a:cs typeface="Arial"/>
              </a:rPr>
              <a:t>com </a:t>
            </a:r>
            <a:r>
              <a:rPr sz="900" spc="20" dirty="0">
                <a:solidFill>
                  <a:srgbClr val="757575"/>
                </a:solidFill>
                <a:latin typeface="Arial"/>
                <a:cs typeface="Arial"/>
              </a:rPr>
              <a:t>i,orta </a:t>
            </a:r>
            <a:r>
              <a:rPr sz="900" spc="25" dirty="0">
                <a:solidFill>
                  <a:srgbClr val="464646"/>
                </a:solidFill>
                <a:latin typeface="Arial"/>
                <a:cs typeface="Arial"/>
              </a:rPr>
              <a:t>m</a:t>
            </a:r>
            <a:r>
              <a:rPr sz="900" spc="25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900" spc="25" dirty="0">
                <a:solidFill>
                  <a:srgbClr val="757575"/>
                </a:solidFill>
                <a:latin typeface="Arial"/>
                <a:cs typeface="Arial"/>
              </a:rPr>
              <a:t>ent </a:t>
            </a:r>
            <a:r>
              <a:rPr sz="900" spc="40" dirty="0">
                <a:solidFill>
                  <a:srgbClr val="757575"/>
                </a:solidFill>
                <a:latin typeface="Arial"/>
                <a:cs typeface="Arial"/>
              </a:rPr>
              <a:t>o </a:t>
            </a:r>
            <a:r>
              <a:rPr sz="1000" spc="-65" dirty="0">
                <a:solidFill>
                  <a:srgbClr val="757575"/>
                </a:solidFill>
                <a:latin typeface="Arial"/>
                <a:cs typeface="Arial"/>
              </a:rPr>
              <a:t>a.dplcos </a:t>
            </a:r>
            <a:r>
              <a:rPr sz="900" spc="10" dirty="0">
                <a:solidFill>
                  <a:srgbClr val="606060"/>
                </a:solidFill>
                <a:latin typeface="Arial"/>
                <a:cs typeface="Arial"/>
              </a:rPr>
              <a:t>observ </a:t>
            </a:r>
            <a:r>
              <a:rPr sz="900" spc="15" dirty="0">
                <a:solidFill>
                  <a:srgbClr val="606060"/>
                </a:solidFill>
                <a:latin typeface="Arial"/>
                <a:cs typeface="Arial"/>
              </a:rPr>
              <a:t>dos </a:t>
            </a:r>
            <a:r>
              <a:rPr sz="1000" spc="-15" dirty="0">
                <a:solidFill>
                  <a:srgbClr val="757575"/>
                </a:solidFill>
                <a:latin typeface="Arial"/>
                <a:cs typeface="Arial"/>
              </a:rPr>
              <a:t>en </a:t>
            </a:r>
            <a:r>
              <a:rPr sz="1200" i="1" spc="-40" dirty="0">
                <a:solidFill>
                  <a:srgbClr val="757575"/>
                </a:solidFill>
                <a:latin typeface="Times New Roman"/>
                <a:cs typeface="Times New Roman"/>
              </a:rPr>
              <a:t>e </a:t>
            </a:r>
            <a:r>
              <a:rPr sz="1000" spc="35" dirty="0">
                <a:solidFill>
                  <a:srgbClr val="606060"/>
                </a:solidFill>
                <a:latin typeface="Arial"/>
                <a:cs typeface="Arial"/>
              </a:rPr>
              <a:t>tc </a:t>
            </a:r>
            <a:r>
              <a:rPr sz="1000" spc="-40" dirty="0">
                <a:solidFill>
                  <a:srgbClr val="757575"/>
                </a:solidFill>
                <a:latin typeface="Arial"/>
                <a:cs typeface="Arial"/>
              </a:rPr>
              <a:t>rubro</a:t>
            </a:r>
            <a:r>
              <a:rPr sz="1000" spc="140" dirty="0">
                <a:solidFill>
                  <a:srgbClr val="75757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A5A5A5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20" y="0"/>
            <a:ext cx="1830628" cy="48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75321" y="317555"/>
            <a:ext cx="2623901" cy="183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08316" y="1050376"/>
            <a:ext cx="890906" cy="366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96856" y="85496"/>
            <a:ext cx="3295143" cy="13557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70723" y="2003042"/>
            <a:ext cx="1830628" cy="219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44050" y="1722128"/>
            <a:ext cx="598005" cy="2931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38843" y="2580138"/>
            <a:ext cx="4417917" cy="4122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38843" y="3203035"/>
            <a:ext cx="2745943" cy="3267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54766" y="3774026"/>
            <a:ext cx="573597" cy="1709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30628" y="5300734"/>
            <a:ext cx="292900" cy="6839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14807" y="4922110"/>
            <a:ext cx="4771839" cy="732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6094623"/>
            <a:ext cx="1830628" cy="7633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14435" y="5853403"/>
            <a:ext cx="4356896" cy="100459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78804" y="6509888"/>
            <a:ext cx="756659" cy="1954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69710" y="5841189"/>
            <a:ext cx="3722289" cy="101681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91649" y="70228"/>
            <a:ext cx="7002780" cy="0"/>
          </a:xfrm>
          <a:custGeom>
            <a:avLst/>
            <a:gdLst/>
            <a:ahLst/>
            <a:cxnLst/>
            <a:rect l="l" t="t" r="r" b="b"/>
            <a:pathLst>
              <a:path w="7002780">
                <a:moveTo>
                  <a:pt x="0" y="0"/>
                </a:moveTo>
                <a:lnTo>
                  <a:pt x="7002155" y="0"/>
                </a:lnTo>
              </a:path>
            </a:pathLst>
          </a:custGeom>
          <a:ln w="76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30628" y="6842712"/>
            <a:ext cx="1184275" cy="0"/>
          </a:xfrm>
          <a:custGeom>
            <a:avLst/>
            <a:gdLst/>
            <a:ahLst/>
            <a:cxnLst/>
            <a:rect l="l" t="t" r="r" b="b"/>
            <a:pathLst>
              <a:path w="1184275">
                <a:moveTo>
                  <a:pt x="0" y="0"/>
                </a:moveTo>
                <a:lnTo>
                  <a:pt x="1183806" y="0"/>
                </a:lnTo>
              </a:path>
            </a:pathLst>
          </a:custGeom>
          <a:ln w="916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25298" y="639714"/>
            <a:ext cx="878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75" dirty="0">
                <a:solidFill>
                  <a:srgbClr val="4B4B4B"/>
                </a:solidFill>
                <a:latin typeface="Times New Roman"/>
                <a:cs typeface="Times New Roman"/>
              </a:rPr>
              <a:t>S</a:t>
            </a:r>
            <a:r>
              <a:rPr sz="1400" b="1" spc="-270" dirty="0">
                <a:solidFill>
                  <a:srgbClr val="4B4B4B"/>
                </a:solidFill>
                <a:latin typeface="Times New Roman"/>
                <a:cs typeface="Times New Roman"/>
              </a:rPr>
              <a:t>E</a:t>
            </a:r>
            <a:r>
              <a:rPr sz="1400" b="1" spc="-204" dirty="0">
                <a:solidFill>
                  <a:srgbClr val="4B4B4B"/>
                </a:solidFill>
                <a:latin typeface="Times New Roman"/>
                <a:cs typeface="Times New Roman"/>
              </a:rPr>
              <a:t>G</a:t>
            </a:r>
            <a:r>
              <a:rPr sz="1400" b="1" spc="-15" dirty="0">
                <a:solidFill>
                  <a:srgbClr val="4B4B4B"/>
                </a:solidFill>
                <a:latin typeface="Times New Roman"/>
                <a:cs typeface="Times New Roman"/>
              </a:rPr>
              <a:t>UNDA</a:t>
            </a:r>
            <a:r>
              <a:rPr sz="1400" b="1" spc="-65" dirty="0">
                <a:solidFill>
                  <a:srgbClr val="666666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41996" y="658595"/>
            <a:ext cx="0" cy="226060"/>
          </a:xfrm>
          <a:custGeom>
            <a:avLst/>
            <a:gdLst/>
            <a:ahLst/>
            <a:cxnLst/>
            <a:rect l="l" t="t" r="r" b="b"/>
            <a:pathLst>
              <a:path h="226059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9153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70015" y="658595"/>
            <a:ext cx="0" cy="226060"/>
          </a:xfrm>
          <a:custGeom>
            <a:avLst/>
            <a:gdLst/>
            <a:ahLst/>
            <a:cxnLst/>
            <a:rect l="l" t="t" r="r" b="b"/>
            <a:pathLst>
              <a:path h="226059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27459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94438" y="665208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978687" y="658798"/>
            <a:ext cx="55244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85" dirty="0">
                <a:solidFill>
                  <a:srgbClr val="A3A3A3"/>
                </a:solidFill>
                <a:latin typeface="Arial"/>
                <a:cs typeface="Arial"/>
              </a:rPr>
              <a:t>·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08317" y="665208"/>
            <a:ext cx="120014" cy="21717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250" spc="-300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r>
              <a:rPr sz="1250" spc="-26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-260" dirty="0">
                <a:solidFill>
                  <a:srgbClr val="B8B8B8"/>
                </a:solidFill>
                <a:latin typeface="Arial"/>
                <a:cs typeface="Arial"/>
              </a:rPr>
              <a:t>--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95197" y="665208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41570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72126" y="665208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3175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801581" y="652436"/>
            <a:ext cx="5911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80" dirty="0">
                <a:solidFill>
                  <a:srgbClr val="666666"/>
                </a:solidFill>
                <a:latin typeface="Arial"/>
                <a:cs typeface="Arial"/>
              </a:rPr>
              <a:t>u</a:t>
            </a:r>
            <a:r>
              <a:rPr sz="1250" spc="-280" dirty="0">
                <a:solidFill>
                  <a:srgbClr val="B8B8B8"/>
                </a:solidFill>
                <a:latin typeface="Arial"/>
                <a:cs typeface="Arial"/>
              </a:rPr>
              <a:t>11</a:t>
            </a:r>
            <a:r>
              <a:rPr sz="1250" spc="-280" dirty="0">
                <a:solidFill>
                  <a:srgbClr val="666666"/>
                </a:solidFill>
                <a:latin typeface="Arial"/>
                <a:cs typeface="Arial"/>
              </a:rPr>
              <a:t>ni </a:t>
            </a:r>
            <a:r>
              <a:rPr sz="1250" spc="-225" dirty="0">
                <a:solidFill>
                  <a:srgbClr val="A3A3A3"/>
                </a:solidFill>
                <a:latin typeface="Arial"/>
                <a:cs typeface="Arial"/>
              </a:rPr>
              <a:t>,</a:t>
            </a:r>
            <a:r>
              <a:rPr sz="1250" spc="-114" dirty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1300" spc="-110" dirty="0">
                <a:solidFill>
                  <a:srgbClr val="666666"/>
                </a:solidFill>
                <a:latin typeface="Arial"/>
                <a:cs typeface="Arial"/>
              </a:rPr>
              <a:t>d'e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759402" y="659194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105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12477" y="831121"/>
            <a:ext cx="0" cy="248920"/>
          </a:xfrm>
          <a:custGeom>
            <a:avLst/>
            <a:gdLst/>
            <a:ahLst/>
            <a:cxnLst/>
            <a:rect l="l" t="t" r="r" b="b"/>
            <a:pathLst>
              <a:path h="248919">
                <a:moveTo>
                  <a:pt x="0" y="0"/>
                </a:moveTo>
                <a:lnTo>
                  <a:pt x="0" y="248341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729391" y="825717"/>
            <a:ext cx="63690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9275" algn="l"/>
              </a:tabLst>
            </a:pPr>
            <a:r>
              <a:rPr sz="1450" spc="-25" dirty="0">
                <a:solidFill>
                  <a:srgbClr val="797979"/>
                </a:solidFill>
                <a:latin typeface="Times New Roman"/>
                <a:cs typeface="Times New Roman"/>
              </a:rPr>
              <a:t>do	</a:t>
            </a:r>
            <a:r>
              <a:rPr sz="1450" spc="-140" dirty="0">
                <a:solidFill>
                  <a:srgbClr val="666666"/>
                </a:solidFill>
                <a:latin typeface="Times New Roman"/>
                <a:cs typeface="Times New Roman"/>
              </a:rPr>
              <a:t>u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3629" y="646075"/>
            <a:ext cx="491490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ts val="1515"/>
              </a:lnSpc>
              <a:spcBef>
                <a:spcPts val="100"/>
              </a:spcBef>
            </a:pPr>
            <a:r>
              <a:rPr sz="1300" spc="-210" dirty="0">
                <a:solidFill>
                  <a:srgbClr val="797979"/>
                </a:solidFill>
                <a:latin typeface="Arial"/>
                <a:cs typeface="Arial"/>
              </a:rPr>
              <a:t>qLJe </a:t>
            </a:r>
            <a:r>
              <a:rPr sz="1300" spc="-155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50" i="1" spc="-165" dirty="0">
                <a:solidFill>
                  <a:srgbClr val="797979"/>
                </a:solidFill>
                <a:latin typeface="Arial"/>
                <a:cs typeface="Arial"/>
              </a:rPr>
              <a:t>e</a:t>
            </a:r>
            <a:r>
              <a:rPr sz="1350" i="1" spc="-165" dirty="0">
                <a:solidFill>
                  <a:srgbClr val="B8B8B8"/>
                </a:solidFill>
                <a:latin typeface="Arial"/>
                <a:cs typeface="Arial"/>
              </a:rPr>
              <a:t>l</a:t>
            </a:r>
            <a:r>
              <a:rPr sz="1350" i="1" spc="-165" dirty="0">
                <a:solidFill>
                  <a:srgbClr val="797979"/>
                </a:solidFill>
                <a:latin typeface="Arial"/>
                <a:cs typeface="Arial"/>
              </a:rPr>
              <a:t>l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635"/>
              </a:lnSpc>
            </a:pPr>
            <a:r>
              <a:rPr sz="1450" spc="-155" dirty="0">
                <a:solidFill>
                  <a:srgbClr val="666666"/>
                </a:solidFill>
                <a:latin typeface="Times New Roman"/>
                <a:cs typeface="Times New Roman"/>
              </a:rPr>
              <a:t>dem</a:t>
            </a:r>
            <a:r>
              <a:rPr sz="1450" spc="-155" dirty="0">
                <a:solidFill>
                  <a:srgbClr val="8E8E8E"/>
                </a:solidFill>
                <a:latin typeface="Times New Roman"/>
                <a:cs typeface="Times New Roman"/>
              </a:rPr>
              <a:t>::·</a:t>
            </a:r>
            <a:r>
              <a:rPr sz="1450" spc="-315" dirty="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8E8E8E"/>
                </a:solidFill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24719" y="652436"/>
            <a:ext cx="1515110" cy="60515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3335" marR="5080" indent="-1270">
              <a:lnSpc>
                <a:spcPct val="84500"/>
              </a:lnSpc>
              <a:spcBef>
                <a:spcPts val="345"/>
              </a:spcBef>
              <a:tabLst>
                <a:tab pos="342900" algn="l"/>
                <a:tab pos="1025525" algn="l"/>
              </a:tabLst>
            </a:pPr>
            <a:r>
              <a:rPr sz="1300" spc="-110" dirty="0">
                <a:solidFill>
                  <a:srgbClr val="B8B8B8"/>
                </a:solidFill>
                <a:latin typeface="Arial"/>
                <a:cs typeface="Arial"/>
              </a:rPr>
              <a:t>l· </a:t>
            </a:r>
            <a:r>
              <a:rPr sz="1300" spc="-130" dirty="0">
                <a:solidFill>
                  <a:srgbClr val="797979"/>
                </a:solidFill>
                <a:latin typeface="Arial"/>
                <a:cs typeface="Arial"/>
              </a:rPr>
              <a:t>n   </a:t>
            </a:r>
            <a:r>
              <a:rPr sz="1300" dirty="0">
                <a:solidFill>
                  <a:srgbClr val="797979"/>
                </a:solidFill>
                <a:latin typeface="Arial"/>
                <a:cs typeface="Arial"/>
              </a:rPr>
              <a:t>cu</a:t>
            </a:r>
            <a:r>
              <a:rPr sz="1300" spc="295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666666"/>
                </a:solidFill>
                <a:latin typeface="Arial"/>
                <a:cs typeface="Arial"/>
              </a:rPr>
              <a:t>qui</a:t>
            </a:r>
            <a:r>
              <a:rPr sz="1300" spc="245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66666"/>
                </a:solidFill>
                <a:latin typeface="Arial"/>
                <a:cs typeface="Arial"/>
              </a:rPr>
              <a:t>r	</a:t>
            </a:r>
            <a:r>
              <a:rPr sz="1300" spc="55" dirty="0">
                <a:solidFill>
                  <a:srgbClr val="797979"/>
                </a:solidFill>
                <a:latin typeface="Arial"/>
                <a:cs typeface="Arial"/>
              </a:rPr>
              <a:t>u </a:t>
            </a:r>
            <a:r>
              <a:rPr sz="1250" spc="20" dirty="0">
                <a:solidFill>
                  <a:srgbClr val="666666"/>
                </a:solidFill>
                <a:latin typeface="Arial"/>
                <a:cs typeface="Arial"/>
              </a:rPr>
              <a:t>itorr  </a:t>
            </a:r>
            <a:r>
              <a:rPr sz="1450" spc="-80" dirty="0">
                <a:solidFill>
                  <a:srgbClr val="797979"/>
                </a:solidFill>
                <a:latin typeface="Times New Roman"/>
                <a:cs typeface="Times New Roman"/>
              </a:rPr>
              <a:t>ccmtr </a:t>
            </a:r>
            <a:r>
              <a:rPr sz="1450" spc="-140" dirty="0">
                <a:solidFill>
                  <a:srgbClr val="666666"/>
                </a:solidFill>
                <a:latin typeface="Times New Roman"/>
                <a:cs typeface="Times New Roman"/>
              </a:rPr>
              <a:t>b1Jyente</a:t>
            </a:r>
            <a:r>
              <a:rPr sz="1450" spc="-140" dirty="0">
                <a:solidFill>
                  <a:srgbClr val="B8B8B8"/>
                </a:solidFill>
                <a:latin typeface="Times New Roman"/>
                <a:cs typeface="Times New Roman"/>
              </a:rPr>
              <a:t>, </a:t>
            </a:r>
            <a:r>
              <a:rPr sz="1450" spc="-70" dirty="0">
                <a:solidFill>
                  <a:srgbClr val="797979"/>
                </a:solidFill>
                <a:latin typeface="Times New Roman"/>
                <a:cs typeface="Times New Roman"/>
              </a:rPr>
              <a:t>revi  </a:t>
            </a:r>
            <a:r>
              <a:rPr sz="1500" dirty="0">
                <a:solidFill>
                  <a:srgbClr val="797979"/>
                </a:solidFill>
                <a:latin typeface="Times New Roman"/>
                <a:cs typeface="Times New Roman"/>
              </a:rPr>
              <a:t>de	</a:t>
            </a:r>
            <a:r>
              <a:rPr sz="1500" spc="-165" dirty="0">
                <a:solidFill>
                  <a:srgbClr val="797979"/>
                </a:solidFill>
                <a:latin typeface="Times New Roman"/>
                <a:cs typeface="Times New Roman"/>
              </a:rPr>
              <a:t>u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575599" y="1007714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66877" y="1007714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48816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559849" y="1002561"/>
            <a:ext cx="146304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029" algn="l"/>
                <a:tab pos="744855" algn="l"/>
              </a:tabLst>
            </a:pPr>
            <a:r>
              <a:rPr sz="1500" spc="-405" dirty="0">
                <a:solidFill>
                  <a:srgbClr val="B8B8B8"/>
                </a:solidFill>
                <a:latin typeface="Times New Roman"/>
                <a:cs typeface="Times New Roman"/>
              </a:rPr>
              <a:t>-	</a:t>
            </a:r>
            <a:r>
              <a:rPr sz="1250" spc="60" dirty="0">
                <a:solidFill>
                  <a:srgbClr val="797979"/>
                </a:solidFill>
                <a:latin typeface="Arial"/>
                <a:cs typeface="Arial"/>
              </a:rPr>
              <a:t>q	</a:t>
            </a:r>
            <a:r>
              <a:rPr sz="1500" spc="-80" dirty="0">
                <a:solidFill>
                  <a:srgbClr val="666666"/>
                </a:solidFill>
                <a:latin typeface="Times New Roman"/>
                <a:cs typeface="Times New Roman"/>
              </a:rPr>
              <a:t>mismo</a:t>
            </a:r>
            <a:r>
              <a:rPr sz="1500" spc="125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666666"/>
                </a:solidFill>
                <a:latin typeface="Times New Roman"/>
                <a:cs typeface="Times New Roman"/>
              </a:rPr>
              <a:t>n</a:t>
            </a:r>
            <a:r>
              <a:rPr sz="1500" spc="5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530578" y="1027552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15255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125875" y="1229786"/>
            <a:ext cx="34099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10" dirty="0">
                <a:solidFill>
                  <a:srgbClr val="666666"/>
                </a:solidFill>
                <a:latin typeface="Arial"/>
                <a:cs typeface="Arial"/>
              </a:rPr>
              <a:t>xpre</a:t>
            </a:r>
            <a:endParaRPr sz="12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709013" y="1236197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074903" y="658798"/>
            <a:ext cx="82804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1405"/>
              </a:lnSpc>
              <a:spcBef>
                <a:spcPts val="100"/>
              </a:spcBef>
            </a:pPr>
            <a:r>
              <a:rPr sz="1250" dirty="0">
                <a:solidFill>
                  <a:srgbClr val="666666"/>
                </a:solidFill>
                <a:latin typeface="Arial"/>
                <a:cs typeface="Arial"/>
              </a:rPr>
              <a:t>r</a:t>
            </a:r>
            <a:r>
              <a:rPr sz="1250" spc="325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250" spc="20" dirty="0">
                <a:solidFill>
                  <a:srgbClr val="666666"/>
                </a:solidFill>
                <a:latin typeface="Arial"/>
                <a:cs typeface="Arial"/>
              </a:rPr>
              <a:t>tivas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475"/>
              </a:lnSpc>
            </a:pPr>
            <a:r>
              <a:rPr sz="1450" spc="-20" dirty="0">
                <a:solidFill>
                  <a:srgbClr val="797979"/>
                </a:solidFill>
                <a:latin typeface="Times New Roman"/>
                <a:cs typeface="Times New Roman"/>
              </a:rPr>
              <a:t>dos,</a:t>
            </a:r>
            <a:r>
              <a:rPr sz="1450" spc="25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450" spc="-35" dirty="0">
                <a:solidFill>
                  <a:srgbClr val="797979"/>
                </a:solidFill>
                <a:latin typeface="Times New Roman"/>
                <a:cs typeface="Times New Roman"/>
              </a:rPr>
              <a:t>co</a:t>
            </a:r>
            <a:endParaRPr sz="1450">
              <a:latin typeface="Times New Roman"/>
              <a:cs typeface="Times New Roman"/>
            </a:endParaRPr>
          </a:p>
          <a:p>
            <a:pPr marL="389255">
              <a:lnSpc>
                <a:spcPts val="1620"/>
              </a:lnSpc>
            </a:pPr>
            <a:r>
              <a:rPr sz="1350" spc="-240" dirty="0">
                <a:solidFill>
                  <a:srgbClr val="797979"/>
                </a:solidFill>
                <a:latin typeface="Times New Roman"/>
                <a:cs typeface="Times New Roman"/>
              </a:rPr>
              <a:t>1</a:t>
            </a:r>
            <a:r>
              <a:rPr sz="1350" spc="-240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350" spc="-21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500" spc="-60" dirty="0">
                <a:solidFill>
                  <a:srgbClr val="797979"/>
                </a:solidFill>
                <a:latin typeface="Times New Roman"/>
                <a:cs typeface="Times New Roman"/>
              </a:rPr>
              <a:t>zca</a:t>
            </a:r>
            <a:endParaRPr sz="1500">
              <a:latin typeface="Times New Roman"/>
              <a:cs typeface="Times New Roman"/>
            </a:endParaRPr>
          </a:p>
          <a:p>
            <a:pPr marL="337820">
              <a:lnSpc>
                <a:spcPts val="1495"/>
              </a:lnSpc>
            </a:pPr>
            <a:r>
              <a:rPr sz="1250" spc="-85" dirty="0">
                <a:solidFill>
                  <a:srgbClr val="797979"/>
                </a:solidFill>
                <a:latin typeface="Arial"/>
                <a:cs typeface="Arial"/>
              </a:rPr>
              <a:t>bier </a:t>
            </a:r>
            <a:r>
              <a:rPr sz="1250" spc="-17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250" spc="-5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666666"/>
                </a:solidFill>
                <a:latin typeface="Arial"/>
                <a:cs typeface="Arial"/>
              </a:rPr>
              <a:t>p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092046" y="1398551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24408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538643" y="1398551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067142" y="1393398"/>
            <a:ext cx="138938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2380" algn="l"/>
              </a:tabLst>
            </a:pPr>
            <a:r>
              <a:rPr sz="1500" spc="-225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500" spc="-21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500" spc="-150" dirty="0">
                <a:solidFill>
                  <a:srgbClr val="797979"/>
                </a:solidFill>
                <a:latin typeface="Times New Roman"/>
                <a:cs typeface="Times New Roman"/>
              </a:rPr>
              <a:t>n</a:t>
            </a:r>
            <a:r>
              <a:rPr sz="150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10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797979"/>
                </a:solidFill>
                <a:latin typeface="Times New Roman"/>
                <a:cs typeface="Times New Roman"/>
              </a:rPr>
              <a:t>a</a:t>
            </a:r>
            <a:r>
              <a:rPr sz="1500" spc="1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50" dirty="0">
                <a:solidFill>
                  <a:srgbClr val="797979"/>
                </a:solidFill>
                <a:latin typeface="Times New Roman"/>
                <a:cs typeface="Times New Roman"/>
              </a:rPr>
              <a:t>r</a:t>
            </a:r>
            <a:r>
              <a:rPr sz="1500" spc="-250" dirty="0">
                <a:solidFill>
                  <a:srgbClr val="797979"/>
                </a:solidFill>
                <a:latin typeface="Times New Roman"/>
                <a:cs typeface="Times New Roman"/>
              </a:rPr>
              <a:t>e</a:t>
            </a:r>
            <a:r>
              <a:rPr sz="1500" spc="-225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r>
              <a:rPr sz="1500" spc="-145" dirty="0">
                <a:solidFill>
                  <a:srgbClr val="666666"/>
                </a:solidFill>
                <a:latin typeface="Times New Roman"/>
                <a:cs typeface="Times New Roman"/>
              </a:rPr>
              <a:t>v</a:t>
            </a:r>
            <a:r>
              <a:rPr sz="1500" dirty="0">
                <a:solidFill>
                  <a:srgbClr val="666666"/>
                </a:solidFill>
                <a:latin typeface="Times New Roman"/>
                <a:cs typeface="Times New Roman"/>
              </a:rPr>
              <a:t>	</a:t>
            </a:r>
            <a:r>
              <a:rPr sz="1500" spc="-100" dirty="0">
                <a:solidFill>
                  <a:srgbClr val="8E8E8E"/>
                </a:solidFill>
                <a:latin typeface="Times New Roman"/>
                <a:cs typeface="Times New Roman"/>
              </a:rPr>
              <a:t>le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924391" y="1398551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9153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03528" y="1398551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15255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907114" y="1393398"/>
            <a:ext cx="37401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660" dirty="0">
                <a:solidFill>
                  <a:srgbClr val="B8B8B8"/>
                </a:solidFill>
                <a:latin typeface="Times New Roman"/>
                <a:cs typeface="Times New Roman"/>
              </a:rPr>
              <a:t>_</a:t>
            </a:r>
            <a:r>
              <a:rPr sz="1500" spc="-2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500" spc="-229" dirty="0">
                <a:solidFill>
                  <a:srgbClr val="797979"/>
                </a:solidFill>
                <a:latin typeface="Times New Roman"/>
                <a:cs typeface="Times New Roman"/>
              </a:rPr>
              <a:t>'</a:t>
            </a:r>
            <a:r>
              <a:rPr sz="1500" spc="-229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500" spc="-110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500" spc="-40" dirty="0">
                <a:solidFill>
                  <a:srgbClr val="797979"/>
                </a:solidFill>
                <a:latin typeface="Times New Roman"/>
                <a:cs typeface="Times New Roman"/>
              </a:rPr>
              <a:t>co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85774" y="1223425"/>
            <a:ext cx="1287780" cy="42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5"/>
              </a:lnSpc>
              <a:spcBef>
                <a:spcPts val="100"/>
              </a:spcBef>
              <a:tabLst>
                <a:tab pos="571500" algn="l"/>
              </a:tabLst>
            </a:pPr>
            <a:r>
              <a:rPr sz="1250" spc="10" dirty="0">
                <a:solidFill>
                  <a:srgbClr val="797979"/>
                </a:solidFill>
                <a:latin typeface="Arial"/>
                <a:cs typeface="Arial"/>
              </a:rPr>
              <a:t>d</a:t>
            </a:r>
            <a:r>
              <a:rPr sz="1250" spc="19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30" dirty="0">
                <a:solidFill>
                  <a:srgbClr val="666666"/>
                </a:solidFill>
                <a:latin typeface="Arial"/>
                <a:cs typeface="Arial"/>
              </a:rPr>
              <a:t>d	</a:t>
            </a:r>
            <a:r>
              <a:rPr sz="1250" spc="35" dirty="0">
                <a:solidFill>
                  <a:srgbClr val="666666"/>
                </a:solidFill>
                <a:latin typeface="Arial"/>
                <a:cs typeface="Arial"/>
              </a:rPr>
              <a:t>b</a:t>
            </a:r>
            <a:r>
              <a:rPr sz="1250" spc="24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250" spc="30" dirty="0">
                <a:solidFill>
                  <a:srgbClr val="797979"/>
                </a:solidFill>
                <a:latin typeface="Arial"/>
                <a:cs typeface="Arial"/>
              </a:rPr>
              <a:t>on</a:t>
            </a:r>
            <a:endParaRPr sz="1250">
              <a:latin typeface="Arial"/>
              <a:cs typeface="Arial"/>
            </a:endParaRPr>
          </a:p>
          <a:p>
            <a:pPr marL="586740">
              <a:lnSpc>
                <a:spcPts val="1795"/>
              </a:lnSpc>
              <a:tabLst>
                <a:tab pos="978535" algn="l"/>
              </a:tabLst>
            </a:pPr>
            <a:r>
              <a:rPr sz="1500" spc="-30" dirty="0">
                <a:solidFill>
                  <a:srgbClr val="666666"/>
                </a:solidFill>
                <a:latin typeface="Times New Roman"/>
                <a:cs typeface="Times New Roman"/>
              </a:rPr>
              <a:t>me	</a:t>
            </a:r>
            <a:r>
              <a:rPr sz="1500" spc="-85" dirty="0">
                <a:solidFill>
                  <a:srgbClr val="666666"/>
                </a:solidFill>
                <a:latin typeface="Times New Roman"/>
                <a:cs typeface="Times New Roman"/>
              </a:rPr>
              <a:t>lo</a:t>
            </a:r>
            <a:r>
              <a:rPr sz="1500" spc="-90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650" spc="-120" dirty="0">
                <a:solidFill>
                  <a:srgbClr val="8E8E8E"/>
                </a:solidFill>
                <a:latin typeface="Times New Roman"/>
                <a:cs typeface="Times New Roman"/>
              </a:rPr>
              <a:t>s·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798116" y="1398551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21357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266102" y="1229786"/>
            <a:ext cx="748665" cy="41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95"/>
              </a:lnSpc>
              <a:spcBef>
                <a:spcPts val="100"/>
              </a:spcBef>
            </a:pPr>
            <a:r>
              <a:rPr sz="1250" spc="-50" dirty="0">
                <a:solidFill>
                  <a:srgbClr val="797979"/>
                </a:solidFill>
                <a:latin typeface="Arial"/>
                <a:cs typeface="Arial"/>
              </a:rPr>
              <a:t>c </a:t>
            </a:r>
            <a:r>
              <a:rPr sz="1250" spc="30" dirty="0">
                <a:solidFill>
                  <a:srgbClr val="797979"/>
                </a:solidFill>
                <a:latin typeface="Arial"/>
                <a:cs typeface="Arial"/>
              </a:rPr>
              <a:t>6n </a:t>
            </a:r>
            <a:r>
              <a:rPr sz="1250" spc="-75" dirty="0">
                <a:solidFill>
                  <a:srgbClr val="383A38"/>
                </a:solidFill>
                <a:latin typeface="Arial"/>
                <a:cs typeface="Arial"/>
              </a:rPr>
              <a:t>I</a:t>
            </a:r>
            <a:r>
              <a:rPr sz="1250" spc="125" dirty="0">
                <a:solidFill>
                  <a:srgbClr val="383A38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666666"/>
                </a:solidFill>
                <a:latin typeface="Arial"/>
                <a:cs typeface="Arial"/>
              </a:rPr>
              <a:t>bor</a:t>
            </a:r>
            <a:endParaRPr sz="1250">
              <a:latin typeface="Arial"/>
              <a:cs typeface="Arial"/>
            </a:endParaRPr>
          </a:p>
          <a:p>
            <a:pPr marL="432434">
              <a:lnSpc>
                <a:spcPts val="1695"/>
              </a:lnSpc>
            </a:pPr>
            <a:r>
              <a:rPr sz="1500" spc="30" dirty="0">
                <a:solidFill>
                  <a:srgbClr val="797979"/>
                </a:solidFill>
                <a:latin typeface="Times New Roman"/>
                <a:cs typeface="Times New Roman"/>
              </a:rPr>
              <a:t>e</a:t>
            </a:r>
            <a:r>
              <a:rPr sz="1500" spc="30" dirty="0">
                <a:solidFill>
                  <a:srgbClr val="A3A3A3"/>
                </a:solidFill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23788" y="1804084"/>
            <a:ext cx="92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65" dirty="0">
                <a:solidFill>
                  <a:srgbClr val="666666"/>
                </a:solidFill>
                <a:latin typeface="Arial"/>
                <a:cs typeface="Arial"/>
              </a:rPr>
              <a:t>I..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198234" y="1823971"/>
            <a:ext cx="0" cy="191135"/>
          </a:xfrm>
          <a:custGeom>
            <a:avLst/>
            <a:gdLst/>
            <a:ahLst/>
            <a:cxnLst/>
            <a:rect l="l" t="t" r="r" b="b"/>
            <a:pathLst>
              <a:path h="191135">
                <a:moveTo>
                  <a:pt x="0" y="0"/>
                </a:moveTo>
                <a:lnTo>
                  <a:pt x="0" y="19092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484538" y="1823971"/>
            <a:ext cx="0" cy="191135"/>
          </a:xfrm>
          <a:custGeom>
            <a:avLst/>
            <a:gdLst/>
            <a:ahLst/>
            <a:cxnLst/>
            <a:rect l="l" t="t" r="r" b="b"/>
            <a:pathLst>
              <a:path h="191135">
                <a:moveTo>
                  <a:pt x="0" y="0"/>
                </a:moveTo>
                <a:lnTo>
                  <a:pt x="0" y="190925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027580" y="1816806"/>
            <a:ext cx="10096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120" algn="l"/>
                <a:tab pos="963294" algn="l"/>
              </a:tabLst>
            </a:pPr>
            <a:r>
              <a:rPr sz="1100" spc="-375" dirty="0">
                <a:solidFill>
                  <a:srgbClr val="666666"/>
                </a:solidFill>
                <a:latin typeface="Arial"/>
                <a:cs typeface="Arial"/>
              </a:rPr>
              <a:t>D  </a:t>
            </a:r>
            <a:r>
              <a:rPr sz="1100" spc="-12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r>
              <a:rPr sz="1100" dirty="0">
                <a:solidFill>
                  <a:srgbClr val="B8B8B8"/>
                </a:solidFill>
                <a:latin typeface="Arial"/>
                <a:cs typeface="Arial"/>
              </a:rPr>
              <a:t>	</a:t>
            </a:r>
            <a:r>
              <a:rPr sz="1100" spc="-250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r>
              <a:rPr sz="1100" dirty="0">
                <a:solidFill>
                  <a:srgbClr val="B8B8B8"/>
                </a:solidFill>
                <a:latin typeface="Arial"/>
                <a:cs typeface="Arial"/>
              </a:rPr>
              <a:t>	</a:t>
            </a:r>
            <a:r>
              <a:rPr sz="1100" spc="-125" dirty="0">
                <a:solidFill>
                  <a:srgbClr val="8E8E8E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376544" y="1823971"/>
            <a:ext cx="0" cy="191135"/>
          </a:xfrm>
          <a:custGeom>
            <a:avLst/>
            <a:gdLst/>
            <a:ahLst/>
            <a:cxnLst/>
            <a:rect l="l" t="t" r="r" b="b"/>
            <a:pathLst>
              <a:path h="191135">
                <a:moveTo>
                  <a:pt x="0" y="0"/>
                </a:moveTo>
                <a:lnTo>
                  <a:pt x="0" y="19092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8675" y="1823971"/>
            <a:ext cx="0" cy="191135"/>
          </a:xfrm>
          <a:custGeom>
            <a:avLst/>
            <a:gdLst/>
            <a:ahLst/>
            <a:cxnLst/>
            <a:rect l="l" t="t" r="r" b="b"/>
            <a:pathLst>
              <a:path h="191135">
                <a:moveTo>
                  <a:pt x="0" y="0"/>
                </a:moveTo>
                <a:lnTo>
                  <a:pt x="0" y="19092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161076" y="1797722"/>
            <a:ext cx="75692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090" algn="l"/>
              </a:tabLst>
            </a:pPr>
            <a:r>
              <a:rPr sz="1100" spc="-35" dirty="0">
                <a:solidFill>
                  <a:srgbClr val="383A38"/>
                </a:solidFill>
                <a:latin typeface="Arial"/>
                <a:cs typeface="Arial"/>
              </a:rPr>
              <a:t>I	</a:t>
            </a:r>
            <a:r>
              <a:rPr sz="1100" spc="-125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250" spc="35" dirty="0">
                <a:solidFill>
                  <a:srgbClr val="797979"/>
                </a:solidFill>
                <a:latin typeface="Arial"/>
                <a:cs typeface="Arial"/>
              </a:rPr>
              <a:t>omp</a:t>
            </a:r>
            <a:r>
              <a:rPr sz="1250" spc="20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100" spc="-480" dirty="0">
                <a:solidFill>
                  <a:srgbClr val="666666"/>
                </a:solidFill>
                <a:latin typeface="Arial"/>
                <a:cs typeface="Arial"/>
              </a:rPr>
              <a:t>1</a:t>
            </a:r>
            <a:r>
              <a:rPr sz="1100" spc="-480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8123956" y="1804133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12793" y="196954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3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5097041" y="1964388"/>
            <a:ext cx="101663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2075">
              <a:lnSpc>
                <a:spcPct val="100000"/>
              </a:lnSpc>
              <a:spcBef>
                <a:spcPts val="100"/>
              </a:spcBef>
              <a:buClr>
                <a:srgbClr val="B8B8B8"/>
              </a:buClr>
              <a:buChar char="·"/>
              <a:tabLst>
                <a:tab pos="104775" algn="l"/>
              </a:tabLst>
            </a:pPr>
            <a:r>
              <a:rPr sz="1500" spc="-90" dirty="0">
                <a:solidFill>
                  <a:srgbClr val="797979"/>
                </a:solidFill>
                <a:latin typeface="Arial"/>
                <a:cs typeface="Arial"/>
              </a:rPr>
              <a:t>ion</a:t>
            </a:r>
            <a:r>
              <a:rPr sz="1500" spc="-114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666666"/>
                </a:solidFill>
                <a:latin typeface="Arial"/>
                <a:cs typeface="Arial"/>
              </a:rPr>
              <a:t>disponibl</a:t>
            </a:r>
            <a:endParaRPr sz="13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271131" y="1791361"/>
            <a:ext cx="367030" cy="422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797979"/>
                </a:solidFill>
                <a:latin typeface="Arial"/>
                <a:cs typeface="Arial"/>
              </a:rPr>
              <a:t>cs</a:t>
            </a:r>
            <a:r>
              <a:rPr sz="1250" spc="28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b="1" spc="-90" dirty="0">
                <a:solidFill>
                  <a:srgbClr val="666666"/>
                </a:solidFill>
                <a:latin typeface="Arial"/>
                <a:cs typeface="Arial"/>
              </a:rPr>
              <a:t>d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spc="-140" dirty="0">
                <a:solidFill>
                  <a:srgbClr val="797979"/>
                </a:solidFill>
                <a:latin typeface="Arial"/>
                <a:cs typeface="Arial"/>
              </a:rPr>
              <a:t>s</a:t>
            </a:r>
            <a:r>
              <a:rPr sz="1300" spc="-55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114" dirty="0">
                <a:solidFill>
                  <a:srgbClr val="797979"/>
                </a:solidFill>
                <a:latin typeface="Arial"/>
                <a:cs typeface="Arial"/>
              </a:rPr>
              <a:t>in</a:t>
            </a:r>
            <a:endParaRPr sz="13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8021521" y="1995992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654310" y="1995992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31674" y="2297217"/>
            <a:ext cx="6350" cy="85725"/>
          </a:xfrm>
          <a:custGeom>
            <a:avLst/>
            <a:gdLst/>
            <a:ahLst/>
            <a:cxnLst/>
            <a:rect l="l" t="t" r="r" b="b"/>
            <a:pathLst>
              <a:path w="6350" h="85725">
                <a:moveTo>
                  <a:pt x="0" y="0"/>
                </a:moveTo>
                <a:lnTo>
                  <a:pt x="6102" y="0"/>
                </a:lnTo>
                <a:lnTo>
                  <a:pt x="6102" y="85635"/>
                </a:lnTo>
                <a:lnTo>
                  <a:pt x="0" y="85635"/>
                </a:lnTo>
                <a:lnTo>
                  <a:pt x="0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299823" y="2191411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260883" y="2185252"/>
            <a:ext cx="2749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0" dirty="0">
                <a:solidFill>
                  <a:srgbClr val="4B4B4B"/>
                </a:solidFill>
                <a:latin typeface="Arial"/>
                <a:cs typeface="Arial"/>
              </a:rPr>
              <a:t>I</a:t>
            </a:r>
            <a:r>
              <a:rPr sz="1300" spc="-150" dirty="0">
                <a:solidFill>
                  <a:srgbClr val="B8B8B8"/>
                </a:solidFill>
                <a:latin typeface="Arial"/>
                <a:cs typeface="Arial"/>
              </a:rPr>
              <a:t>'</a:t>
            </a:r>
            <a:r>
              <a:rPr sz="1300" spc="-10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797979"/>
                </a:solidFill>
                <a:latin typeface="Arial"/>
                <a:cs typeface="Arial"/>
              </a:rPr>
              <a:t>o</a:t>
            </a:r>
            <a:endParaRPr sz="12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029703" y="2281231"/>
            <a:ext cx="121920" cy="31305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45"/>
              </a:spcBef>
            </a:pPr>
            <a:r>
              <a:rPr sz="500" spc="-110" dirty="0">
                <a:solidFill>
                  <a:srgbClr val="666666"/>
                </a:solidFill>
                <a:latin typeface="Times New Roman"/>
                <a:cs typeface="Times New Roman"/>
              </a:rPr>
              <a:t>1</a:t>
            </a:r>
            <a:r>
              <a:rPr sz="500" spc="-200" dirty="0">
                <a:solidFill>
                  <a:srgbClr val="B8B8B8"/>
                </a:solidFill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-25" dirty="0">
                <a:solidFill>
                  <a:srgbClr val="797979"/>
                </a:solidFill>
                <a:latin typeface="Arial"/>
                <a:cs typeface="Arial"/>
              </a:rPr>
              <a:t>tr</a:t>
            </a:r>
            <a:endParaRPr sz="12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499222" y="2377872"/>
            <a:ext cx="6921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50" spc="-85" dirty="0">
                <a:solidFill>
                  <a:srgbClr val="797979"/>
                </a:solidFill>
                <a:latin typeface="Arial"/>
                <a:cs typeface="Arial"/>
              </a:rPr>
              <a:t>c</a:t>
            </a:r>
            <a:endParaRPr sz="12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472958" y="2384282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446177" y="2551408"/>
            <a:ext cx="1631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solidFill>
                  <a:srgbClr val="797979"/>
                </a:solidFill>
                <a:latin typeface="Times New Roman"/>
                <a:cs typeface="Times New Roman"/>
              </a:rPr>
              <a:t>-d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076047" y="274052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15255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068420" y="2734613"/>
            <a:ext cx="2413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spc="-265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588759" y="274052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7270036" y="2734613"/>
            <a:ext cx="3689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40" dirty="0">
                <a:solidFill>
                  <a:srgbClr val="666666"/>
                </a:solidFill>
                <a:latin typeface="Times New Roman"/>
                <a:cs typeface="Times New Roman"/>
              </a:rPr>
              <a:t>, </a:t>
            </a:r>
            <a:r>
              <a:rPr sz="1350" spc="-290" dirty="0">
                <a:solidFill>
                  <a:srgbClr val="797979"/>
                </a:solidFill>
                <a:latin typeface="Times New Roman"/>
                <a:cs typeface="Times New Roman"/>
              </a:rPr>
              <a:t>11,</a:t>
            </a:r>
            <a:r>
              <a:rPr sz="1350" spc="-265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350" spc="-220" dirty="0">
                <a:solidFill>
                  <a:srgbClr val="797979"/>
                </a:solidFill>
                <a:latin typeface="Times New Roman"/>
                <a:cs typeface="Times New Roman"/>
              </a:rPr>
              <a:t>II</a:t>
            </a:r>
            <a:r>
              <a:rPr sz="1350" spc="-220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41882" y="2936393"/>
            <a:ext cx="5524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-434" dirty="0">
                <a:solidFill>
                  <a:srgbClr val="797979"/>
                </a:solidFill>
                <a:latin typeface="Times New Roman"/>
                <a:cs typeface="Times New Roman"/>
              </a:rPr>
              <a:t>C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730460" y="2942552"/>
            <a:ext cx="0" cy="222885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651"/>
                </a:lnTo>
              </a:path>
            </a:pathLst>
          </a:custGeom>
          <a:ln w="50698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911688" y="3128810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2895937" y="3122651"/>
            <a:ext cx="1047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5" dirty="0">
                <a:solidFill>
                  <a:srgbClr val="B8B8B8"/>
                </a:solidFill>
                <a:latin typeface="Arial"/>
                <a:cs typeface="Arial"/>
              </a:rPr>
              <a:t>_</a:t>
            </a:r>
            <a:endParaRPr sz="13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004437" y="3128810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24082" y="3128810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9153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7693072" y="1759555"/>
            <a:ext cx="1111885" cy="159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855">
              <a:lnSpc>
                <a:spcPts val="1835"/>
              </a:lnSpc>
              <a:spcBef>
                <a:spcPts val="100"/>
              </a:spcBef>
              <a:tabLst>
                <a:tab pos="830580" algn="l"/>
              </a:tabLst>
            </a:pPr>
            <a:r>
              <a:rPr sz="1100" spc="-35" dirty="0">
                <a:solidFill>
                  <a:srgbClr val="666666"/>
                </a:solidFill>
                <a:latin typeface="Arial"/>
                <a:cs typeface="Arial"/>
              </a:rPr>
              <a:t>I</a:t>
            </a:r>
            <a:r>
              <a:rPr sz="1100" spc="-75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250" spc="-17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250" spc="-204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797979"/>
                </a:solidFill>
                <a:latin typeface="Arial"/>
                <a:cs typeface="Arial"/>
              </a:rPr>
              <a:t>ori	</a:t>
            </a:r>
            <a:r>
              <a:rPr sz="1550" spc="-135" dirty="0">
                <a:solidFill>
                  <a:srgbClr val="797979"/>
                </a:solidFill>
                <a:latin typeface="Times New Roman"/>
                <a:cs typeface="Times New Roman"/>
              </a:rPr>
              <a:t>qu</a:t>
            </a:r>
            <a:endParaRPr sz="1550">
              <a:latin typeface="Times New Roman"/>
              <a:cs typeface="Times New Roman"/>
            </a:endParaRPr>
          </a:p>
          <a:p>
            <a:pPr marL="535940" marR="14604" indent="-210820">
              <a:lnSpc>
                <a:spcPct val="97900"/>
              </a:lnSpc>
              <a:spcBef>
                <a:spcPts val="10"/>
              </a:spcBef>
              <a:tabLst>
                <a:tab pos="542925" algn="l"/>
              </a:tabLst>
            </a:pPr>
            <a:r>
              <a:rPr sz="1300" spc="-170" dirty="0">
                <a:solidFill>
                  <a:srgbClr val="B8B8B8"/>
                </a:solidFill>
                <a:latin typeface="Arial"/>
                <a:cs typeface="Arial"/>
              </a:rPr>
              <a:t>-		</a:t>
            </a:r>
            <a:r>
              <a:rPr sz="1300" spc="-20" dirty="0">
                <a:solidFill>
                  <a:srgbClr val="666666"/>
                </a:solidFill>
                <a:latin typeface="Arial"/>
                <a:cs typeface="Arial"/>
              </a:rPr>
              <a:t>le </a:t>
            </a:r>
            <a:r>
              <a:rPr sz="1300" spc="-15" dirty="0">
                <a:solidFill>
                  <a:srgbClr val="797979"/>
                </a:solidFill>
                <a:latin typeface="Arial"/>
                <a:cs typeface="Arial"/>
              </a:rPr>
              <a:t>, </a:t>
            </a:r>
            <a:r>
              <a:rPr sz="1300" spc="35" dirty="0">
                <a:solidFill>
                  <a:srgbClr val="666666"/>
                </a:solidFill>
                <a:latin typeface="Arial"/>
                <a:cs typeface="Arial"/>
              </a:rPr>
              <a:t>q </a:t>
            </a:r>
            <a:r>
              <a:rPr sz="1300" spc="-185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300" spc="-185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797979"/>
                </a:solidFill>
                <a:latin typeface="Arial"/>
                <a:cs typeface="Arial"/>
              </a:rPr>
              <a:t>de </a:t>
            </a:r>
            <a:r>
              <a:rPr sz="1300" spc="-35" dirty="0">
                <a:solidFill>
                  <a:srgbClr val="797979"/>
                </a:solidFill>
                <a:latin typeface="Arial"/>
                <a:cs typeface="Arial"/>
              </a:rPr>
              <a:t>los  </a:t>
            </a:r>
            <a:r>
              <a:rPr sz="1250" spc="-135" dirty="0">
                <a:solidFill>
                  <a:srgbClr val="797979"/>
                </a:solidFill>
                <a:latin typeface="Arial"/>
                <a:cs typeface="Arial"/>
              </a:rPr>
              <a:t>quis</a:t>
            </a:r>
            <a:r>
              <a:rPr sz="1250" spc="-135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250" spc="-55" dirty="0">
                <a:solidFill>
                  <a:srgbClr val="797979"/>
                </a:solidFill>
                <a:latin typeface="Arial"/>
                <a:cs typeface="Arial"/>
              </a:rPr>
              <a:t>it</a:t>
            </a:r>
            <a:r>
              <a:rPr sz="1250" spc="-3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250" spc="-55" dirty="0">
                <a:solidFill>
                  <a:srgbClr val="797979"/>
                </a:solidFill>
                <a:latin typeface="Arial"/>
                <a:cs typeface="Arial"/>
              </a:rPr>
              <a:t>os</a:t>
            </a:r>
            <a:endParaRPr sz="1250">
              <a:latin typeface="Arial"/>
              <a:cs typeface="Arial"/>
            </a:endParaRPr>
          </a:p>
          <a:p>
            <a:pPr marL="1001394">
              <a:lnSpc>
                <a:spcPts val="1365"/>
              </a:lnSpc>
            </a:pPr>
            <a:r>
              <a:rPr sz="1500" spc="-30" dirty="0">
                <a:solidFill>
                  <a:srgbClr val="797979"/>
                </a:solidFill>
                <a:latin typeface="Times New Roman"/>
                <a:cs typeface="Times New Roman"/>
              </a:rPr>
              <a:t>a</a:t>
            </a:r>
            <a:endParaRPr sz="1500">
              <a:latin typeface="Times New Roman"/>
              <a:cs typeface="Times New Roman"/>
            </a:endParaRPr>
          </a:p>
          <a:p>
            <a:pPr marL="1004569">
              <a:lnSpc>
                <a:spcPts val="1560"/>
              </a:lnSpc>
            </a:pPr>
            <a:r>
              <a:rPr sz="1450" spc="-30" dirty="0">
                <a:solidFill>
                  <a:srgbClr val="666666"/>
                </a:solidFill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ts val="1415"/>
              </a:lnSpc>
            </a:pPr>
            <a:r>
              <a:rPr sz="1250" spc="-210" dirty="0">
                <a:solidFill>
                  <a:srgbClr val="797979"/>
                </a:solidFill>
                <a:latin typeface="Arial"/>
                <a:cs typeface="Arial"/>
              </a:rPr>
              <a:t>r       </a:t>
            </a:r>
            <a:r>
              <a:rPr sz="1250" spc="-15" dirty="0">
                <a:solidFill>
                  <a:srgbClr val="797979"/>
                </a:solidFill>
                <a:latin typeface="Arial"/>
                <a:cs typeface="Arial"/>
              </a:rPr>
              <a:t>cciones  </a:t>
            </a:r>
            <a:r>
              <a:rPr sz="1300" spc="-190" dirty="0">
                <a:solidFill>
                  <a:srgbClr val="797979"/>
                </a:solidFill>
                <a:latin typeface="Times New Roman"/>
                <a:cs typeface="Times New Roman"/>
              </a:rPr>
              <a:t>I      </a:t>
            </a:r>
            <a:r>
              <a:rPr sz="1300" spc="-195" dirty="0">
                <a:solidFill>
                  <a:srgbClr val="666666"/>
                </a:solidFill>
                <a:latin typeface="Times New Roman"/>
                <a:cs typeface="Times New Roman"/>
              </a:rPr>
              <a:t>II </a:t>
            </a:r>
            <a:r>
              <a:rPr sz="1300" spc="-190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300" spc="-40" dirty="0">
                <a:solidFill>
                  <a:srgbClr val="B8B8B8"/>
                </a:solidFill>
                <a:latin typeface="Times New Roman"/>
                <a:cs typeface="Times New Roman"/>
              </a:rPr>
              <a:t>.·</a:t>
            </a:r>
            <a:endParaRPr sz="1300">
              <a:latin typeface="Times New Roman"/>
              <a:cs typeface="Times New Roman"/>
            </a:endParaRPr>
          </a:p>
          <a:p>
            <a:pPr marL="176530">
              <a:lnSpc>
                <a:spcPts val="1620"/>
              </a:lnSpc>
            </a:pPr>
            <a:r>
              <a:rPr sz="1300" spc="-80" dirty="0">
                <a:solidFill>
                  <a:srgbClr val="797979"/>
                </a:solidFill>
                <a:latin typeface="Arial"/>
                <a:cs typeface="Arial"/>
              </a:rPr>
              <a:t>rc</a:t>
            </a:r>
            <a:r>
              <a:rPr sz="1300" spc="-8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300" spc="-80" dirty="0">
                <a:solidFill>
                  <a:srgbClr val="666666"/>
                </a:solidFill>
                <a:latin typeface="Arial"/>
                <a:cs typeface="Arial"/>
              </a:rPr>
              <a:t>,</a:t>
            </a:r>
            <a:r>
              <a:rPr sz="1300" spc="-80" dirty="0">
                <a:solidFill>
                  <a:srgbClr val="8E8E8E"/>
                </a:solidFill>
                <a:latin typeface="Arial"/>
                <a:cs typeface="Arial"/>
              </a:rPr>
              <a:t>cio </a:t>
            </a:r>
            <a:r>
              <a:rPr sz="1300" spc="15" dirty="0">
                <a:solidFill>
                  <a:srgbClr val="666666"/>
                </a:solidFill>
                <a:latin typeface="Arial"/>
                <a:cs typeface="Arial"/>
              </a:rPr>
              <a:t>qu </a:t>
            </a:r>
            <a:r>
              <a:rPr sz="1300" spc="-320" dirty="0">
                <a:solidFill>
                  <a:srgbClr val="A3A3A3"/>
                </a:solidFill>
                <a:latin typeface="Arial"/>
                <a:cs typeface="Arial"/>
              </a:rPr>
              <a:t>-</a:t>
            </a:r>
            <a:r>
              <a:rPr sz="1300" spc="-315" dirty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1450" b="1" spc="50" dirty="0">
                <a:solidFill>
                  <a:srgbClr val="797979"/>
                </a:solid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545515" y="3712014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45765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990436" y="3685562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320418" y="3685562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018058" y="3680409"/>
            <a:ext cx="102552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97180" algn="l"/>
              </a:tabLst>
            </a:pPr>
            <a:r>
              <a:rPr sz="1300" spc="5" dirty="0">
                <a:solidFill>
                  <a:srgbClr val="666666"/>
                </a:solidFill>
                <a:latin typeface="Arial"/>
                <a:cs typeface="Arial"/>
              </a:rPr>
              <a:t>d	</a:t>
            </a:r>
            <a:r>
              <a:rPr sz="1500" spc="-250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r>
              <a:rPr sz="1500" spc="-250" dirty="0">
                <a:solidFill>
                  <a:srgbClr val="797979"/>
                </a:solidFill>
                <a:latin typeface="Times New Roman"/>
                <a:cs typeface="Times New Roman"/>
              </a:rPr>
              <a:t>s</a:t>
            </a:r>
            <a:r>
              <a:rPr sz="1500" spc="-21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797979"/>
                </a:solidFill>
                <a:latin typeface="Arial"/>
                <a:cs typeface="Arial"/>
              </a:rPr>
              <a:t>subccnt</a:t>
            </a:r>
            <a:endParaRPr sz="13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393487" y="3889712"/>
            <a:ext cx="0" cy="227329"/>
          </a:xfrm>
          <a:custGeom>
            <a:avLst/>
            <a:gdLst/>
            <a:ahLst/>
            <a:cxnLst/>
            <a:rect l="l" t="t" r="r" b="b"/>
            <a:pathLst>
              <a:path h="227329">
                <a:moveTo>
                  <a:pt x="0" y="0"/>
                </a:moveTo>
                <a:lnTo>
                  <a:pt x="0" y="227105"/>
                </a:lnTo>
              </a:path>
            </a:pathLst>
          </a:custGeom>
          <a:ln w="21357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01762" y="3882500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4586010" y="3876592"/>
            <a:ext cx="3683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350" spc="-360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endParaRPr sz="135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594878" y="3882500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27459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81503" y="3882500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24408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4509932" y="3680409"/>
            <a:ext cx="1777364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297815" algn="l"/>
                <a:tab pos="1734820" algn="l"/>
              </a:tabLst>
            </a:pPr>
            <a:r>
              <a:rPr sz="1300" spc="30" dirty="0">
                <a:solidFill>
                  <a:srgbClr val="B8B8B8"/>
                </a:solidFill>
                <a:latin typeface="Arial"/>
                <a:cs typeface="Arial"/>
              </a:rPr>
              <a:t>-	</a:t>
            </a:r>
            <a:r>
              <a:rPr sz="1500" spc="15" dirty="0">
                <a:solidFill>
                  <a:srgbClr val="797979"/>
                </a:solidFill>
                <a:latin typeface="Times New Roman"/>
                <a:cs typeface="Times New Roman"/>
              </a:rPr>
              <a:t>o</a:t>
            </a:r>
            <a:r>
              <a:rPr sz="1500" spc="-75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300" spc="5" dirty="0">
                <a:solidFill>
                  <a:srgbClr val="797979"/>
                </a:solidFill>
                <a:latin typeface="Arial"/>
                <a:cs typeface="Arial"/>
              </a:rPr>
              <a:t>d</a:t>
            </a:r>
            <a:r>
              <a:rPr sz="130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14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B4B4B"/>
                </a:solidFill>
                <a:latin typeface="Arial"/>
                <a:cs typeface="Arial"/>
              </a:rPr>
              <a:t>I</a:t>
            </a:r>
            <a:r>
              <a:rPr sz="1300" spc="-150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1300" spc="-130" dirty="0">
                <a:solidFill>
                  <a:srgbClr val="666666"/>
                </a:solidFill>
                <a:latin typeface="Arial"/>
                <a:cs typeface="Arial"/>
              </a:rPr>
              <a:t>IS</a:t>
            </a:r>
            <a:r>
              <a:rPr sz="1300" spc="-190" dirty="0">
                <a:solidFill>
                  <a:srgbClr val="666666"/>
                </a:solidFill>
                <a:latin typeface="Arial"/>
                <a:cs typeface="Arial"/>
              </a:rPr>
              <a:t>R</a:t>
            </a:r>
            <a:r>
              <a:rPr sz="1300" spc="15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500" spc="-135" dirty="0">
                <a:solidFill>
                  <a:srgbClr val="797979"/>
                </a:solidFill>
                <a:latin typeface="Times New Roman"/>
                <a:cs typeface="Times New Roman"/>
              </a:rPr>
              <a:t>a</a:t>
            </a:r>
            <a:r>
              <a:rPr sz="1500" spc="17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40" dirty="0">
                <a:solidFill>
                  <a:srgbClr val="797979"/>
                </a:solidFill>
                <a:latin typeface="Times New Roman"/>
                <a:cs typeface="Times New Roman"/>
              </a:rPr>
              <a:t>carg</a:t>
            </a:r>
            <a:r>
              <a:rPr sz="1500" spc="-70" dirty="0">
                <a:solidFill>
                  <a:srgbClr val="797979"/>
                </a:solidFill>
                <a:latin typeface="Times New Roman"/>
                <a:cs typeface="Times New Roman"/>
              </a:rPr>
              <a:t>o</a:t>
            </a:r>
            <a:r>
              <a:rPr sz="1500" spc="-185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500" dirty="0">
                <a:solidFill>
                  <a:srgbClr val="B8B8B8"/>
                </a:solidFill>
                <a:latin typeface="Times New Roman"/>
                <a:cs typeface="Times New Roman"/>
              </a:rPr>
              <a:t>	</a:t>
            </a:r>
            <a:r>
              <a:rPr sz="1300" spc="-135" dirty="0">
                <a:solidFill>
                  <a:srgbClr val="666666"/>
                </a:solidFill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  <a:p>
            <a:pPr marL="989330">
              <a:lnSpc>
                <a:spcPts val="1490"/>
              </a:lnSpc>
              <a:tabLst>
                <a:tab pos="1459230" algn="l"/>
              </a:tabLst>
            </a:pPr>
            <a:r>
              <a:rPr sz="1350" spc="-60" dirty="0">
                <a:solidFill>
                  <a:srgbClr val="8E8E8E"/>
                </a:solidFill>
                <a:latin typeface="Arial"/>
                <a:cs typeface="Arial"/>
              </a:rPr>
              <a:t>·</a:t>
            </a:r>
            <a:r>
              <a:rPr sz="1350" spc="-125" dirty="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sz="1350" spc="-170" dirty="0">
                <a:solidFill>
                  <a:srgbClr val="B8B8B8"/>
                </a:solidFill>
                <a:latin typeface="Arial"/>
                <a:cs typeface="Arial"/>
              </a:rPr>
              <a:t>-	</a:t>
            </a:r>
            <a:r>
              <a:rPr sz="1350" spc="-170" dirty="0">
                <a:solidFill>
                  <a:srgbClr val="A3A3A3"/>
                </a:solidFill>
                <a:latin typeface="Arial"/>
                <a:cs typeface="Arial"/>
              </a:rPr>
              <a:t>·</a:t>
            </a:r>
            <a:endParaRPr sz="135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7661181" y="3862660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7001582" y="3857508"/>
            <a:ext cx="110172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64490" algn="l"/>
                <a:tab pos="654685" algn="l"/>
              </a:tabLst>
            </a:pPr>
            <a:r>
              <a:rPr sz="1500" spc="35" dirty="0">
                <a:solidFill>
                  <a:srgbClr val="797979"/>
                </a:solidFill>
                <a:latin typeface="Times New Roman"/>
                <a:cs typeface="Times New Roman"/>
              </a:rPr>
              <a:t>o	</a:t>
            </a:r>
            <a:r>
              <a:rPr sz="1500" spc="-35" dirty="0">
                <a:solidFill>
                  <a:srgbClr val="797979"/>
                </a:solidFill>
                <a:latin typeface="Times New Roman"/>
                <a:cs typeface="Times New Roman"/>
              </a:rPr>
              <a:t>(	</a:t>
            </a:r>
            <a:r>
              <a:rPr sz="1500" spc="-660" dirty="0">
                <a:solidFill>
                  <a:srgbClr val="B8B8B8"/>
                </a:solidFill>
                <a:latin typeface="Times New Roman"/>
                <a:cs typeface="Times New Roman"/>
              </a:rPr>
              <a:t>_</a:t>
            </a:r>
            <a:r>
              <a:rPr sz="1500" spc="14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797979"/>
                </a:solidFill>
                <a:latin typeface="Times New Roman"/>
                <a:cs typeface="Times New Roman"/>
              </a:rPr>
              <a:t>r </a:t>
            </a:r>
            <a:r>
              <a:rPr sz="1250" spc="30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1250" spc="30" dirty="0">
                <a:solidFill>
                  <a:srgbClr val="666666"/>
                </a:solidFill>
                <a:latin typeface="Arial"/>
                <a:cs typeface="Arial"/>
              </a:rPr>
              <a:t>r </a:t>
            </a:r>
            <a:r>
              <a:rPr sz="1350" spc="5" dirty="0">
                <a:solidFill>
                  <a:srgbClr val="666666"/>
                </a:solidFill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602144" y="3876592"/>
            <a:ext cx="1365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25" dirty="0">
                <a:solidFill>
                  <a:srgbClr val="797979"/>
                </a:solidFill>
                <a:latin typeface="Arial"/>
                <a:cs typeface="Arial"/>
              </a:rPr>
              <a:t>).</a:t>
            </a:r>
            <a:endParaRPr sz="135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3382881" y="410030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5255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3266203" y="3705854"/>
            <a:ext cx="35750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ts val="1450"/>
              </a:lnSpc>
              <a:spcBef>
                <a:spcPts val="100"/>
              </a:spcBef>
            </a:pPr>
            <a:r>
              <a:rPr sz="1150" b="1" spc="20" dirty="0">
                <a:solidFill>
                  <a:srgbClr val="797979"/>
                </a:solidFill>
                <a:latin typeface="Arial"/>
                <a:cs typeface="Arial"/>
              </a:rPr>
              <a:t>1.</a:t>
            </a:r>
            <a:r>
              <a:rPr sz="1150" b="1" spc="345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300" spc="-280" dirty="0">
                <a:solidFill>
                  <a:srgbClr val="666666"/>
                </a:solidFill>
                <a:latin typeface="Arial"/>
                <a:cs typeface="Arial"/>
              </a:rPr>
              <a:t>IR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10"/>
              </a:lnSpc>
            </a:pPr>
            <a:r>
              <a:rPr sz="1350" i="1" spc="-105" dirty="0">
                <a:solidFill>
                  <a:srgbClr val="797979"/>
                </a:solidFill>
                <a:latin typeface="Arial"/>
                <a:cs typeface="Arial"/>
              </a:rPr>
              <a:t>2 </a:t>
            </a:r>
            <a:r>
              <a:rPr sz="1350" i="1" spc="-55" dirty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1350" i="1" spc="135" dirty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1350" spc="-175" dirty="0">
                <a:solidFill>
                  <a:srgbClr val="666666"/>
                </a:solidFill>
                <a:latin typeface="Arial"/>
                <a:cs typeface="Arial"/>
              </a:rPr>
              <a:t>E</a:t>
            </a:r>
            <a:endParaRPr sz="135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90"/>
              </a:spcBef>
            </a:pPr>
            <a:r>
              <a:rPr sz="1250" spc="-5" dirty="0">
                <a:solidFill>
                  <a:srgbClr val="797979"/>
                </a:solidFill>
                <a:latin typeface="Arial"/>
                <a:cs typeface="Arial"/>
              </a:rPr>
              <a:t>3</a:t>
            </a:r>
            <a:r>
              <a:rPr sz="1250" spc="-5" dirty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721891" y="410030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2204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698787" y="4170482"/>
            <a:ext cx="6350" cy="60960"/>
          </a:xfrm>
          <a:custGeom>
            <a:avLst/>
            <a:gdLst/>
            <a:ahLst/>
            <a:cxnLst/>
            <a:rect l="l" t="t" r="r" b="b"/>
            <a:pathLst>
              <a:path w="6350" h="60960">
                <a:moveTo>
                  <a:pt x="0" y="0"/>
                </a:moveTo>
                <a:lnTo>
                  <a:pt x="6102" y="0"/>
                </a:lnTo>
                <a:lnTo>
                  <a:pt x="6102" y="60749"/>
                </a:lnTo>
                <a:lnTo>
                  <a:pt x="0" y="60749"/>
                </a:lnTo>
                <a:lnTo>
                  <a:pt x="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7590377" y="4062087"/>
            <a:ext cx="110744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50" spc="-145" dirty="0">
                <a:solidFill>
                  <a:srgbClr val="666666"/>
                </a:solidFill>
                <a:latin typeface="Arial"/>
                <a:cs typeface="Arial"/>
              </a:rPr>
              <a:t>d</a:t>
            </a:r>
            <a:r>
              <a:rPr sz="525" spc="-209" baseline="63492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525" spc="37" baseline="63492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797979"/>
                </a:solidFill>
                <a:latin typeface="Times New Roman"/>
                <a:cs typeface="Times New Roman"/>
              </a:rPr>
              <a:t>o</a:t>
            </a:r>
            <a:r>
              <a:rPr sz="1500" spc="-125" dirty="0">
                <a:solidFill>
                  <a:srgbClr val="797979"/>
                </a:solidFill>
                <a:latin typeface="Times New Roman"/>
                <a:cs typeface="Times New Roman"/>
              </a:rPr>
              <a:t>r</a:t>
            </a:r>
            <a:r>
              <a:rPr sz="150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6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150" dirty="0">
                <a:solidFill>
                  <a:srgbClr val="797979"/>
                </a:solidFill>
                <a:latin typeface="Times New Roman"/>
                <a:cs typeface="Times New Roman"/>
              </a:rPr>
              <a:t>s</a:t>
            </a:r>
            <a:r>
              <a:rPr sz="1500" spc="12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-55" dirty="0">
                <a:solidFill>
                  <a:srgbClr val="797979"/>
                </a:solidFill>
                <a:latin typeface="Times New Roman"/>
                <a:cs typeface="Times New Roman"/>
              </a:rPr>
              <a:t>con</a:t>
            </a:r>
            <a:r>
              <a:rPr sz="1500" spc="-35" dirty="0">
                <a:solidFill>
                  <a:srgbClr val="797979"/>
                </a:solidFill>
                <a:latin typeface="Times New Roman"/>
                <a:cs typeface="Times New Roman"/>
              </a:rPr>
              <a:t>f</a:t>
            </a:r>
            <a:r>
              <a:rPr sz="150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250" spc="-55" dirty="0">
                <a:solidFill>
                  <a:srgbClr val="666666"/>
                </a:solidFill>
                <a:latin typeface="Arial"/>
                <a:cs typeface="Arial"/>
              </a:rPr>
              <a:t>rm</a:t>
            </a:r>
            <a:endParaRPr sz="12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522099" y="4264376"/>
            <a:ext cx="13335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30" dirty="0">
                <a:solidFill>
                  <a:srgbClr val="666666"/>
                </a:solidFill>
                <a:latin typeface="Times New Roman"/>
                <a:cs typeface="Times New Roman"/>
              </a:rPr>
              <a:t>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5616256" y="4270284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9153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852663" y="4270284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8106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5598979" y="4093894"/>
            <a:ext cx="329565" cy="40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>
              <a:lnSpc>
                <a:spcPts val="1420"/>
              </a:lnSpc>
              <a:spcBef>
                <a:spcPts val="100"/>
              </a:spcBef>
            </a:pPr>
            <a:r>
              <a:rPr sz="1250" spc="-275" dirty="0">
                <a:solidFill>
                  <a:srgbClr val="B8B8B8"/>
                </a:solidFill>
                <a:latin typeface="Arial"/>
                <a:cs typeface="Arial"/>
              </a:rPr>
              <a:t>-           </a:t>
            </a:r>
            <a:r>
              <a:rPr sz="1250" spc="-25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800" spc="-90" dirty="0">
                <a:solidFill>
                  <a:srgbClr val="666666"/>
                </a:solidFill>
                <a:latin typeface="Arial"/>
                <a:cs typeface="Arial"/>
              </a:rPr>
              <a:t>'Ii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540"/>
              </a:lnSpc>
              <a:tabLst>
                <a:tab pos="212725" algn="l"/>
              </a:tabLst>
            </a:pPr>
            <a:r>
              <a:rPr sz="1350" spc="-30" dirty="0">
                <a:solidFill>
                  <a:srgbClr val="B8B8B8"/>
                </a:solidFill>
                <a:latin typeface="Times New Roman"/>
                <a:cs typeface="Times New Roman"/>
              </a:rPr>
              <a:t>-	</a:t>
            </a:r>
            <a:r>
              <a:rPr sz="1350" spc="-215" dirty="0">
                <a:solidFill>
                  <a:srgbClr val="B8B8B8"/>
                </a:solidFill>
                <a:latin typeface="Times New Roman"/>
                <a:cs typeface="Times New Roman"/>
              </a:rPr>
              <a:t>, </a:t>
            </a:r>
            <a:r>
              <a:rPr sz="1350" spc="-9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350" spc="-225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8440495" y="4378114"/>
            <a:ext cx="6350" cy="60960"/>
          </a:xfrm>
          <a:custGeom>
            <a:avLst/>
            <a:gdLst/>
            <a:ahLst/>
            <a:cxnLst/>
            <a:rect l="l" t="t" r="r" b="b"/>
            <a:pathLst>
              <a:path w="6350" h="60960">
                <a:moveTo>
                  <a:pt x="0" y="0"/>
                </a:moveTo>
                <a:lnTo>
                  <a:pt x="6102" y="0"/>
                </a:lnTo>
                <a:lnTo>
                  <a:pt x="6102" y="60749"/>
                </a:lnTo>
                <a:lnTo>
                  <a:pt x="0" y="60749"/>
                </a:lnTo>
                <a:lnTo>
                  <a:pt x="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347762" y="4547587"/>
            <a:ext cx="0" cy="86995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84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3330486" y="4537402"/>
            <a:ext cx="5080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85" dirty="0">
                <a:solidFill>
                  <a:srgbClr val="A3A3A3"/>
                </a:solidFill>
                <a:latin typeface="Arial"/>
                <a:cs typeface="Arial"/>
              </a:rPr>
              <a:t>1</a:t>
            </a:r>
            <a:endParaRPr sz="500">
              <a:latin typeface="Arial"/>
              <a:cs typeface="Arial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599060" y="446671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079607" y="446671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7063857" y="4460303"/>
            <a:ext cx="3683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50" spc="-330" dirty="0">
                <a:solidFill>
                  <a:srgbClr val="A3A3A3"/>
                </a:solidFill>
                <a:latin typeface="Arial"/>
                <a:cs typeface="Arial"/>
              </a:rPr>
              <a:t>-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956795" y="4156234"/>
            <a:ext cx="1815464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ts val="2615"/>
              </a:lnSpc>
              <a:spcBef>
                <a:spcPts val="100"/>
              </a:spcBef>
              <a:tabLst>
                <a:tab pos="377825" algn="l"/>
                <a:tab pos="670560" algn="l"/>
                <a:tab pos="1255395" algn="l"/>
              </a:tabLst>
            </a:pPr>
            <a:r>
              <a:rPr sz="2200" spc="-415" dirty="0">
                <a:solidFill>
                  <a:srgbClr val="8E8E8E"/>
                </a:solidFill>
                <a:latin typeface="Times New Roman"/>
                <a:cs typeface="Times New Roman"/>
              </a:rPr>
              <a:t>·o	</a:t>
            </a:r>
            <a:r>
              <a:rPr sz="2200" spc="-235" dirty="0">
                <a:solidFill>
                  <a:srgbClr val="797979"/>
                </a:solidFill>
                <a:latin typeface="Times New Roman"/>
                <a:cs typeface="Times New Roman"/>
              </a:rPr>
              <a:t>,	</a:t>
            </a:r>
            <a:r>
              <a:rPr sz="1300" spc="-185" dirty="0">
                <a:solidFill>
                  <a:srgbClr val="666666"/>
                </a:solidFill>
                <a:latin typeface="Times New Roman"/>
                <a:cs typeface="Times New Roman"/>
              </a:rPr>
              <a:t>R </a:t>
            </a:r>
            <a:r>
              <a:rPr sz="1300" spc="-60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300" spc="-45" dirty="0">
                <a:solidFill>
                  <a:srgbClr val="797979"/>
                </a:solidFill>
                <a:latin typeface="Times New Roman"/>
                <a:cs typeface="Times New Roman"/>
              </a:rPr>
              <a:t>h </a:t>
            </a:r>
            <a:r>
              <a:rPr sz="1300" spc="125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300" spc="-35" dirty="0">
                <a:solidFill>
                  <a:srgbClr val="797979"/>
                </a:solidFill>
                <a:latin typeface="Times New Roman"/>
                <a:cs typeface="Times New Roman"/>
              </a:rPr>
              <a:t>st	</a:t>
            </a:r>
            <a:r>
              <a:rPr sz="1350" spc="60" dirty="0">
                <a:solidFill>
                  <a:srgbClr val="797979"/>
                </a:solidFill>
                <a:latin typeface="Times New Roman"/>
                <a:cs typeface="Times New Roman"/>
              </a:rPr>
              <a:t>20 </a:t>
            </a:r>
            <a:r>
              <a:rPr sz="525" spc="-75" baseline="31746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525" spc="-22" baseline="31746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50" spc="50" dirty="0">
                <a:solidFill>
                  <a:srgbClr val="797979"/>
                </a:solidFill>
                <a:latin typeface="Times New Roman"/>
                <a:cs typeface="Times New Roman"/>
              </a:rPr>
              <a:t>3):</a:t>
            </a:r>
            <a:endParaRPr sz="1350">
              <a:latin typeface="Times New Roman"/>
              <a:cs typeface="Times New Roman"/>
            </a:endParaRPr>
          </a:p>
          <a:p>
            <a:pPr marL="1187450">
              <a:lnSpc>
                <a:spcPts val="1235"/>
              </a:lnSpc>
            </a:pPr>
            <a:r>
              <a:rPr sz="1050" b="1" spc="-60" dirty="0">
                <a:solidFill>
                  <a:srgbClr val="797979"/>
                </a:solidFill>
                <a:latin typeface="Times New Roman"/>
                <a:cs typeface="Times New Roman"/>
              </a:rPr>
              <a:t>O: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3555615" y="4728263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452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885305" y="4728263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452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682574" y="4662133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32790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742111" y="4662133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33561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6869553" y="4649361"/>
            <a:ext cx="190436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4440" algn="l"/>
              </a:tabLst>
            </a:pPr>
            <a:r>
              <a:rPr sz="750" spc="-160" dirty="0">
                <a:solidFill>
                  <a:srgbClr val="B8B8B8"/>
                </a:solidFill>
                <a:latin typeface="Times New Roman"/>
                <a:cs typeface="Times New Roman"/>
              </a:rPr>
              <a:t>-                                  </a:t>
            </a:r>
            <a:r>
              <a:rPr sz="1250" spc="60" dirty="0">
                <a:solidFill>
                  <a:srgbClr val="797979"/>
                </a:solidFill>
                <a:latin typeface="Arial"/>
                <a:cs typeface="Arial"/>
              </a:rPr>
              <a:t>mo</a:t>
            </a:r>
            <a:r>
              <a:rPr sz="1250" spc="7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250" spc="30" dirty="0">
                <a:solidFill>
                  <a:srgbClr val="797979"/>
                </a:solidFill>
                <a:latin typeface="Arial"/>
                <a:cs typeface="Arial"/>
              </a:rPr>
              <a:t>al</a:t>
            </a:r>
            <a:r>
              <a:rPr sz="1250" spc="-7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797979"/>
                </a:solidFill>
                <a:latin typeface="Arial"/>
                <a:cs typeface="Arial"/>
              </a:rPr>
              <a:t>IM</a:t>
            </a:r>
            <a:r>
              <a:rPr sz="1250" spc="-80" dirty="0">
                <a:solidFill>
                  <a:srgbClr val="B8B8B8"/>
                </a:solidFill>
                <a:latin typeface="Arial"/>
                <a:cs typeface="Arial"/>
              </a:rPr>
              <a:t>--	</a:t>
            </a:r>
            <a:r>
              <a:rPr sz="1250" spc="-75" dirty="0">
                <a:solidFill>
                  <a:srgbClr val="4B4B4B"/>
                </a:solidFill>
                <a:latin typeface="Arial"/>
                <a:cs typeface="Arial"/>
              </a:rPr>
              <a:t>I </a:t>
            </a:r>
            <a:r>
              <a:rPr sz="1300" spc="5" dirty="0">
                <a:solidFill>
                  <a:srgbClr val="666666"/>
                </a:solidFill>
                <a:latin typeface="Arial"/>
                <a:cs typeface="Arial"/>
              </a:rPr>
              <a:t>p </a:t>
            </a:r>
            <a:r>
              <a:rPr sz="1300" spc="25" dirty="0">
                <a:solidFill>
                  <a:srgbClr val="797979"/>
                </a:solidFill>
                <a:latin typeface="Arial"/>
                <a:cs typeface="Arial"/>
              </a:rPr>
              <a:t>go </a:t>
            </a:r>
            <a:r>
              <a:rPr sz="1250" dirty="0">
                <a:solidFill>
                  <a:srgbClr val="797979"/>
                </a:solidFill>
                <a:latin typeface="Arial"/>
                <a:cs typeface="Arial"/>
              </a:rPr>
              <a:t>d</a:t>
            </a:r>
            <a:r>
              <a:rPr sz="1250" spc="-140" dirty="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sz="1250" spc="-420" dirty="0">
                <a:solidFill>
                  <a:srgbClr val="B8B8B8"/>
                </a:solidFill>
                <a:latin typeface="Arial"/>
                <a:cs typeface="Arial"/>
              </a:rPr>
              <a:t>_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314987" y="4460303"/>
            <a:ext cx="304800" cy="634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100"/>
              </a:spcBef>
            </a:pPr>
            <a:r>
              <a:rPr sz="1250" spc="-245" dirty="0">
                <a:solidFill>
                  <a:srgbClr val="797979"/>
                </a:solidFill>
                <a:latin typeface="Arial"/>
                <a:cs typeface="Arial"/>
              </a:rPr>
              <a:t>E</a:t>
            </a:r>
            <a:r>
              <a:rPr sz="1250" spc="-335" dirty="0">
                <a:solidFill>
                  <a:srgbClr val="B8B8B8"/>
                </a:solidFill>
                <a:latin typeface="Arial"/>
                <a:cs typeface="Arial"/>
              </a:rPr>
              <a:t>r</a:t>
            </a:r>
            <a:endParaRPr sz="1250">
              <a:latin typeface="Arial"/>
              <a:cs typeface="Arial"/>
            </a:endParaRPr>
          </a:p>
          <a:p>
            <a:pPr marL="207010" indent="-194945">
              <a:lnSpc>
                <a:spcPct val="100000"/>
              </a:lnSpc>
              <a:spcBef>
                <a:spcPts val="540"/>
              </a:spcBef>
              <a:buClr>
                <a:srgbClr val="B8B8B8"/>
              </a:buClr>
              <a:buChar char="•"/>
              <a:tabLst>
                <a:tab pos="206375" algn="l"/>
                <a:tab pos="207645" algn="l"/>
              </a:tabLst>
            </a:pPr>
            <a:r>
              <a:rPr sz="750" spc="-190" dirty="0">
                <a:solidFill>
                  <a:srgbClr val="797979"/>
                </a:solidFill>
                <a:latin typeface="Times New Roman"/>
                <a:cs typeface="Times New Roman"/>
              </a:rPr>
              <a:t>1</a:t>
            </a:r>
            <a:r>
              <a:rPr sz="750" spc="-190" dirty="0">
                <a:solidFill>
                  <a:srgbClr val="B8B8B8"/>
                </a:solidFill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  <a:p>
            <a:pPr marL="207645">
              <a:lnSpc>
                <a:spcPct val="100000"/>
              </a:lnSpc>
              <a:spcBef>
                <a:spcPts val="229"/>
              </a:spcBef>
            </a:pPr>
            <a:r>
              <a:rPr sz="1350" spc="-30" dirty="0">
                <a:solidFill>
                  <a:srgbClr val="383A38"/>
                </a:solidFill>
                <a:latin typeface="Arial"/>
                <a:cs typeface="Arial"/>
              </a:rPr>
              <a:t>I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369100" y="5024931"/>
            <a:ext cx="16700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solidFill>
                  <a:srgbClr val="797979"/>
                </a:solidFill>
                <a:latin typeface="Times New Roman"/>
                <a:cs typeface="Times New Roman"/>
              </a:rPr>
              <a:t>nt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099114" y="5024931"/>
            <a:ext cx="2032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spc="-280" dirty="0">
                <a:solidFill>
                  <a:srgbClr val="8E8E8E"/>
                </a:solidFill>
                <a:latin typeface="Times New Roman"/>
                <a:cs typeface="Times New Roman"/>
              </a:rPr>
              <a:t>-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3858590" y="541938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3796954" y="5412970"/>
            <a:ext cx="120014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35" dirty="0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sz="1250" spc="-229" dirty="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sz="1250" spc="-16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250" spc="-160" dirty="0">
                <a:solidFill>
                  <a:srgbClr val="4B4B4B"/>
                </a:solidFill>
                <a:latin typeface="Arial"/>
                <a:cs typeface="Arial"/>
              </a:rPr>
              <a:t>,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455388" y="541938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4438111" y="5412970"/>
            <a:ext cx="3746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50" spc="-605" dirty="0">
                <a:solidFill>
                  <a:srgbClr val="B8B8B8"/>
                </a:solidFill>
                <a:latin typeface="Arial"/>
                <a:cs typeface="Arial"/>
              </a:rPr>
              <a:t>_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361733" y="5412970"/>
            <a:ext cx="17018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0" dirty="0">
                <a:solidFill>
                  <a:srgbClr val="666666"/>
                </a:solidFill>
                <a:latin typeface="Arial"/>
                <a:cs typeface="Arial"/>
              </a:rPr>
              <a:t>.4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058789" y="5232818"/>
            <a:ext cx="252729" cy="40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60"/>
              </a:lnSpc>
              <a:spcBef>
                <a:spcPts val="100"/>
              </a:spcBef>
            </a:pPr>
            <a:r>
              <a:rPr sz="1250" spc="-180" dirty="0">
                <a:solidFill>
                  <a:srgbClr val="8E8E8E"/>
                </a:solidFill>
                <a:latin typeface="Arial"/>
                <a:cs typeface="Arial"/>
              </a:rPr>
              <a:t>i</a:t>
            </a:r>
            <a:r>
              <a:rPr sz="1250" spc="-125" dirty="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8E8E8E"/>
                </a:solidFill>
                <a:latin typeface="Arial"/>
                <a:cs typeface="Arial"/>
              </a:rPr>
              <a:t>o</a:t>
            </a:r>
            <a:r>
              <a:rPr sz="1250" spc="-10" dirty="0">
                <a:solidFill>
                  <a:srgbClr val="666666"/>
                </a:solidFill>
                <a:latin typeface="Arial"/>
                <a:cs typeface="Arial"/>
              </a:rPr>
              <a:t>n</a:t>
            </a:r>
            <a:endParaRPr sz="1250">
              <a:latin typeface="Arial"/>
              <a:cs typeface="Arial"/>
            </a:endParaRPr>
          </a:p>
          <a:p>
            <a:pPr marL="25400">
              <a:lnSpc>
                <a:spcPts val="1600"/>
              </a:lnSpc>
            </a:pPr>
            <a:r>
              <a:rPr sz="1450" spc="-245" dirty="0">
                <a:solidFill>
                  <a:srgbClr val="797979"/>
                </a:solidFill>
                <a:latin typeface="Times New Roman"/>
                <a:cs typeface="Times New Roman"/>
              </a:rPr>
              <a:t>RM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8555216" y="5015319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21357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260776" y="5223525"/>
            <a:ext cx="0" cy="434340"/>
          </a:xfrm>
          <a:custGeom>
            <a:avLst/>
            <a:gdLst/>
            <a:ahLst/>
            <a:cxnLst/>
            <a:rect l="l" t="t" r="r" b="b"/>
            <a:pathLst>
              <a:path h="434339">
                <a:moveTo>
                  <a:pt x="0" y="0"/>
                </a:moveTo>
                <a:lnTo>
                  <a:pt x="0" y="433922"/>
                </a:lnTo>
              </a:path>
            </a:pathLst>
          </a:custGeom>
          <a:ln w="24408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8197770" y="5009410"/>
            <a:ext cx="6197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075"/>
              </a:lnSpc>
              <a:spcBef>
                <a:spcPts val="100"/>
              </a:spcBef>
              <a:tabLst>
                <a:tab pos="398145" algn="l"/>
              </a:tabLst>
            </a:pPr>
            <a:r>
              <a:rPr sz="1350" spc="-110" dirty="0">
                <a:solidFill>
                  <a:srgbClr val="8E8E8E"/>
                </a:solidFill>
                <a:latin typeface="Arial"/>
                <a:cs typeface="Arial"/>
              </a:rPr>
              <a:t>'n	</a:t>
            </a:r>
            <a:r>
              <a:rPr sz="1350" dirty="0">
                <a:solidFill>
                  <a:srgbClr val="797979"/>
                </a:solidFill>
                <a:latin typeface="Arial"/>
                <a:cs typeface="Arial"/>
              </a:rPr>
              <a:t>u</a:t>
            </a:r>
            <a:endParaRPr sz="1350">
              <a:latin typeface="Arial"/>
              <a:cs typeface="Arial"/>
            </a:endParaRPr>
          </a:p>
          <a:p>
            <a:pPr marL="50800">
              <a:lnSpc>
                <a:spcPts val="2455"/>
              </a:lnSpc>
            </a:pPr>
            <a:r>
              <a:rPr sz="3750" spc="-172" baseline="-2555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r>
              <a:rPr sz="3750" spc="-772" baseline="-2555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400" spc="25" dirty="0">
                <a:solidFill>
                  <a:srgbClr val="797979"/>
                </a:solidFill>
                <a:latin typeface="Times New Roman"/>
                <a:cs typeface="Times New Roman"/>
              </a:rPr>
              <a:t>2017.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257382" y="5483962"/>
            <a:ext cx="590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5" dirty="0">
                <a:solidFill>
                  <a:srgbClr val="8E8E8E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500658" y="5821619"/>
            <a:ext cx="13398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40" dirty="0">
                <a:solidFill>
                  <a:srgbClr val="4B4B4B"/>
                </a:solidFill>
                <a:latin typeface="Arial"/>
                <a:cs typeface="Arial"/>
              </a:rPr>
              <a:t>I</a:t>
            </a:r>
            <a:r>
              <a:rPr sz="1350" spc="-140" dirty="0">
                <a:solidFill>
                  <a:srgbClr val="4B4B4B"/>
                </a:solidFill>
                <a:latin typeface="Arial"/>
                <a:cs typeface="Arial"/>
              </a:rPr>
              <a:t>I</a:t>
            </a:r>
            <a:r>
              <a:rPr sz="1350" spc="-10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8124006" y="5784780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214"/>
                </a:lnTo>
              </a:path>
            </a:pathLst>
          </a:custGeom>
          <a:ln w="18306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7380847" y="5906097"/>
            <a:ext cx="156845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065" algn="ctr">
              <a:lnSpc>
                <a:spcPct val="100000"/>
              </a:lnSpc>
              <a:spcBef>
                <a:spcPts val="100"/>
              </a:spcBef>
            </a:pPr>
            <a:r>
              <a:rPr sz="350" spc="-25" dirty="0">
                <a:solidFill>
                  <a:srgbClr val="797979"/>
                </a:solidFill>
                <a:latin typeface="Times New Roman"/>
                <a:cs typeface="Times New Roman"/>
              </a:rPr>
              <a:t>I</a:t>
            </a:r>
            <a:endParaRPr sz="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1250" spc="20" dirty="0">
                <a:solidFill>
                  <a:srgbClr val="666666"/>
                </a:solidFill>
                <a:latin typeface="Arial"/>
                <a:cs typeface="Arial"/>
              </a:rPr>
              <a:t>di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8220591" y="5981717"/>
            <a:ext cx="0" cy="208279"/>
          </a:xfrm>
          <a:custGeom>
            <a:avLst/>
            <a:gdLst/>
            <a:ahLst/>
            <a:cxnLst/>
            <a:rect l="l" t="t" r="r" b="b"/>
            <a:pathLst>
              <a:path h="208279">
                <a:moveTo>
                  <a:pt x="0" y="0"/>
                </a:moveTo>
                <a:lnTo>
                  <a:pt x="0" y="208282"/>
                </a:lnTo>
              </a:path>
            </a:pathLst>
          </a:custGeom>
          <a:ln w="3175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7039034" y="6177597"/>
            <a:ext cx="11557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666666"/>
                </a:solidFill>
                <a:latin typeface="Arial"/>
                <a:cs typeface="Arial"/>
              </a:rPr>
              <a:t>in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7536724" y="6185267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68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62806" y="6319634"/>
            <a:ext cx="0" cy="226060"/>
          </a:xfrm>
          <a:custGeom>
            <a:avLst/>
            <a:gdLst/>
            <a:ahLst/>
            <a:cxnLst/>
            <a:rect l="l" t="t" r="r" b="b"/>
            <a:pathLst>
              <a:path h="226059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7999181" y="5778871"/>
            <a:ext cx="615315" cy="7588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80010" marR="88265" indent="-67945">
              <a:lnSpc>
                <a:spcPts val="1390"/>
              </a:lnSpc>
              <a:spcBef>
                <a:spcPts val="340"/>
              </a:spcBef>
            </a:pPr>
            <a:r>
              <a:rPr sz="1350" spc="-15" dirty="0">
                <a:solidFill>
                  <a:srgbClr val="666666"/>
                </a:solidFill>
                <a:latin typeface="Times New Roman"/>
                <a:cs typeface="Times New Roman"/>
              </a:rPr>
              <a:t>u </a:t>
            </a:r>
            <a:r>
              <a:rPr sz="1350" spc="-250" dirty="0">
                <a:solidFill>
                  <a:srgbClr val="A3A3A3"/>
                </a:solidFill>
                <a:latin typeface="Times New Roman"/>
                <a:cs typeface="Times New Roman"/>
              </a:rPr>
              <a:t>-</a:t>
            </a:r>
            <a:r>
              <a:rPr sz="1350" spc="-250" dirty="0">
                <a:solidFill>
                  <a:srgbClr val="666666"/>
                </a:solidFill>
                <a:latin typeface="Times New Roman"/>
                <a:cs typeface="Times New Roman"/>
              </a:rPr>
              <a:t>o </a:t>
            </a:r>
            <a:r>
              <a:rPr sz="1300" spc="-190" dirty="0">
                <a:solidFill>
                  <a:srgbClr val="797979"/>
                </a:solidFill>
                <a:latin typeface="Times New Roman"/>
                <a:cs typeface="Times New Roman"/>
              </a:rPr>
              <a:t>I </a:t>
            </a:r>
            <a:r>
              <a:rPr sz="1300" spc="-190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200" spc="-65" dirty="0">
                <a:solidFill>
                  <a:srgbClr val="666666"/>
                </a:solidFill>
                <a:latin typeface="Arial"/>
                <a:cs typeface="Arial"/>
              </a:rPr>
              <a:t>er</a:t>
            </a:r>
            <a:r>
              <a:rPr sz="1200" spc="-65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200" spc="15" dirty="0">
                <a:solidFill>
                  <a:srgbClr val="797979"/>
                </a:solidFill>
                <a:latin typeface="Arial"/>
                <a:cs typeface="Arial"/>
              </a:rPr>
              <a:t>cio </a:t>
            </a:r>
            <a:r>
              <a:rPr sz="1200" spc="15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1350" spc="-70" dirty="0">
                <a:solidFill>
                  <a:srgbClr val="666666"/>
                </a:solidFill>
                <a:latin typeface="Times New Roman"/>
                <a:cs typeface="Times New Roman"/>
              </a:rPr>
              <a:t>uria</a:t>
            </a:r>
            <a:r>
              <a:rPr sz="1350" spc="-120" dirty="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sz="1350" spc="-20" dirty="0">
                <a:solidFill>
                  <a:srgbClr val="8E8E8E"/>
                </a:solidFill>
                <a:latin typeface="Times New Roman"/>
                <a:cs typeface="Times New Roman"/>
              </a:rPr>
              <a:t>,</a:t>
            </a:r>
            <a:endParaRPr sz="1350">
              <a:latin typeface="Times New Roman"/>
              <a:cs typeface="Times New Roman"/>
            </a:endParaRPr>
          </a:p>
          <a:p>
            <a:pPr marR="5080" algn="r">
              <a:lnSpc>
                <a:spcPts val="1360"/>
              </a:lnSpc>
            </a:pPr>
            <a:r>
              <a:rPr sz="1300" dirty="0">
                <a:solidFill>
                  <a:srgbClr val="666666"/>
                </a:solidFill>
                <a:latin typeface="Arial"/>
                <a:cs typeface="Arial"/>
              </a:rPr>
              <a:t>ha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6940562" y="6500815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6102">
            <a:solidFill>
              <a:srgbClr val="D3D3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 txBox="1"/>
          <p:nvPr/>
        </p:nvSpPr>
        <p:spPr>
          <a:xfrm>
            <a:off x="6924810" y="6177597"/>
            <a:ext cx="64643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135"/>
              </a:lnSpc>
              <a:spcBef>
                <a:spcPts val="100"/>
              </a:spcBef>
            </a:pPr>
            <a:r>
              <a:rPr sz="1000" spc="-8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34925">
              <a:lnSpc>
                <a:spcPts val="1435"/>
              </a:lnSpc>
              <a:tabLst>
                <a:tab pos="478155" algn="l"/>
              </a:tabLst>
            </a:pPr>
            <a:r>
              <a:rPr sz="1300" spc="-170" dirty="0">
                <a:solidFill>
                  <a:srgbClr val="B8B8B8"/>
                </a:solidFill>
                <a:latin typeface="Arial"/>
                <a:cs typeface="Arial"/>
              </a:rPr>
              <a:t>-	</a:t>
            </a:r>
            <a:r>
              <a:rPr sz="1300" spc="85" dirty="0">
                <a:solidFill>
                  <a:srgbClr val="666666"/>
                </a:solidFill>
                <a:latin typeface="Arial"/>
                <a:cs typeface="Arial"/>
              </a:rPr>
              <a:t>m</a:t>
            </a:r>
            <a:endParaRPr sz="1300">
              <a:latin typeface="Arial"/>
              <a:cs typeface="Arial"/>
            </a:endParaRPr>
          </a:p>
          <a:p>
            <a:pPr marL="466090" indent="-454025">
              <a:lnSpc>
                <a:spcPts val="1735"/>
              </a:lnSpc>
              <a:buClr>
                <a:srgbClr val="B8B8B8"/>
              </a:buClr>
              <a:buChar char="·"/>
              <a:tabLst>
                <a:tab pos="466090" algn="l"/>
                <a:tab pos="466725" algn="l"/>
              </a:tabLst>
            </a:pPr>
            <a:r>
              <a:rPr sz="1500" spc="-70" dirty="0">
                <a:solidFill>
                  <a:srgbClr val="797979"/>
                </a:solidFill>
                <a:latin typeface="Times New Roman"/>
                <a:cs typeface="Times New Roman"/>
              </a:rPr>
              <a:t>ro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053"/>
            <a:ext cx="12191987" cy="1328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6917" y="1355717"/>
            <a:ext cx="439350" cy="14045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07437" y="1636631"/>
            <a:ext cx="573597" cy="268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2765" y="4091580"/>
            <a:ext cx="1415686" cy="1709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53786" y="4433563"/>
            <a:ext cx="1720791" cy="1832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84415" y="4433563"/>
            <a:ext cx="1012947" cy="1465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52164" y="4803027"/>
            <a:ext cx="1281440" cy="3389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43948" y="5377070"/>
            <a:ext cx="3893136" cy="2259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83536" y="5312948"/>
            <a:ext cx="1183806" cy="2900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094623"/>
            <a:ext cx="12191987" cy="7572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77877" y="775013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0"/>
                </a:moveTo>
                <a:lnTo>
                  <a:pt x="0" y="236864"/>
                </a:lnTo>
              </a:path>
            </a:pathLst>
          </a:custGeom>
          <a:ln w="21357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03457" y="771519"/>
            <a:ext cx="80581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100" dirty="0">
                <a:solidFill>
                  <a:srgbClr val="494949"/>
                </a:solidFill>
                <a:latin typeface="Arial"/>
                <a:cs typeface="Arial"/>
              </a:rPr>
              <a:t>TE</a:t>
            </a:r>
            <a:r>
              <a:rPr sz="1300" b="1" spc="-5" dirty="0">
                <a:solidFill>
                  <a:srgbClr val="494949"/>
                </a:solidFill>
                <a:latin typeface="Arial"/>
                <a:cs typeface="Arial"/>
              </a:rPr>
              <a:t>R</a:t>
            </a:r>
            <a:r>
              <a:rPr sz="1300" b="1" spc="-65" dirty="0">
                <a:solidFill>
                  <a:srgbClr val="494949"/>
                </a:solidFill>
                <a:latin typeface="Arial"/>
                <a:cs typeface="Arial"/>
              </a:rPr>
              <a:t>C</a:t>
            </a:r>
            <a:r>
              <a:rPr sz="1300" b="1" spc="-130" dirty="0">
                <a:solidFill>
                  <a:srgbClr val="494949"/>
                </a:solidFill>
                <a:latin typeface="Arial"/>
                <a:cs typeface="Arial"/>
              </a:rPr>
              <a:t>E</a:t>
            </a:r>
            <a:r>
              <a:rPr sz="1300" b="1" spc="-25" dirty="0">
                <a:solidFill>
                  <a:srgbClr val="494949"/>
                </a:solidFill>
                <a:latin typeface="Arial"/>
                <a:cs typeface="Arial"/>
              </a:rPr>
              <a:t>R</a:t>
            </a:r>
            <a:r>
              <a:rPr sz="1300" b="1" spc="1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300" b="1" spc="-204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442790" y="726276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317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306993" y="1040475"/>
            <a:ext cx="10668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290" dirty="0">
                <a:solidFill>
                  <a:srgbClr val="646464"/>
                </a:solidFill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959955" y="110999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59513" y="110999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821838" y="706125"/>
            <a:ext cx="1062990" cy="62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 marR="5080" indent="30480">
              <a:lnSpc>
                <a:spcPct val="107400"/>
              </a:lnSpc>
              <a:spcBef>
                <a:spcPts val="100"/>
              </a:spcBef>
              <a:tabLst>
                <a:tab pos="471805" algn="l"/>
                <a:tab pos="814069" algn="l"/>
              </a:tabLst>
            </a:pPr>
            <a:r>
              <a:rPr sz="1250" spc="65" dirty="0">
                <a:solidFill>
                  <a:srgbClr val="777777"/>
                </a:solidFill>
                <a:latin typeface="Arial"/>
                <a:cs typeface="Arial"/>
              </a:rPr>
              <a:t>un	</a:t>
            </a:r>
            <a:r>
              <a:rPr sz="1250" spc="-25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r>
              <a:rPr sz="1250" spc="21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25" dirty="0">
                <a:solidFill>
                  <a:srgbClr val="B8B8B8"/>
                </a:solidFill>
                <a:latin typeface="Arial"/>
                <a:cs typeface="Arial"/>
              </a:rPr>
              <a:t>,	</a:t>
            </a:r>
            <a:r>
              <a:rPr sz="1250" spc="-670" dirty="0">
                <a:solidFill>
                  <a:srgbClr val="646464"/>
                </a:solidFill>
                <a:latin typeface="Arial"/>
                <a:cs typeface="Arial"/>
              </a:rPr>
              <a:t>m </a:t>
            </a:r>
            <a:r>
              <a:rPr sz="1250" spc="-33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250" spc="15" dirty="0">
                <a:solidFill>
                  <a:srgbClr val="777777"/>
                </a:solidFill>
                <a:latin typeface="Arial"/>
                <a:cs typeface="Arial"/>
              </a:rPr>
              <a:t>or</a:t>
            </a:r>
            <a:r>
              <a:rPr sz="1250" spc="15" dirty="0">
                <a:solidFill>
                  <a:srgbClr val="9C9C9C"/>
                </a:solidFill>
                <a:latin typeface="Arial"/>
                <a:cs typeface="Arial"/>
              </a:rPr>
              <a:t>.	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sz="1250" spc="17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25" dirty="0">
                <a:solidFill>
                  <a:srgbClr val="646464"/>
                </a:solidFill>
                <a:latin typeface="Arial"/>
                <a:cs typeface="Arial"/>
              </a:rPr>
              <a:t>todos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535"/>
              </a:lnSpc>
            </a:pPr>
            <a:r>
              <a:rPr sz="1350" spc="-340" dirty="0">
                <a:solidFill>
                  <a:srgbClr val="9C9C9C"/>
                </a:solidFill>
                <a:latin typeface="Arial"/>
                <a:cs typeface="Arial"/>
              </a:rPr>
              <a:t>= </a:t>
            </a:r>
            <a:r>
              <a:rPr sz="1350" spc="-409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350" spc="-409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r>
              <a:rPr sz="1350" spc="-11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140" dirty="0">
                <a:solidFill>
                  <a:srgbClr val="777777"/>
                </a:solidFill>
                <a:latin typeface="Arial"/>
                <a:cs typeface="Arial"/>
              </a:rPr>
              <a:t>m</a:t>
            </a:r>
            <a:r>
              <a:rPr sz="1350" spc="-14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350" spc="-140" dirty="0">
                <a:solidFill>
                  <a:srgbClr val="494949"/>
                </a:solidFill>
                <a:latin typeface="Arial"/>
                <a:cs typeface="Arial"/>
              </a:rPr>
              <a:t>I </a:t>
            </a:r>
            <a:r>
              <a:rPr sz="1350" spc="15" dirty="0">
                <a:solidFill>
                  <a:srgbClr val="777777"/>
                </a:solidFill>
                <a:latin typeface="Arial"/>
                <a:cs typeface="Arial"/>
              </a:rPr>
              <a:t>ntos</a:t>
            </a:r>
            <a:r>
              <a:rPr sz="1350" spc="9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5" dirty="0">
                <a:solidFill>
                  <a:srgbClr val="646464"/>
                </a:solidFill>
                <a:latin typeface="Arial"/>
                <a:cs typeface="Arial"/>
              </a:rPr>
              <a:t>d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29474" y="696788"/>
            <a:ext cx="0" cy="299720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723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36468" y="952229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220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013233" y="1029694"/>
            <a:ext cx="83820" cy="3333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40"/>
              </a:spcBef>
            </a:pPr>
            <a:r>
              <a:rPr sz="550" dirty="0">
                <a:solidFill>
                  <a:srgbClr val="646464"/>
                </a:solidFill>
                <a:latin typeface="Times New Roman"/>
                <a:cs typeface="Times New Roman"/>
              </a:rPr>
              <a:t>•i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25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7747" y="113747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06939" y="113747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317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69232" y="113747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740470" y="1131568"/>
            <a:ext cx="216535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490" algn="l"/>
                <a:tab pos="929005" algn="l"/>
                <a:tab pos="1369695" algn="l"/>
              </a:tabLst>
            </a:pPr>
            <a:r>
              <a:rPr sz="1350" spc="-120" dirty="0">
                <a:solidFill>
                  <a:srgbClr val="B8B8B8"/>
                </a:solidFill>
                <a:latin typeface="Arial"/>
                <a:cs typeface="Arial"/>
              </a:rPr>
              <a:t>.	</a:t>
            </a:r>
            <a:r>
              <a:rPr sz="1350" spc="-250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350" spc="-22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50" spc="-155" dirty="0">
                <a:solidFill>
                  <a:srgbClr val="777777"/>
                </a:solidFill>
                <a:latin typeface="Arial"/>
                <a:cs typeface="Arial"/>
              </a:rPr>
              <a:t>d</a:t>
            </a:r>
            <a:r>
              <a:rPr sz="1350" spc="-155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350" spc="-155" dirty="0">
                <a:solidFill>
                  <a:srgbClr val="646464"/>
                </a:solidFill>
                <a:latin typeface="Arial"/>
                <a:cs typeface="Arial"/>
              </a:rPr>
              <a:t>:z	</a:t>
            </a:r>
            <a:r>
              <a:rPr sz="1350" spc="30" dirty="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sz="1350" spc="1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15" dirty="0">
                <a:solidFill>
                  <a:srgbClr val="646464"/>
                </a:solidFill>
                <a:latin typeface="Arial"/>
                <a:cs typeface="Arial"/>
              </a:rPr>
              <a:t>I	</a:t>
            </a:r>
            <a:r>
              <a:rPr sz="1350" spc="-70" dirty="0">
                <a:solidFill>
                  <a:srgbClr val="646464"/>
                </a:solidFill>
                <a:latin typeface="Arial"/>
                <a:cs typeface="Arial"/>
              </a:rPr>
              <a:t>Inv  </a:t>
            </a:r>
            <a:r>
              <a:rPr sz="1350" spc="-240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r>
              <a:rPr sz="1350" spc="-24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350" spc="-13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165" dirty="0">
                <a:solidFill>
                  <a:srgbClr val="777777"/>
                </a:solidFill>
                <a:latin typeface="Arial"/>
                <a:cs typeface="Arial"/>
              </a:rPr>
              <a:t>1gac1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410709" y="1348162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5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777846" y="692893"/>
            <a:ext cx="2517775" cy="8813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5875" marR="5080" indent="-3810" algn="just">
              <a:lnSpc>
                <a:spcPct val="83000"/>
              </a:lnSpc>
              <a:spcBef>
                <a:spcPts val="459"/>
              </a:spcBef>
            </a:pPr>
            <a:r>
              <a:rPr sz="1250" spc="5" dirty="0">
                <a:solidFill>
                  <a:srgbClr val="646464"/>
                </a:solidFill>
                <a:latin typeface="Arial"/>
                <a:cs typeface="Arial"/>
              </a:rPr>
              <a:t>visi </a:t>
            </a:r>
            <a:r>
              <a:rPr sz="1250" spc="60" dirty="0">
                <a:solidFill>
                  <a:srgbClr val="646464"/>
                </a:solidFill>
                <a:latin typeface="Arial"/>
                <a:cs typeface="Arial"/>
              </a:rPr>
              <a:t>q </a:t>
            </a:r>
            <a:r>
              <a:rPr sz="1750" spc="-20" dirty="0">
                <a:solidFill>
                  <a:srgbClr val="777777"/>
                </a:solidFill>
                <a:latin typeface="Times New Roman"/>
                <a:cs typeface="Times New Roman"/>
              </a:rPr>
              <a:t>s </a:t>
            </a:r>
            <a:r>
              <a:rPr sz="1750" spc="-290" dirty="0">
                <a:solidFill>
                  <a:srgbClr val="B8B8B8"/>
                </a:solidFill>
                <a:latin typeface="Times New Roman"/>
                <a:cs typeface="Times New Roman"/>
              </a:rPr>
              <a:t>· </a:t>
            </a:r>
            <a:r>
              <a:rPr sz="1250" spc="-5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250" spc="-5" dirty="0">
                <a:solidFill>
                  <a:srgbClr val="777777"/>
                </a:solidFill>
                <a:latin typeface="Arial"/>
                <a:cs typeface="Arial"/>
              </a:rPr>
              <a:t>leve </a:t>
            </a:r>
            <a:r>
              <a:rPr sz="1250" spc="-15" dirty="0">
                <a:solidFill>
                  <a:srgbClr val="777777"/>
                </a:solidFill>
                <a:latin typeface="Arial"/>
                <a:cs typeface="Arial"/>
              </a:rPr>
              <a:t>a </a:t>
            </a:r>
            <a:r>
              <a:rPr sz="1250" spc="50" dirty="0">
                <a:solidFill>
                  <a:srgbClr val="646464"/>
                </a:solidFill>
                <a:latin typeface="Arial"/>
                <a:cs typeface="Arial"/>
              </a:rPr>
              <a:t>bo </a:t>
            </a:r>
            <a:r>
              <a:rPr sz="950" spc="30" dirty="0">
                <a:solidFill>
                  <a:srgbClr val="777777"/>
                </a:solidFill>
                <a:latin typeface="Arial"/>
                <a:cs typeface="Arial"/>
              </a:rPr>
              <a:t>£ </a:t>
            </a:r>
            <a:r>
              <a:rPr sz="1250" spc="30" dirty="0">
                <a:solidFill>
                  <a:srgbClr val="777777"/>
                </a:solidFill>
                <a:latin typeface="Arial"/>
                <a:cs typeface="Arial"/>
              </a:rPr>
              <a:t>con  </a:t>
            </a:r>
            <a:r>
              <a:rPr sz="1650" spc="-45" dirty="0">
                <a:solidFill>
                  <a:srgbClr val="646464"/>
                </a:solidFill>
                <a:latin typeface="Arial"/>
                <a:cs typeface="Arial"/>
              </a:rPr>
              <a:t>u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d u n </a:t>
            </a:r>
            <a:r>
              <a:rPr sz="1250" spc="-25" dirty="0">
                <a:solidFill>
                  <a:srgbClr val="B8B8B8"/>
                </a:solidFill>
                <a:latin typeface="Arial"/>
                <a:cs typeface="Arial"/>
              </a:rPr>
              <a:t>· 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ci6 </a:t>
            </a:r>
            <a:r>
              <a:rPr sz="1250" spc="25" dirty="0">
                <a:solidFill>
                  <a:srgbClr val="777777"/>
                </a:solidFill>
                <a:latin typeface="Arial"/>
                <a:cs typeface="Arial"/>
              </a:rPr>
              <a:t>oral </a:t>
            </a:r>
            <a:r>
              <a:rPr sz="1250" spc="45" dirty="0">
                <a:solidFill>
                  <a:srgbClr val="777777"/>
                </a:solidFill>
                <a:latin typeface="Arial"/>
                <a:cs typeface="Arial"/>
              </a:rPr>
              <a:t>con  </a:t>
            </a:r>
            <a:r>
              <a:rPr sz="1350" spc="-190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r>
              <a:rPr sz="1350" spc="-190" dirty="0">
                <a:solidFill>
                  <a:srgbClr val="9C9C9C"/>
                </a:solidFill>
                <a:latin typeface="Arial"/>
                <a:cs typeface="Arial"/>
              </a:rPr>
              <a:t>,</a:t>
            </a:r>
            <a:r>
              <a:rPr sz="1350" spc="-190" dirty="0">
                <a:solidFill>
                  <a:srgbClr val="646464"/>
                </a:solidFill>
                <a:latin typeface="Arial"/>
                <a:cs typeface="Arial"/>
              </a:rPr>
              <a:t>e </a:t>
            </a:r>
            <a:r>
              <a:rPr sz="1350" spc="-25" dirty="0">
                <a:solidFill>
                  <a:srgbClr val="777777"/>
                </a:solidFill>
                <a:latin typeface="Arial"/>
                <a:cs typeface="Arial"/>
              </a:rPr>
              <a:t>b</a:t>
            </a:r>
            <a:endParaRPr sz="1350">
              <a:latin typeface="Arial"/>
              <a:cs typeface="Arial"/>
            </a:endParaRPr>
          </a:p>
          <a:p>
            <a:pPr marL="29845" algn="just">
              <a:lnSpc>
                <a:spcPct val="100000"/>
              </a:lnSpc>
              <a:spcBef>
                <a:spcPts val="40"/>
              </a:spcBef>
            </a:pPr>
            <a:r>
              <a:rPr sz="1350" spc="-65" dirty="0">
                <a:solidFill>
                  <a:srgbClr val="777777"/>
                </a:solidFill>
                <a:latin typeface="Arial"/>
                <a:cs typeface="Arial"/>
              </a:rPr>
              <a:t>ons</a:t>
            </a:r>
            <a:r>
              <a:rPr sz="1350" spc="14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i="1" spc="-90" dirty="0">
                <a:solidFill>
                  <a:srgbClr val="646464"/>
                </a:solidFill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01895" y="1381225"/>
            <a:ext cx="0" cy="188595"/>
          </a:xfrm>
          <a:custGeom>
            <a:avLst/>
            <a:gdLst/>
            <a:ahLst/>
            <a:cxnLst/>
            <a:rect l="l" t="t" r="r" b="b"/>
            <a:pathLst>
              <a:path h="188594">
                <a:moveTo>
                  <a:pt x="0" y="0"/>
                </a:moveTo>
                <a:lnTo>
                  <a:pt x="0" y="18839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612612" y="1335892"/>
            <a:ext cx="7283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0" dirty="0">
                <a:solidFill>
                  <a:srgbClr val="777777"/>
                </a:solidFill>
                <a:latin typeface="Arial"/>
                <a:cs typeface="Arial"/>
              </a:rPr>
              <a:t>a </a:t>
            </a:r>
            <a:r>
              <a:rPr sz="1400" dirty="0">
                <a:solidFill>
                  <a:srgbClr val="777777"/>
                </a:solidFill>
                <a:latin typeface="Times New Roman"/>
                <a:cs typeface="Times New Roman"/>
              </a:rPr>
              <a:t>p </a:t>
            </a:r>
            <a:r>
              <a:rPr sz="1400" spc="-140" dirty="0">
                <a:solidFill>
                  <a:srgbClr val="9C9C9C"/>
                </a:solidFill>
                <a:latin typeface="Times New Roman"/>
                <a:cs typeface="Times New Roman"/>
              </a:rPr>
              <a:t>. </a:t>
            </a:r>
            <a:r>
              <a:rPr sz="1350" spc="-180" dirty="0">
                <a:solidFill>
                  <a:srgbClr val="646464"/>
                </a:solidFill>
                <a:latin typeface="Arial"/>
                <a:cs typeface="Arial"/>
              </a:rPr>
              <a:t>r </a:t>
            </a:r>
            <a:r>
              <a:rPr sz="1350" spc="-40" dirty="0">
                <a:solidFill>
                  <a:srgbClr val="777777"/>
                </a:solidFill>
                <a:latin typeface="Arial"/>
                <a:cs typeface="Arial"/>
              </a:rPr>
              <a:t>a</a:t>
            </a:r>
            <a:r>
              <a:rPr sz="1350" spc="14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100" spc="-265" dirty="0">
                <a:solidFill>
                  <a:srgbClr val="646464"/>
                </a:solidFill>
                <a:latin typeface="Times New Roman"/>
                <a:cs typeface="Times New Roman"/>
              </a:rPr>
              <a:t>11 </a:t>
            </a:r>
            <a:r>
              <a:rPr sz="1100" spc="-140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57024" y="1310447"/>
            <a:ext cx="4692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90" dirty="0">
                <a:solidFill>
                  <a:srgbClr val="777777"/>
                </a:solidFill>
                <a:latin typeface="Arial"/>
                <a:cs typeface="Arial"/>
              </a:rPr>
              <a:t>ig</a:t>
            </a:r>
            <a:r>
              <a:rPr sz="1350" spc="-90" dirty="0">
                <a:solidFill>
                  <a:srgbClr val="9C9C9C"/>
                </a:solidFill>
                <a:latin typeface="Arial"/>
                <a:cs typeface="Arial"/>
              </a:rPr>
              <a:t>,</a:t>
            </a:r>
            <a:r>
              <a:rPr sz="1350" spc="-90" dirty="0">
                <a:solidFill>
                  <a:srgbClr val="777777"/>
                </a:solidFill>
                <a:latin typeface="Arial"/>
                <a:cs typeface="Arial"/>
              </a:rPr>
              <a:t>u</a:t>
            </a:r>
            <a:r>
              <a:rPr sz="1350" spc="-9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350" spc="-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646464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27898" y="169014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31035" y="1714572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3175">
            <a:solidFill>
              <a:srgbClr val="C4C4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919891" y="1695941"/>
            <a:ext cx="124650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50" spc="-30" dirty="0">
                <a:solidFill>
                  <a:srgbClr val="646464"/>
                </a:solidFill>
                <a:latin typeface="Arial"/>
                <a:cs typeface="Arial"/>
              </a:rPr>
              <a:t>i </a:t>
            </a:r>
            <a:r>
              <a:rPr sz="2025" spc="-555" baseline="8230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350" spc="-370" dirty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350" spc="-370" dirty="0">
                <a:solidFill>
                  <a:srgbClr val="777777"/>
                </a:solidFill>
                <a:latin typeface="Arial"/>
                <a:cs typeface="Arial"/>
              </a:rPr>
              <a:t>a </a:t>
            </a:r>
            <a:r>
              <a:rPr sz="1350" spc="-20" dirty="0">
                <a:solidFill>
                  <a:srgbClr val="646464"/>
                </a:solidFill>
                <a:latin typeface="Arial"/>
                <a:cs typeface="Arial"/>
              </a:rPr>
              <a:t>pre </a:t>
            </a:r>
            <a:r>
              <a:rPr sz="1350" spc="-250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300" spc="-25" dirty="0">
                <a:solidFill>
                  <a:srgbClr val="777777"/>
                </a:solidFill>
                <a:latin typeface="Arial"/>
                <a:cs typeface="Arial"/>
              </a:rPr>
              <a:t>aci6n</a:t>
            </a:r>
            <a:r>
              <a:rPr sz="1300" spc="-2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777777"/>
                </a:solidFill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50468" y="1708664"/>
            <a:ext cx="56007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45" dirty="0">
                <a:solidFill>
                  <a:srgbClr val="646464"/>
                </a:solidFill>
                <a:latin typeface="Arial"/>
                <a:cs typeface="Arial"/>
              </a:rPr>
              <a:t>rvi</a:t>
            </a:r>
            <a:r>
              <a:rPr sz="1350" spc="-45" dirty="0">
                <a:solidFill>
                  <a:srgbClr val="9C9C9C"/>
                </a:solidFill>
                <a:latin typeface="Arial"/>
                <a:cs typeface="Arial"/>
              </a:rPr>
              <a:t>· </a:t>
            </a:r>
            <a:r>
              <a:rPr sz="1350" spc="-85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sz="1350" spc="-1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777777"/>
                </a:solidFill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02837" y="1689580"/>
            <a:ext cx="7385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20" dirty="0">
                <a:solidFill>
                  <a:srgbClr val="646464"/>
                </a:solidFill>
                <a:latin typeface="Times New Roman"/>
                <a:cs typeface="Times New Roman"/>
              </a:rPr>
              <a:t>ubccm </a:t>
            </a:r>
            <a:r>
              <a:rPr sz="1350" spc="-35" dirty="0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sz="1350" spc="8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25" dirty="0">
                <a:solidFill>
                  <a:srgbClr val="777777"/>
                </a:solidFill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228448" y="1714572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60860" y="1919656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540111" y="1913498"/>
            <a:ext cx="7905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777777"/>
                </a:solidFill>
                <a:latin typeface="Arial"/>
                <a:cs typeface="Arial"/>
              </a:rPr>
              <a:t>ontr</a:t>
            </a:r>
            <a:r>
              <a:rPr sz="1300" spc="-1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300" spc="-10" dirty="0">
                <a:solidFill>
                  <a:srgbClr val="777777"/>
                </a:solidFill>
                <a:latin typeface="Arial"/>
                <a:cs typeface="Arial"/>
              </a:rPr>
              <a:t>buy</a:t>
            </a:r>
            <a:r>
              <a:rPr sz="1300" spc="-1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300" spc="16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150" spc="-245" dirty="0">
                <a:solidFill>
                  <a:srgbClr val="777777"/>
                </a:solidFill>
                <a:latin typeface="Arial"/>
                <a:cs typeface="Arial"/>
              </a:rPr>
              <a:t>nt</a:t>
            </a:r>
            <a:endParaRPr sz="11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34485" y="1919859"/>
            <a:ext cx="71691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solidFill>
                  <a:srgbClr val="777777"/>
                </a:solidFill>
                <a:latin typeface="Arial"/>
                <a:cs typeface="Arial"/>
              </a:rPr>
              <a:t>a.uditad</a:t>
            </a:r>
            <a:r>
              <a:rPr sz="1250" spc="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15" dirty="0">
                <a:solidFill>
                  <a:srgbClr val="777777"/>
                </a:solidFill>
                <a:latin typeface="Arial"/>
                <a:cs typeface="Arial"/>
              </a:rPr>
              <a:t>,</a:t>
            </a:r>
            <a:endParaRPr sz="125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272649" y="192627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8306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365623" y="1913498"/>
            <a:ext cx="14941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35" dirty="0">
                <a:solidFill>
                  <a:srgbClr val="777777"/>
                </a:solidFill>
                <a:latin typeface="Arial"/>
                <a:cs typeface="Arial"/>
              </a:rPr>
              <a:t>fectiv </a:t>
            </a:r>
            <a:r>
              <a:rPr sz="1300" spc="85" dirty="0">
                <a:solidFill>
                  <a:srgbClr val="777777"/>
                </a:solidFill>
                <a:latin typeface="Arial"/>
                <a:cs typeface="Arial"/>
              </a:rPr>
              <a:t>m </a:t>
            </a:r>
            <a:r>
              <a:rPr sz="1250" spc="55" dirty="0">
                <a:solidFill>
                  <a:srgbClr val="777777"/>
                </a:solidFill>
                <a:latin typeface="Arial"/>
                <a:cs typeface="Arial"/>
              </a:rPr>
              <a:t>n </a:t>
            </a:r>
            <a:r>
              <a:rPr sz="1250" spc="-210" dirty="0">
                <a:solidFill>
                  <a:srgbClr val="B8B8B8"/>
                </a:solidFill>
                <a:latin typeface="Arial"/>
                <a:cs typeface="Arial"/>
              </a:rPr>
              <a:t>'·</a:t>
            </a:r>
            <a:r>
              <a:rPr sz="1250" spc="-15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30" dirty="0">
                <a:solidFill>
                  <a:srgbClr val="777777"/>
                </a:solidFill>
                <a:latin typeface="Arial"/>
                <a:cs typeface="Arial"/>
              </a:rPr>
              <a:t>cumpl</a:t>
            </a:r>
            <a:endParaRPr sz="125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386600" y="192627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972749" y="1708664"/>
            <a:ext cx="91757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  <a:tabLst>
                <a:tab pos="408940" algn="l"/>
              </a:tabLst>
            </a:pPr>
            <a:r>
              <a:rPr sz="1350" spc="-200" dirty="0">
                <a:solidFill>
                  <a:srgbClr val="777777"/>
                </a:solidFill>
                <a:latin typeface="Arial"/>
                <a:cs typeface="Arial"/>
              </a:rPr>
              <a:t>i6</a:t>
            </a:r>
            <a:r>
              <a:rPr sz="1350" spc="-200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350" spc="-200" dirty="0">
                <a:solidFill>
                  <a:srgbClr val="494949"/>
                </a:solidFill>
                <a:latin typeface="Arial"/>
                <a:cs typeface="Arial"/>
              </a:rPr>
              <a:t>n </a:t>
            </a:r>
            <a:r>
              <a:rPr sz="1350" spc="-20" dirty="0">
                <a:solidFill>
                  <a:srgbClr val="646464"/>
                </a:solidFill>
                <a:latin typeface="Arial"/>
                <a:cs typeface="Arial"/>
              </a:rPr>
              <a:t>I </a:t>
            </a:r>
            <a:r>
              <a:rPr sz="1250" spc="40" dirty="0">
                <a:solidFill>
                  <a:srgbClr val="777777"/>
                </a:solidFill>
                <a:latin typeface="Arial"/>
                <a:cs typeface="Arial"/>
              </a:rPr>
              <a:t>boral  </a:t>
            </a:r>
            <a:r>
              <a:rPr sz="1250" spc="30" dirty="0">
                <a:solidFill>
                  <a:srgbClr val="777777"/>
                </a:solidFill>
                <a:latin typeface="Arial"/>
                <a:cs typeface="Arial"/>
              </a:rPr>
              <a:t>on	</a:t>
            </a:r>
            <a:r>
              <a:rPr sz="1250" spc="-90" dirty="0">
                <a:solidFill>
                  <a:srgbClr val="B8B8B8"/>
                </a:solidFill>
                <a:latin typeface="Arial"/>
                <a:cs typeface="Arial"/>
              </a:rPr>
              <a:t>. </a:t>
            </a:r>
            <a:r>
              <a:rPr sz="1150" spc="-114" dirty="0">
                <a:solidFill>
                  <a:srgbClr val="777777"/>
                </a:solidFill>
                <a:latin typeface="Arial"/>
                <a:cs typeface="Arial"/>
              </a:rPr>
              <a:t>or, </a:t>
            </a:r>
            <a:r>
              <a:rPr sz="1300" spc="-90" dirty="0">
                <a:solidFill>
                  <a:srgbClr val="646464"/>
                </a:solidFill>
                <a:latin typeface="Arial"/>
                <a:cs typeface="Arial"/>
              </a:rPr>
              <a:t>I</a:t>
            </a:r>
            <a:r>
              <a:rPr sz="1300" spc="-5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-55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023016" y="1342253"/>
            <a:ext cx="769620" cy="99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00"/>
              </a:spcBef>
              <a:tabLst>
                <a:tab pos="384175" algn="l"/>
              </a:tabLst>
            </a:pPr>
            <a:r>
              <a:rPr sz="1350" spc="30" dirty="0">
                <a:solidFill>
                  <a:srgbClr val="646464"/>
                </a:solidFill>
                <a:latin typeface="Arial"/>
                <a:cs typeface="Arial"/>
              </a:rPr>
              <a:t>u	</a:t>
            </a:r>
            <a:r>
              <a:rPr sz="1350" spc="-18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614"/>
              </a:lnSpc>
              <a:spcBef>
                <a:spcPts val="1265"/>
              </a:spcBef>
            </a:pPr>
            <a:r>
              <a:rPr sz="1350" spc="-15" dirty="0">
                <a:solidFill>
                  <a:srgbClr val="646464"/>
                </a:solidFill>
                <a:latin typeface="Arial"/>
                <a:cs typeface="Arial"/>
              </a:rPr>
              <a:t>a)</a:t>
            </a:r>
            <a:r>
              <a:rPr sz="1350" spc="4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50" spc="-220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endParaRPr sz="1350">
              <a:latin typeface="Arial"/>
              <a:cs typeface="Arial"/>
            </a:endParaRPr>
          </a:p>
          <a:p>
            <a:pPr marL="266065">
              <a:lnSpc>
                <a:spcPts val="1520"/>
              </a:lnSpc>
            </a:pPr>
            <a:r>
              <a:rPr sz="1300" spc="15" dirty="0">
                <a:solidFill>
                  <a:srgbClr val="646464"/>
                </a:solidFill>
                <a:latin typeface="Arial"/>
                <a:cs typeface="Arial"/>
              </a:rPr>
              <a:t>qu </a:t>
            </a:r>
            <a:r>
              <a:rPr sz="1300" spc="13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777777"/>
                </a:solidFill>
                <a:latin typeface="Arial"/>
                <a:cs typeface="Arial"/>
              </a:rPr>
              <a:t>pr</a:t>
            </a:r>
            <a:endParaRPr sz="1300">
              <a:latin typeface="Arial"/>
              <a:cs typeface="Arial"/>
            </a:endParaRPr>
          </a:p>
          <a:p>
            <a:pPr marL="264795">
              <a:lnSpc>
                <a:spcPts val="1585"/>
              </a:lnSpc>
            </a:pPr>
            <a:r>
              <a:rPr sz="1350" spc="-114" dirty="0">
                <a:solidFill>
                  <a:srgbClr val="777777"/>
                </a:solidFill>
                <a:latin typeface="Arial"/>
                <a:cs typeface="Arial"/>
              </a:rPr>
              <a:t>c.ondi</a:t>
            </a:r>
            <a:r>
              <a:rPr sz="1350" spc="-114" dirty="0">
                <a:solidFill>
                  <a:srgbClr val="9C9C9C"/>
                </a:solidFill>
                <a:latin typeface="Arial"/>
                <a:cs typeface="Arial"/>
              </a:rPr>
              <a:t>,</a:t>
            </a:r>
            <a:r>
              <a:rPr sz="1350" spc="-25" dirty="0">
                <a:solidFill>
                  <a:srgbClr val="9C9C9C"/>
                </a:solidFill>
                <a:latin typeface="Arial"/>
                <a:cs typeface="Arial"/>
              </a:rPr>
              <a:t> </a:t>
            </a:r>
            <a:r>
              <a:rPr sz="1350" spc="-225" dirty="0">
                <a:solidFill>
                  <a:srgbClr val="9C9C9C"/>
                </a:solidFill>
                <a:latin typeface="Arial"/>
                <a:cs typeface="Arial"/>
              </a:rPr>
              <a:t>·</a:t>
            </a:r>
            <a:endParaRPr sz="135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92655" y="2108463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231320" y="1919859"/>
            <a:ext cx="99060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>
              <a:lnSpc>
                <a:spcPts val="1470"/>
              </a:lnSpc>
              <a:spcBef>
                <a:spcPts val="100"/>
              </a:spcBef>
            </a:pPr>
            <a:r>
              <a:rPr sz="1250" spc="25" dirty="0">
                <a:solidFill>
                  <a:srgbClr val="646464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590"/>
              </a:lnSpc>
              <a:tabLst>
                <a:tab pos="471805" algn="l"/>
                <a:tab pos="860425" algn="l"/>
              </a:tabLst>
            </a:pPr>
            <a:r>
              <a:rPr sz="1350" spc="-30" dirty="0">
                <a:solidFill>
                  <a:srgbClr val="646464"/>
                </a:solidFill>
                <a:latin typeface="Arial"/>
                <a:cs typeface="Arial"/>
              </a:rPr>
              <a:t>q</a:t>
            </a:r>
            <a:r>
              <a:rPr sz="1350" spc="-25" dirty="0">
                <a:solidFill>
                  <a:srgbClr val="646464"/>
                </a:solidFill>
                <a:latin typeface="Arial"/>
                <a:cs typeface="Arial"/>
              </a:rPr>
              <a:t>u</a:t>
            </a:r>
            <a:r>
              <a:rPr sz="1350" dirty="0">
                <a:solidFill>
                  <a:srgbClr val="646464"/>
                </a:solidFill>
                <a:latin typeface="Arial"/>
                <a:cs typeface="Arial"/>
              </a:rPr>
              <a:t>	</a:t>
            </a:r>
            <a:r>
              <a:rPr sz="1300" spc="-210" dirty="0">
                <a:solidFill>
                  <a:srgbClr val="646464"/>
                </a:solidFill>
                <a:latin typeface="Arial"/>
                <a:cs typeface="Arial"/>
              </a:rPr>
              <a:t>x1,g</a:t>
            </a:r>
            <a:r>
              <a:rPr sz="1300" dirty="0">
                <a:solidFill>
                  <a:srgbClr val="646464"/>
                </a:solidFill>
                <a:latin typeface="Arial"/>
                <a:cs typeface="Arial"/>
              </a:rPr>
              <a:t>	</a:t>
            </a:r>
            <a:r>
              <a:rPr sz="1350" spc="-50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350" spc="-245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350" spc="-605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endParaRPr sz="13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79551" y="2083472"/>
            <a:ext cx="11557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360" dirty="0">
                <a:solidFill>
                  <a:srgbClr val="777777"/>
                </a:solidFill>
                <a:latin typeface="Arial"/>
                <a:cs typeface="Arial"/>
              </a:rPr>
              <a:t>r </a:t>
            </a:r>
            <a:r>
              <a:rPr sz="1500" i="1" spc="25" dirty="0">
                <a:solidFill>
                  <a:srgbClr val="777777"/>
                </a:solidFill>
                <a:latin typeface="Arial"/>
                <a:cs typeface="Arial"/>
              </a:rPr>
              <a:t>t </a:t>
            </a:r>
            <a:r>
              <a:rPr sz="1250" spc="-15" dirty="0">
                <a:solidFill>
                  <a:srgbClr val="777777"/>
                </a:solidFill>
                <a:latin typeface="Arial"/>
                <a:cs typeface="Arial"/>
              </a:rPr>
              <a:t>u</a:t>
            </a:r>
            <a:r>
              <a:rPr sz="1250" spc="-15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250" spc="-15" dirty="0">
                <a:solidFill>
                  <a:srgbClr val="777777"/>
                </a:solidFill>
                <a:latin typeface="Arial"/>
                <a:cs typeface="Arial"/>
              </a:rPr>
              <a:t>o </a:t>
            </a:r>
            <a:r>
              <a:rPr sz="1250" spc="-110" dirty="0">
                <a:solidFill>
                  <a:srgbClr val="777777"/>
                </a:solidFill>
                <a:latin typeface="Arial"/>
                <a:cs typeface="Arial"/>
              </a:rPr>
              <a:t>15 </a:t>
            </a:r>
            <a:r>
              <a:rPr sz="1350" spc="-130" dirty="0">
                <a:solidFill>
                  <a:srgbClr val="646464"/>
                </a:solidFill>
                <a:latin typeface="Arial"/>
                <a:cs typeface="Arial"/>
              </a:rPr>
              <a:t>A</a:t>
            </a:r>
            <a:r>
              <a:rPr sz="1350" spc="1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50" spc="5" dirty="0">
                <a:solidFill>
                  <a:srgbClr val="646464"/>
                </a:solidFill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706023" y="2234108"/>
            <a:ext cx="6350" cy="68580"/>
          </a:xfrm>
          <a:custGeom>
            <a:avLst/>
            <a:gdLst/>
            <a:ahLst/>
            <a:cxnLst/>
            <a:rect l="l" t="t" r="r" b="b"/>
            <a:pathLst>
              <a:path w="6350" h="68580">
                <a:moveTo>
                  <a:pt x="0" y="0"/>
                </a:moveTo>
                <a:lnTo>
                  <a:pt x="6102" y="0"/>
                </a:lnTo>
                <a:lnTo>
                  <a:pt x="6102" y="68508"/>
                </a:lnTo>
                <a:lnTo>
                  <a:pt x="0" y="68508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91329" y="2108463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6678067" y="2102555"/>
            <a:ext cx="114490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600" algn="l"/>
                <a:tab pos="713740" algn="l"/>
              </a:tabLst>
            </a:pPr>
            <a:r>
              <a:rPr sz="400" spc="-114" dirty="0">
                <a:solidFill>
                  <a:srgbClr val="494949"/>
                </a:solidFill>
                <a:latin typeface="Times New Roman"/>
                <a:cs typeface="Times New Roman"/>
              </a:rPr>
              <a:t>1</a:t>
            </a:r>
            <a:r>
              <a:rPr sz="400" spc="-114" dirty="0">
                <a:solidFill>
                  <a:srgbClr val="B8B8B8"/>
                </a:solidFill>
                <a:latin typeface="Times New Roman"/>
                <a:cs typeface="Times New Roman"/>
              </a:rPr>
              <a:t>1	</a:t>
            </a:r>
            <a:r>
              <a:rPr sz="1350" spc="-120" dirty="0">
                <a:solidFill>
                  <a:srgbClr val="777777"/>
                </a:solidFill>
                <a:latin typeface="Arial"/>
                <a:cs typeface="Arial"/>
              </a:rPr>
              <a:t>LF  </a:t>
            </a:r>
            <a:r>
              <a:rPr sz="1350" spc="-3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550" spc="-30" dirty="0">
                <a:solidFill>
                  <a:srgbClr val="777777"/>
                </a:solidFill>
                <a:latin typeface="Times New Roman"/>
                <a:cs typeface="Times New Roman"/>
              </a:rPr>
              <a:t>!	</a:t>
            </a:r>
            <a:r>
              <a:rPr sz="1350" spc="-60" dirty="0">
                <a:solidFill>
                  <a:srgbClr val="777777"/>
                </a:solidFill>
                <a:latin typeface="Arial"/>
                <a:cs typeface="Arial"/>
              </a:rPr>
              <a:t>I </a:t>
            </a:r>
            <a:r>
              <a:rPr sz="1350" spc="-120" dirty="0">
                <a:solidFill>
                  <a:srgbClr val="777777"/>
                </a:solidFill>
                <a:latin typeface="Arial"/>
                <a:cs typeface="Arial"/>
              </a:rPr>
              <a:t>cu</a:t>
            </a:r>
            <a:r>
              <a:rPr sz="1350" spc="-120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r>
              <a:rPr sz="1350" spc="-1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50" spc="-185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endParaRPr sz="13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08678" y="2102555"/>
            <a:ext cx="9779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</a:tabLst>
            </a:pPr>
            <a:r>
              <a:rPr sz="1250" spc="-40" dirty="0">
                <a:solidFill>
                  <a:srgbClr val="777777"/>
                </a:solidFill>
                <a:latin typeface="Arial"/>
                <a:cs typeface="Arial"/>
              </a:rPr>
              <a:t>def</a:t>
            </a:r>
            <a:r>
              <a:rPr sz="1250" spc="-10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250" spc="15" dirty="0">
                <a:solidFill>
                  <a:srgbClr val="777777"/>
                </a:solidFill>
                <a:latin typeface="Arial"/>
                <a:cs typeface="Arial"/>
              </a:rPr>
              <a:t>n	</a:t>
            </a:r>
            <a:r>
              <a:rPr sz="1250" i="1" spc="50" dirty="0">
                <a:solidFill>
                  <a:srgbClr val="777777"/>
                </a:solidFill>
                <a:latin typeface="Arial"/>
                <a:cs typeface="Arial"/>
              </a:rPr>
              <a:t>c</a:t>
            </a:r>
            <a:r>
              <a:rPr sz="1250" i="1" spc="29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777777"/>
                </a:solidFill>
                <a:latin typeface="Arial"/>
                <a:cs typeface="Arial"/>
              </a:rPr>
              <a:t>mo</a:t>
            </a:r>
            <a:endParaRPr sz="13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331541" y="2301027"/>
            <a:ext cx="270637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70585" algn="l"/>
                <a:tab pos="2578735" algn="l"/>
              </a:tabLst>
            </a:pPr>
            <a:r>
              <a:rPr sz="750" spc="-7" baseline="66666" dirty="0">
                <a:solidFill>
                  <a:srgbClr val="777777"/>
                </a:solidFill>
                <a:latin typeface="Times New Roman"/>
                <a:cs typeface="Times New Roman"/>
              </a:rPr>
              <a:t>1  </a:t>
            </a:r>
            <a:r>
              <a:rPr sz="1250" spc="-95" dirty="0">
                <a:solidFill>
                  <a:srgbClr val="646464"/>
                </a:solidFill>
                <a:latin typeface="Arial"/>
                <a:cs typeface="Arial"/>
              </a:rPr>
              <a:t>g1m </a:t>
            </a:r>
            <a:r>
              <a:rPr sz="1250" spc="6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646464"/>
                </a:solidFill>
                <a:latin typeface="Arial"/>
                <a:cs typeface="Arial"/>
              </a:rPr>
              <a:t>n </a:t>
            </a:r>
            <a:r>
              <a:rPr sz="1250" spc="-1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d	</a:t>
            </a:r>
            <a:r>
              <a:rPr sz="1250" spc="20" dirty="0">
                <a:solidFill>
                  <a:srgbClr val="777777"/>
                </a:solidFill>
                <a:latin typeface="Arial"/>
                <a:cs typeface="Arial"/>
              </a:rPr>
              <a:t>subcontr  </a:t>
            </a:r>
            <a:r>
              <a:rPr sz="1350" spc="15" dirty="0">
                <a:solidFill>
                  <a:srgbClr val="646464"/>
                </a:solidFill>
                <a:latin typeface="Times New Roman"/>
                <a:cs typeface="Times New Roman"/>
              </a:rPr>
              <a:t>t   </a:t>
            </a:r>
            <a:r>
              <a:rPr sz="1350" spc="-275" dirty="0">
                <a:solidFill>
                  <a:srgbClr val="777777"/>
                </a:solidFill>
                <a:latin typeface="Arial"/>
                <a:cs typeface="Arial"/>
              </a:rPr>
              <a:t>ci6</a:t>
            </a:r>
            <a:r>
              <a:rPr sz="1350" spc="-275" dirty="0">
                <a:solidFill>
                  <a:srgbClr val="9C9C9C"/>
                </a:solidFill>
                <a:latin typeface="Arial"/>
                <a:cs typeface="Arial"/>
              </a:rPr>
              <a:t>1</a:t>
            </a:r>
            <a:r>
              <a:rPr sz="1350" spc="-275" dirty="0">
                <a:solidFill>
                  <a:srgbClr val="646464"/>
                </a:solidFill>
                <a:latin typeface="Arial"/>
                <a:cs typeface="Arial"/>
              </a:rPr>
              <a:t>11  </a:t>
            </a:r>
            <a:r>
              <a:rPr sz="1350" spc="-229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185" dirty="0">
                <a:solidFill>
                  <a:srgbClr val="646464"/>
                </a:solidFill>
                <a:latin typeface="Arial"/>
                <a:cs typeface="Arial"/>
              </a:rPr>
              <a:t>I    </a:t>
            </a:r>
            <a:r>
              <a:rPr sz="1250" spc="-11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10" dirty="0">
                <a:solidFill>
                  <a:srgbClr val="646464"/>
                </a:solidFill>
                <a:latin typeface="Arial"/>
                <a:cs typeface="Arial"/>
              </a:rPr>
              <a:t>bo	</a:t>
            </a:r>
            <a:r>
              <a:rPr sz="125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,</a:t>
            </a:r>
            <a:endParaRPr sz="12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677733" y="2353697"/>
            <a:ext cx="6350" cy="60960"/>
          </a:xfrm>
          <a:custGeom>
            <a:avLst/>
            <a:gdLst/>
            <a:ahLst/>
            <a:cxnLst/>
            <a:rect l="l" t="t" r="r" b="b"/>
            <a:pathLst>
              <a:path w="6350" h="60960">
                <a:moveTo>
                  <a:pt x="0" y="0"/>
                </a:moveTo>
                <a:lnTo>
                  <a:pt x="6102" y="0"/>
                </a:lnTo>
                <a:lnTo>
                  <a:pt x="6102" y="60749"/>
                </a:lnTo>
                <a:lnTo>
                  <a:pt x="0" y="60749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177037" y="2307389"/>
            <a:ext cx="158813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16685" algn="l"/>
              </a:tabLst>
            </a:pPr>
            <a:r>
              <a:rPr sz="1300" spc="-30" dirty="0">
                <a:solidFill>
                  <a:srgbClr val="777777"/>
                </a:solidFill>
                <a:latin typeface="Arial"/>
                <a:cs typeface="Arial"/>
              </a:rPr>
              <a:t>aque</a:t>
            </a:r>
            <a:r>
              <a:rPr sz="1300" spc="-10" dirty="0">
                <a:solidFill>
                  <a:srgbClr val="777777"/>
                </a:solidFill>
                <a:latin typeface="Arial"/>
                <a:cs typeface="Arial"/>
              </a:rPr>
              <a:t>l</a:t>
            </a:r>
            <a:r>
              <a:rPr sz="1300" spc="9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po</a:t>
            </a:r>
            <a:r>
              <a:rPr sz="1250" spc="25" dirty="0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sz="1250" spc="16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75" dirty="0">
                <a:solidFill>
                  <a:srgbClr val="646464"/>
                </a:solidFill>
                <a:latin typeface="Arial"/>
                <a:cs typeface="Arial"/>
              </a:rPr>
              <a:t>me</a:t>
            </a:r>
            <a:r>
              <a:rPr sz="125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9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150" spc="-95" dirty="0">
                <a:solidFill>
                  <a:srgbClr val="777777"/>
                </a:solidFill>
                <a:latin typeface="Times New Roman"/>
                <a:cs typeface="Times New Roman"/>
              </a:rPr>
              <a:t>,i,o</a:t>
            </a:r>
            <a:r>
              <a:rPr sz="1150" dirty="0">
                <a:solidFill>
                  <a:srgbClr val="777777"/>
                </a:solidFill>
                <a:latin typeface="Times New Roman"/>
                <a:cs typeface="Times New Roman"/>
              </a:rPr>
              <a:t>	</a:t>
            </a:r>
            <a:r>
              <a:rPr sz="1250" spc="-45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525" spc="-307" baseline="103174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250" spc="-340" dirty="0">
                <a:solidFill>
                  <a:srgbClr val="343434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983862" y="232016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966585" y="2288305"/>
            <a:ext cx="93408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90" dirty="0">
                <a:solidFill>
                  <a:srgbClr val="B8B8B8"/>
                </a:solidFill>
                <a:latin typeface="Arial"/>
                <a:cs typeface="Arial"/>
              </a:rPr>
              <a:t>. </a:t>
            </a:r>
            <a:r>
              <a:rPr sz="1450" spc="-130" dirty="0">
                <a:solidFill>
                  <a:srgbClr val="343434"/>
                </a:solidFill>
                <a:latin typeface="Arial"/>
                <a:cs typeface="Arial"/>
              </a:rPr>
              <a:t>I </a:t>
            </a:r>
            <a:r>
              <a:rPr sz="1250" spc="65" dirty="0">
                <a:solidFill>
                  <a:srgbClr val="777777"/>
                </a:solidFill>
                <a:latin typeface="Arial"/>
                <a:cs typeface="Arial"/>
              </a:rPr>
              <a:t>un</a:t>
            </a:r>
            <a:r>
              <a:rPr sz="1250" spc="-1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777777"/>
                </a:solidFill>
                <a:latin typeface="Arial"/>
                <a:cs typeface="Arial"/>
              </a:rPr>
              <a:t>patr6ni</a:t>
            </a:r>
            <a:endParaRPr sz="13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769881" y="2489634"/>
            <a:ext cx="0" cy="240029"/>
          </a:xfrm>
          <a:custGeom>
            <a:avLst/>
            <a:gdLst/>
            <a:ahLst/>
            <a:cxnLst/>
            <a:rect l="l" t="t" r="r" b="b"/>
            <a:pathLst>
              <a:path h="240030">
                <a:moveTo>
                  <a:pt x="0" y="0"/>
                </a:moveTo>
                <a:lnTo>
                  <a:pt x="0" y="239778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11286" y="2503460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105"/>
                </a:lnTo>
              </a:path>
            </a:pathLst>
          </a:custGeom>
          <a:ln w="317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64807" y="2502859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22478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937416" y="2483021"/>
            <a:ext cx="0" cy="248920"/>
          </a:xfrm>
          <a:custGeom>
            <a:avLst/>
            <a:gdLst/>
            <a:ahLst/>
            <a:cxnLst/>
            <a:rect l="l" t="t" r="r" b="b"/>
            <a:pathLst>
              <a:path h="248919">
                <a:moveTo>
                  <a:pt x="0" y="0"/>
                </a:moveTo>
                <a:lnTo>
                  <a:pt x="0" y="248341"/>
                </a:lnTo>
              </a:path>
            </a:pathLst>
          </a:custGeom>
          <a:ln w="33650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3276348" y="2477617"/>
            <a:ext cx="560895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0235" algn="l"/>
                <a:tab pos="3049905" algn="l"/>
                <a:tab pos="3333750" algn="l"/>
                <a:tab pos="5465445" algn="l"/>
              </a:tabLst>
            </a:pPr>
            <a:r>
              <a:rPr sz="1450" dirty="0">
                <a:solidFill>
                  <a:srgbClr val="777777"/>
                </a:solidFill>
                <a:latin typeface="Times New Roman"/>
                <a:cs typeface="Times New Roman"/>
              </a:rPr>
              <a:t>d </a:t>
            </a:r>
            <a:r>
              <a:rPr sz="1450" spc="2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300" spc="-95" dirty="0">
                <a:solidFill>
                  <a:srgbClr val="646464"/>
                </a:solidFill>
                <a:latin typeface="Arial"/>
                <a:cs typeface="Arial"/>
              </a:rPr>
              <a:t>i</a:t>
            </a:r>
            <a:r>
              <a:rPr sz="1300" spc="-240" dirty="0">
                <a:solidFill>
                  <a:srgbClr val="646464"/>
                </a:solidFill>
                <a:latin typeface="Arial"/>
                <a:cs typeface="Arial"/>
              </a:rPr>
              <a:t>n</a:t>
            </a:r>
            <a:r>
              <a:rPr sz="1300" spc="50" dirty="0">
                <a:solidFill>
                  <a:srgbClr val="646464"/>
                </a:solidFill>
                <a:latin typeface="Arial"/>
                <a:cs typeface="Arial"/>
              </a:rPr>
              <a:t>o</a:t>
            </a:r>
            <a:r>
              <a:rPr sz="1300" spc="10" dirty="0">
                <a:solidFill>
                  <a:srgbClr val="646464"/>
                </a:solidFill>
                <a:latin typeface="Arial"/>
                <a:cs typeface="Arial"/>
              </a:rPr>
              <a:t>m</a:t>
            </a:r>
            <a:r>
              <a:rPr sz="1300" spc="-3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300" spc="55" dirty="0">
                <a:solidFill>
                  <a:srgbClr val="646464"/>
                </a:solidFill>
                <a:latin typeface="Arial"/>
                <a:cs typeface="Arial"/>
              </a:rPr>
              <a:t>n</a:t>
            </a:r>
            <a:r>
              <a:rPr sz="130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-5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777777"/>
                </a:solidFill>
                <a:latin typeface="Times New Roman"/>
                <a:cs typeface="Times New Roman"/>
              </a:rPr>
              <a:t>do</a:t>
            </a:r>
            <a:r>
              <a:rPr sz="140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00" spc="25" dirty="0">
                <a:solidFill>
                  <a:srgbClr val="777777"/>
                </a:solidFill>
                <a:latin typeface="Times New Roman"/>
                <a:cs typeface="Times New Roman"/>
              </a:rPr>
              <a:t>cont</a:t>
            </a:r>
            <a:r>
              <a:rPr sz="1400" spc="20" dirty="0">
                <a:solidFill>
                  <a:srgbClr val="777777"/>
                </a:solidFill>
                <a:latin typeface="Times New Roman"/>
                <a:cs typeface="Times New Roman"/>
              </a:rPr>
              <a:t>r</a:t>
            </a:r>
            <a:r>
              <a:rPr sz="140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00" spc="14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B8B8B8"/>
                </a:solidFill>
                <a:latin typeface="Times New Roman"/>
                <a:cs typeface="Times New Roman"/>
              </a:rPr>
              <a:t>.</a:t>
            </a:r>
            <a:r>
              <a:rPr sz="1400" spc="-7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777777"/>
                </a:solidFill>
                <a:latin typeface="Times New Roman"/>
                <a:cs typeface="Times New Roman"/>
              </a:rPr>
              <a:t>is</a:t>
            </a:r>
            <a:r>
              <a:rPr sz="1400" spc="10" dirty="0">
                <a:solidFill>
                  <a:srgbClr val="777777"/>
                </a:solidFill>
                <a:latin typeface="Times New Roman"/>
                <a:cs typeface="Times New Roman"/>
              </a:rPr>
              <a:t>t</a:t>
            </a:r>
            <a:r>
              <a:rPr sz="1400" dirty="0">
                <a:solidFill>
                  <a:srgbClr val="777777"/>
                </a:solidFill>
                <a:latin typeface="Times New Roman"/>
                <a:cs typeface="Times New Roman"/>
              </a:rPr>
              <a:t>	</a:t>
            </a:r>
            <a:r>
              <a:rPr sz="1350" i="1" spc="-20" dirty="0">
                <a:solidFill>
                  <a:srgbClr val="777777"/>
                </a:solidFill>
                <a:latin typeface="Arial"/>
                <a:cs typeface="Arial"/>
              </a:rPr>
              <a:t>(</a:t>
            </a:r>
            <a:r>
              <a:rPr sz="1350" i="1" spc="-30" dirty="0">
                <a:solidFill>
                  <a:srgbClr val="777777"/>
                </a:solidFill>
                <a:latin typeface="Arial"/>
                <a:cs typeface="Arial"/>
              </a:rPr>
              <a:t>quien</a:t>
            </a:r>
            <a:r>
              <a:rPr sz="1350" i="1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i="1" spc="-5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i="1" spc="-114" dirty="0">
                <a:solidFill>
                  <a:srgbClr val="646464"/>
                </a:solidFill>
                <a:latin typeface="Arial"/>
                <a:cs typeface="Arial"/>
              </a:rPr>
              <a:t>pres</a:t>
            </a:r>
            <a:r>
              <a:rPr sz="1350" i="1" spc="-15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50" i="1" spc="-270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r>
              <a:rPr sz="1350" i="1" spc="5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777777"/>
                </a:solidFill>
                <a:latin typeface="Arial"/>
                <a:cs typeface="Arial"/>
              </a:rPr>
              <a:t>a</a:t>
            </a:r>
            <a:r>
              <a:rPr sz="1300" dirty="0">
                <a:solidFill>
                  <a:srgbClr val="777777"/>
                </a:solidFill>
                <a:latin typeface="Arial"/>
                <a:cs typeface="Arial"/>
              </a:rPr>
              <a:t>	</a:t>
            </a:r>
            <a:r>
              <a:rPr sz="1450" i="1" spc="-85" dirty="0">
                <a:solidFill>
                  <a:srgbClr val="646464"/>
                </a:solidFill>
                <a:latin typeface="Arial"/>
                <a:cs typeface="Arial"/>
              </a:rPr>
              <a:t>I</a:t>
            </a:r>
            <a:r>
              <a:rPr sz="1450" i="1" dirty="0">
                <a:solidFill>
                  <a:srgbClr val="646464"/>
                </a:solidFill>
                <a:latin typeface="Arial"/>
                <a:cs typeface="Arial"/>
              </a:rPr>
              <a:t>	</a:t>
            </a:r>
            <a:r>
              <a:rPr sz="1400" spc="-35" dirty="0">
                <a:solidFill>
                  <a:srgbClr val="646464"/>
                </a:solidFill>
                <a:latin typeface="Times New Roman"/>
                <a:cs typeface="Times New Roman"/>
              </a:rPr>
              <a:t>rvicio)</a:t>
            </a:r>
            <a:r>
              <a:rPr sz="1400" dirty="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sz="1400" spc="-70" dirty="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sz="1300" spc="30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300" spc="10" dirty="0">
                <a:solidFill>
                  <a:srgbClr val="777777"/>
                </a:solidFill>
                <a:latin typeface="Arial"/>
                <a:cs typeface="Arial"/>
              </a:rPr>
              <a:t>j</a:t>
            </a:r>
            <a:r>
              <a:rPr sz="130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777777"/>
                </a:solidFill>
                <a:latin typeface="Arial"/>
                <a:cs typeface="Arial"/>
              </a:rPr>
              <a:t>c</a:t>
            </a:r>
            <a:r>
              <a:rPr sz="1300" spc="-165" dirty="0">
                <a:solidFill>
                  <a:srgbClr val="B8B8B8"/>
                </a:solidFill>
                <a:latin typeface="Arial"/>
                <a:cs typeface="Arial"/>
              </a:rPr>
              <a:t>·</a:t>
            </a:r>
            <a:r>
              <a:rPr sz="1300" spc="-434" dirty="0">
                <a:solidFill>
                  <a:srgbClr val="B8B8B8"/>
                </a:solidFill>
                <a:latin typeface="Arial"/>
                <a:cs typeface="Arial"/>
              </a:rPr>
              <a:t>-_</a:t>
            </a:r>
            <a:r>
              <a:rPr sz="130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40" dirty="0">
                <a:solidFill>
                  <a:srgbClr val="777777"/>
                </a:solidFill>
                <a:latin typeface="Arial"/>
                <a:cs typeface="Arial"/>
              </a:rPr>
              <a:t>a</a:t>
            </a:r>
            <a:r>
              <a:rPr sz="130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16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450" spc="-45" dirty="0">
                <a:solidFill>
                  <a:srgbClr val="777777"/>
                </a:solidFill>
                <a:latin typeface="Times New Roman"/>
                <a:cs typeface="Times New Roman"/>
              </a:rPr>
              <a:t>o</a:t>
            </a:r>
            <a:r>
              <a:rPr sz="1450" spc="-400" dirty="0">
                <a:solidFill>
                  <a:srgbClr val="777777"/>
                </a:solidFill>
                <a:latin typeface="Times New Roman"/>
                <a:cs typeface="Times New Roman"/>
              </a:rPr>
              <a:t>b</a:t>
            </a:r>
            <a:r>
              <a:rPr sz="1450" spc="-254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450" spc="-90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450" spc="-254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r>
              <a:rPr sz="1450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450" spc="95" dirty="0">
                <a:solidFill>
                  <a:srgbClr val="B8B8B8"/>
                </a:solidFill>
                <a:latin typeface="Times New Roman"/>
                <a:cs typeface="Times New Roman"/>
              </a:rPr>
              <a:t> </a:t>
            </a:r>
            <a:r>
              <a:rPr sz="1450" spc="-295" dirty="0">
                <a:solidFill>
                  <a:srgbClr val="777777"/>
                </a:solidFill>
                <a:latin typeface="Times New Roman"/>
                <a:cs typeface="Times New Roman"/>
              </a:rPr>
              <a:t>s</a:t>
            </a:r>
            <a:r>
              <a:rPr sz="1450" dirty="0">
                <a:solidFill>
                  <a:srgbClr val="777777"/>
                </a:solidFill>
                <a:latin typeface="Times New Roman"/>
                <a:cs typeface="Times New Roman"/>
              </a:rPr>
              <a:t>  </a:t>
            </a:r>
            <a:r>
              <a:rPr sz="1450" spc="-9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50" spc="-45" dirty="0">
                <a:solidFill>
                  <a:srgbClr val="777777"/>
                </a:solidFill>
                <a:latin typeface="Times New Roman"/>
                <a:cs typeface="Times New Roman"/>
              </a:rPr>
              <a:t>o</a:t>
            </a:r>
            <a:r>
              <a:rPr sz="145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50" spc="-10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50" spc="-25" dirty="0">
                <a:solidFill>
                  <a:srgbClr val="646464"/>
                </a:solidFill>
                <a:latin typeface="Times New Roman"/>
                <a:cs typeface="Times New Roman"/>
              </a:rPr>
              <a:t>pr</a:t>
            </a:r>
            <a:r>
              <a:rPr sz="1450" dirty="0">
                <a:solidFill>
                  <a:srgbClr val="646464"/>
                </a:solidFill>
                <a:latin typeface="Times New Roman"/>
                <a:cs typeface="Times New Roman"/>
              </a:rPr>
              <a:t>	</a:t>
            </a:r>
            <a:r>
              <a:rPr sz="1450" spc="-15" dirty="0">
                <a:solidFill>
                  <a:srgbClr val="777777"/>
                </a:solidFill>
                <a:latin typeface="Times New Roman"/>
                <a:cs typeface="Times New Roman"/>
              </a:rPr>
              <a:t>ta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130825" y="2711505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82"/>
                </a:lnTo>
              </a:path>
            </a:pathLst>
          </a:custGeom>
          <a:ln w="30510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40069" y="270489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284261" y="2653952"/>
            <a:ext cx="56089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6600" algn="l"/>
                <a:tab pos="2750820" algn="l"/>
              </a:tabLst>
            </a:pPr>
            <a:r>
              <a:rPr sz="1600" i="1" spc="-90" dirty="0">
                <a:solidFill>
                  <a:srgbClr val="777777"/>
                </a:solidFill>
                <a:latin typeface="Times New Roman"/>
                <a:cs typeface="Times New Roman"/>
              </a:rPr>
              <a:t>s </a:t>
            </a:r>
            <a:r>
              <a:rPr sz="1600" i="1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777777"/>
                </a:solidFill>
                <a:latin typeface="Arial"/>
                <a:cs typeface="Arial"/>
              </a:rPr>
              <a:t>rvicio	</a:t>
            </a:r>
            <a:r>
              <a:rPr sz="1200" spc="65" dirty="0">
                <a:solidFill>
                  <a:srgbClr val="777777"/>
                </a:solidFill>
                <a:latin typeface="Arial"/>
                <a:cs typeface="Arial"/>
              </a:rPr>
              <a:t>con  </a:t>
            </a:r>
            <a:r>
              <a:rPr sz="1300" spc="-40" dirty="0">
                <a:solidFill>
                  <a:srgbClr val="777777"/>
                </a:solidFill>
                <a:latin typeface="Arial"/>
                <a:cs typeface="Arial"/>
              </a:rPr>
              <a:t>sus   </a:t>
            </a:r>
            <a:r>
              <a:rPr sz="1250" spc="85" dirty="0">
                <a:solidFill>
                  <a:srgbClr val="777777"/>
                </a:solidFill>
                <a:latin typeface="Arial"/>
                <a:cs typeface="Arial"/>
              </a:rPr>
              <a:t>trab  </a:t>
            </a:r>
            <a:r>
              <a:rPr sz="1350" spc="-15" dirty="0">
                <a:solidFill>
                  <a:srgbClr val="646464"/>
                </a:solidFill>
                <a:latin typeface="Arial"/>
                <a:cs typeface="Arial"/>
              </a:rPr>
              <a:t>j</a:t>
            </a:r>
            <a:r>
              <a:rPr sz="1350" spc="-12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646464"/>
                </a:solidFill>
                <a:latin typeface="Arial"/>
                <a:cs typeface="Arial"/>
              </a:rPr>
              <a:t>deres,  </a:t>
            </a:r>
            <a:r>
              <a:rPr sz="1300" spc="70" dirty="0">
                <a:solidFill>
                  <a:srgbClr val="777777"/>
                </a:solidFill>
                <a:latin typeface="Arial"/>
                <a:cs typeface="Arial"/>
              </a:rPr>
              <a:t>a	</a:t>
            </a:r>
            <a:r>
              <a:rPr sz="1250" spc="20" dirty="0">
                <a:solidFill>
                  <a:srgbClr val="777777"/>
                </a:solidFill>
                <a:latin typeface="Arial"/>
                <a:cs typeface="Arial"/>
              </a:rPr>
              <a:t>aver </a:t>
            </a:r>
            <a:r>
              <a:rPr sz="1300" spc="-20" dirty="0">
                <a:solidFill>
                  <a:srgbClr val="646464"/>
                </a:solidFill>
                <a:latin typeface="Arial"/>
                <a:cs typeface="Arial"/>
              </a:rPr>
              <a:t>de </a:t>
            </a:r>
            <a:r>
              <a:rPr sz="1200" spc="-20" dirty="0">
                <a:solidFill>
                  <a:srgbClr val="646464"/>
                </a:solidFill>
                <a:latin typeface="Arial"/>
                <a:cs typeface="Arial"/>
              </a:rPr>
              <a:t>una  </a:t>
            </a:r>
            <a:r>
              <a:rPr sz="1200" spc="-265" dirty="0">
                <a:solidFill>
                  <a:srgbClr val="777777"/>
                </a:solidFill>
                <a:latin typeface="Arial"/>
                <a:cs typeface="Arial"/>
              </a:rPr>
              <a:t>p</a:t>
            </a:r>
            <a:r>
              <a:rPr sz="1200" spc="-265" dirty="0">
                <a:solidFill>
                  <a:srgbClr val="B8B8B8"/>
                </a:solidFill>
                <a:latin typeface="Arial"/>
                <a:cs typeface="Arial"/>
              </a:rPr>
              <a:t>- </a:t>
            </a:r>
            <a:r>
              <a:rPr sz="1500" spc="-20" dirty="0">
                <a:solidFill>
                  <a:srgbClr val="777777"/>
                </a:solidFill>
                <a:latin typeface="Times New Roman"/>
                <a:cs typeface="Times New Roman"/>
              </a:rPr>
              <a:t>rscna  </a:t>
            </a:r>
            <a:r>
              <a:rPr sz="1250" spc="-45" dirty="0">
                <a:solidFill>
                  <a:srgbClr val="494949"/>
                </a:solidFill>
                <a:latin typeface="Arial"/>
                <a:cs typeface="Arial"/>
              </a:rPr>
              <a:t>f</a:t>
            </a:r>
            <a:r>
              <a:rPr sz="1250" spc="-45" dirty="0">
                <a:solidFill>
                  <a:srgbClr val="777777"/>
                </a:solidFill>
                <a:latin typeface="Arial"/>
                <a:cs typeface="Arial"/>
              </a:rPr>
              <a:t>ish</a:t>
            </a:r>
            <a:r>
              <a:rPr sz="1250" spc="-45" dirty="0">
                <a:solidFill>
                  <a:srgbClr val="9C9C9C"/>
                </a:solidFill>
                <a:latin typeface="Arial"/>
                <a:cs typeface="Arial"/>
              </a:rPr>
              <a:t>: </a:t>
            </a:r>
            <a:r>
              <a:rPr sz="1250" spc="-185" dirty="0">
                <a:solidFill>
                  <a:srgbClr val="B8B8B8"/>
                </a:solidFill>
                <a:latin typeface="Arial"/>
                <a:cs typeface="Arial"/>
              </a:rPr>
              <a:t>· </a:t>
            </a:r>
            <a:r>
              <a:rPr sz="1200" spc="5" dirty="0">
                <a:solidFill>
                  <a:srgbClr val="777777"/>
                </a:solidFill>
                <a:latin typeface="Arial"/>
                <a:cs typeface="Arial"/>
              </a:rPr>
              <a:t>o </a:t>
            </a:r>
            <a:r>
              <a:rPr sz="1300" spc="-45" dirty="0">
                <a:solidFill>
                  <a:srgbClr val="777777"/>
                </a:solidFill>
                <a:latin typeface="Arial"/>
                <a:cs typeface="Arial"/>
              </a:rPr>
              <a:t>m,or </a:t>
            </a:r>
            <a:r>
              <a:rPr sz="1250" spc="-75" dirty="0">
                <a:solidFill>
                  <a:srgbClr val="343434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601922" y="290031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55296" y="290031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525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32458" y="2906988"/>
            <a:ext cx="0" cy="210820"/>
          </a:xfrm>
          <a:custGeom>
            <a:avLst/>
            <a:gdLst/>
            <a:ahLst/>
            <a:cxnLst/>
            <a:rect l="l" t="t" r="r" b="b"/>
            <a:pathLst>
              <a:path h="210819">
                <a:moveTo>
                  <a:pt x="0" y="0"/>
                </a:moveTo>
                <a:lnTo>
                  <a:pt x="0" y="210282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277187" y="2760313"/>
            <a:ext cx="56153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6315" algn="l"/>
                <a:tab pos="2544445" algn="l"/>
                <a:tab pos="2903855" algn="l"/>
                <a:tab pos="4067810" algn="l"/>
                <a:tab pos="4936490" algn="l"/>
              </a:tabLst>
            </a:pPr>
            <a:r>
              <a:rPr sz="1250" spc="-150" dirty="0">
                <a:solidFill>
                  <a:srgbClr val="646464"/>
                </a:solidFill>
                <a:latin typeface="Arial"/>
                <a:cs typeface="Arial"/>
              </a:rPr>
              <a:t>d</a:t>
            </a:r>
            <a:r>
              <a:rPr sz="1250" spc="-16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5" dirty="0">
                <a:solidFill>
                  <a:srgbClr val="646464"/>
                </a:solidFill>
                <a:latin typeface="Arial"/>
                <a:cs typeface="Arial"/>
              </a:rPr>
              <a:t>enom</a:t>
            </a:r>
            <a:r>
              <a:rPr sz="1250" spc="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250" spc="5" dirty="0">
                <a:solidFill>
                  <a:srgbClr val="646464"/>
                </a:solidFill>
                <a:latin typeface="Arial"/>
                <a:cs typeface="Arial"/>
              </a:rPr>
              <a:t>n </a:t>
            </a:r>
            <a:r>
              <a:rPr sz="1250" spc="16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777777"/>
                </a:solidFill>
                <a:latin typeface="Arial"/>
                <a:cs typeface="Arial"/>
              </a:rPr>
              <a:t>d	</a:t>
            </a:r>
            <a:r>
              <a:rPr sz="1450" spc="-35" dirty="0">
                <a:solidFill>
                  <a:srgbClr val="777777"/>
                </a:solidFill>
                <a:latin typeface="Times New Roman"/>
                <a:cs typeface="Times New Roman"/>
              </a:rPr>
              <a:t>co11tratante </a:t>
            </a:r>
            <a:r>
              <a:rPr sz="1450" spc="-2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250" i="1" spc="25" dirty="0">
                <a:solidFill>
                  <a:srgbClr val="777777"/>
                </a:solidFill>
                <a:latin typeface="Arial"/>
                <a:cs typeface="Arial"/>
              </a:rPr>
              <a:t>(el</a:t>
            </a:r>
            <a:r>
              <a:rPr sz="1250" i="1" spc="23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50" dirty="0">
                <a:solidFill>
                  <a:srgbClr val="646464"/>
                </a:solidFill>
                <a:latin typeface="Arial"/>
                <a:cs typeface="Arial"/>
              </a:rPr>
              <a:t>qu</a:t>
            </a:r>
            <a:r>
              <a:rPr sz="1250" spc="-250" dirty="0">
                <a:solidFill>
                  <a:srgbClr val="B8B8B8"/>
                </a:solidFill>
                <a:latin typeface="Arial"/>
                <a:cs typeface="Arial"/>
              </a:rPr>
              <a:t>,	</a:t>
            </a:r>
            <a:r>
              <a:rPr sz="1250" i="1" spc="-445" dirty="0">
                <a:solidFill>
                  <a:srgbClr val="777777"/>
                </a:solidFill>
                <a:latin typeface="Arial"/>
                <a:cs typeface="Arial"/>
              </a:rPr>
              <a:t>r</a:t>
            </a:r>
            <a:r>
              <a:rPr sz="2300" i="1" spc="-445" dirty="0">
                <a:solidFill>
                  <a:srgbClr val="646464"/>
                </a:solidFill>
                <a:latin typeface="Times New Roman"/>
                <a:cs typeface="Times New Roman"/>
              </a:rPr>
              <a:t>m</a:t>
            </a:r>
            <a:r>
              <a:rPr sz="1250" spc="-445" dirty="0">
                <a:solidFill>
                  <a:srgbClr val="B8B8B8"/>
                </a:solidFill>
                <a:latin typeface="Arial"/>
                <a:cs typeface="Arial"/>
              </a:rPr>
              <a:t>-	</a:t>
            </a:r>
            <a:r>
              <a:rPr sz="2300" i="1" spc="-380" dirty="0">
                <a:solidFill>
                  <a:srgbClr val="646464"/>
                </a:solidFill>
                <a:latin typeface="Times New Roman"/>
                <a:cs typeface="Times New Roman"/>
              </a:rPr>
              <a:t>e   </a:t>
            </a:r>
            <a:r>
              <a:rPr sz="1250" i="1" spc="-150" dirty="0">
                <a:solidFill>
                  <a:srgbClr val="646464"/>
                </a:solidFill>
                <a:latin typeface="Arial"/>
                <a:cs typeface="Arial"/>
              </a:rPr>
              <a:t>e</a:t>
            </a:r>
            <a:r>
              <a:rPr sz="1250" i="1" spc="-15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250" i="1" spc="-150" dirty="0">
                <a:solidFill>
                  <a:srgbClr val="494949"/>
                </a:solidFill>
                <a:latin typeface="Arial"/>
                <a:cs typeface="Arial"/>
              </a:rPr>
              <a:t>I  </a:t>
            </a:r>
            <a:r>
              <a:rPr sz="1250" i="1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250" spc="-140" dirty="0">
                <a:solidFill>
                  <a:srgbClr val="777777"/>
                </a:solidFill>
                <a:latin typeface="Arial"/>
                <a:cs typeface="Arial"/>
              </a:rPr>
              <a:t>s   </a:t>
            </a:r>
            <a:r>
              <a:rPr sz="1350" spc="35" dirty="0">
                <a:solidFill>
                  <a:srgbClr val="777777"/>
                </a:solidFill>
                <a:latin typeface="Arial"/>
                <a:cs typeface="Arial"/>
              </a:rPr>
              <a:t>rvido),	</a:t>
            </a:r>
            <a:r>
              <a:rPr sz="1250" spc="20" dirty="0">
                <a:solidFill>
                  <a:srgbClr val="777777"/>
                </a:solidFill>
                <a:latin typeface="Arial"/>
                <a:cs typeface="Arial"/>
              </a:rPr>
              <a:t>iendo</a:t>
            </a:r>
            <a:r>
              <a:rPr sz="1250" spc="254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250" spc="24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5" dirty="0">
                <a:solidFill>
                  <a:srgbClr val="777777"/>
                </a:solidFill>
                <a:latin typeface="Times New Roman"/>
                <a:cs typeface="Times New Roman"/>
              </a:rPr>
              <a:t>t	</a:t>
            </a:r>
            <a:r>
              <a:rPr sz="1450" spc="-75" dirty="0">
                <a:solidFill>
                  <a:srgbClr val="777777"/>
                </a:solidFill>
                <a:latin typeface="Arial"/>
                <a:cs typeface="Arial"/>
              </a:rPr>
              <a:t>u</a:t>
            </a:r>
            <a:r>
              <a:rPr sz="1450" spc="-75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450" spc="-75" dirty="0">
                <a:solidFill>
                  <a:srgbClr val="646464"/>
                </a:solidFill>
                <a:latin typeface="Arial"/>
                <a:cs typeface="Arial"/>
              </a:rPr>
              <a:t>ti </a:t>
            </a:r>
            <a:r>
              <a:rPr sz="1450" spc="-10" dirty="0">
                <a:solidFill>
                  <a:srgbClr val="646464"/>
                </a:solidFill>
                <a:latin typeface="Arial"/>
                <a:cs typeface="Arial"/>
              </a:rPr>
              <a:t>mo</a:t>
            </a:r>
            <a:r>
              <a:rPr sz="1450" spc="-9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50" spc="-55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350" spc="-55" dirty="0">
                <a:solidFill>
                  <a:srgbClr val="343434"/>
                </a:solidFill>
                <a:latin typeface="Arial"/>
                <a:cs typeface="Arial"/>
              </a:rPr>
              <a:t>l</a:t>
            </a:r>
            <a:endParaRPr sz="135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947695" y="3095729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4271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01215" y="3339496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24408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95662" y="3339496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18306">
            <a:solidFill>
              <a:srgbClr val="C4C4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23312" y="3339496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24408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3288997" y="3066098"/>
            <a:ext cx="5613400" cy="49784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35"/>
              </a:spcBef>
              <a:tabLst>
                <a:tab pos="3093085" algn="l"/>
                <a:tab pos="5299710" algn="l"/>
              </a:tabLst>
            </a:pPr>
            <a:r>
              <a:rPr sz="1250" spc="-10" dirty="0">
                <a:solidFill>
                  <a:srgbClr val="646464"/>
                </a:solidFill>
                <a:latin typeface="Arial"/>
                <a:cs typeface="Arial"/>
              </a:rPr>
              <a:t>que  </a:t>
            </a:r>
            <a:r>
              <a:rPr sz="1250" spc="50" dirty="0">
                <a:solidFill>
                  <a:srgbClr val="777777"/>
                </a:solidFill>
                <a:latin typeface="Arial"/>
                <a:cs typeface="Arial"/>
              </a:rPr>
              <a:t>fija </a:t>
            </a:r>
            <a:r>
              <a:rPr sz="1250" dirty="0">
                <a:solidFill>
                  <a:srgbClr val="646464"/>
                </a:solidFill>
                <a:latin typeface="Arial"/>
                <a:cs typeface="Arial"/>
              </a:rPr>
              <a:t>las 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tar   </a:t>
            </a:r>
            <a:r>
              <a:rPr sz="1250" spc="-30" dirty="0">
                <a:solidFill>
                  <a:srgbClr val="777777"/>
                </a:solidFill>
                <a:latin typeface="Arial"/>
                <a:cs typeface="Arial"/>
              </a:rPr>
              <a:t>as  </a:t>
            </a:r>
            <a:r>
              <a:rPr sz="1250" spc="-15" dirty="0">
                <a:solidFill>
                  <a:srgbClr val="777777"/>
                </a:solidFill>
                <a:latin typeface="Arial"/>
                <a:cs typeface="Arial"/>
              </a:rPr>
              <a:t>a   </a:t>
            </a:r>
            <a:r>
              <a:rPr sz="1250" spc="-150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r>
              <a:rPr sz="1250" spc="-150" dirty="0">
                <a:solidFill>
                  <a:srgbClr val="777777"/>
                </a:solidFill>
                <a:latin typeface="Arial"/>
                <a:cs typeface="Arial"/>
              </a:rPr>
              <a:t>e   </a:t>
            </a:r>
            <a:r>
              <a:rPr sz="1250" spc="20" dirty="0">
                <a:solidFill>
                  <a:srgbClr val="646464"/>
                </a:solidFill>
                <a:latin typeface="Arial"/>
                <a:cs typeface="Arial"/>
              </a:rPr>
              <a:t>wiar </a:t>
            </a:r>
            <a:r>
              <a:rPr sz="1300" spc="-10" dirty="0">
                <a:solidFill>
                  <a:srgbClr val="646464"/>
                </a:solidFill>
                <a:latin typeface="Arial"/>
                <a:cs typeface="Arial"/>
              </a:rPr>
              <a:t>y</a:t>
            </a:r>
            <a:r>
              <a:rPr sz="1300" spc="26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777777"/>
                </a:solidFill>
                <a:latin typeface="Arial"/>
                <a:cs typeface="Arial"/>
              </a:rPr>
              <a:t>sup </a:t>
            </a:r>
            <a:r>
              <a:rPr sz="1250" spc="4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rvi	</a:t>
            </a:r>
            <a:r>
              <a:rPr sz="1250" spc="15" dirty="0">
                <a:solidFill>
                  <a:srgbClr val="646464"/>
                </a:solidFill>
                <a:latin typeface="Arial"/>
                <a:cs typeface="Arial"/>
              </a:rPr>
              <a:t>e</a:t>
            </a:r>
            <a:r>
              <a:rPr sz="1250" spc="15" dirty="0">
                <a:solidFill>
                  <a:srgbClr val="494949"/>
                </a:solidFill>
                <a:latin typeface="Arial"/>
                <a:cs typeface="Arial"/>
              </a:rPr>
              <a:t>l </a:t>
            </a:r>
            <a:r>
              <a:rPr sz="1250" spc="-85" dirty="0">
                <a:solidFill>
                  <a:srgbClr val="646464"/>
                </a:solidFill>
                <a:latin typeface="Arial"/>
                <a:cs typeface="Arial"/>
              </a:rPr>
              <a:t>des</a:t>
            </a:r>
            <a:r>
              <a:rPr sz="1250" spc="-85" dirty="0">
                <a:solidFill>
                  <a:srgbClr val="9C9C9C"/>
                </a:solidFill>
                <a:latin typeface="Arial"/>
                <a:cs typeface="Arial"/>
              </a:rPr>
              <a:t>.   </a:t>
            </a:r>
            <a:r>
              <a:rPr sz="1250" spc="40" dirty="0">
                <a:solidFill>
                  <a:srgbClr val="646464"/>
                </a:solidFill>
                <a:latin typeface="Arial"/>
                <a:cs typeface="Arial"/>
              </a:rPr>
              <a:t>rrollo </a:t>
            </a:r>
            <a:r>
              <a:rPr sz="1250" spc="25" dirty="0">
                <a:solidFill>
                  <a:srgbClr val="777777"/>
                </a:solidFill>
                <a:latin typeface="Arial"/>
                <a:cs typeface="Arial"/>
              </a:rPr>
              <a:t>de </a:t>
            </a:r>
            <a:r>
              <a:rPr sz="1250" spc="-5" dirty="0">
                <a:solidFill>
                  <a:srgbClr val="343434"/>
                </a:solidFill>
                <a:latin typeface="Arial"/>
                <a:cs typeface="Arial"/>
              </a:rPr>
              <a:t>l</a:t>
            </a:r>
            <a:r>
              <a:rPr sz="1250" spc="-5" dirty="0">
                <a:solidFill>
                  <a:srgbClr val="777777"/>
                </a:solidFill>
                <a:latin typeface="Arial"/>
                <a:cs typeface="Arial"/>
              </a:rPr>
              <a:t>as  </a:t>
            </a:r>
            <a:r>
              <a:rPr sz="1250" spc="-25" dirty="0">
                <a:solidFill>
                  <a:srgbClr val="777777"/>
                </a:solidFill>
                <a:latin typeface="Arial"/>
                <a:cs typeface="Arial"/>
              </a:rPr>
              <a:t>s </a:t>
            </a:r>
            <a:r>
              <a:rPr sz="1250" spc="17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rvi</a:t>
            </a:r>
            <a:r>
              <a:rPr sz="1250" spc="32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45" dirty="0">
                <a:solidFill>
                  <a:srgbClr val="494949"/>
                </a:solidFill>
                <a:latin typeface="Arial"/>
                <a:cs typeface="Arial"/>
              </a:rPr>
              <a:t>i	</a:t>
            </a:r>
            <a:r>
              <a:rPr sz="1250" spc="60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sz="1250" spc="8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  <a:p>
            <a:pPr marR="22225" algn="r">
              <a:lnSpc>
                <a:spcPct val="100000"/>
              </a:lnSpc>
              <a:spcBef>
                <a:spcPts val="160"/>
              </a:spcBef>
              <a:tabLst>
                <a:tab pos="1210310" algn="l"/>
                <a:tab pos="1703070" algn="l"/>
                <a:tab pos="2916555" algn="l"/>
                <a:tab pos="3929379" algn="l"/>
              </a:tabLst>
            </a:pPr>
            <a:r>
              <a:rPr sz="1300" spc="-95" dirty="0">
                <a:solidFill>
                  <a:srgbClr val="777777"/>
                </a:solidFill>
                <a:latin typeface="Arial"/>
                <a:cs typeface="Arial"/>
              </a:rPr>
              <a:t>jie </a:t>
            </a:r>
            <a:r>
              <a:rPr sz="1300" spc="-50" dirty="0">
                <a:solidFill>
                  <a:srgbClr val="B8B8B8"/>
                </a:solidFill>
                <a:latin typeface="Arial"/>
                <a:cs typeface="Arial"/>
              </a:rPr>
              <a:t>-</a:t>
            </a:r>
            <a:r>
              <a:rPr sz="1300" spc="-50" dirty="0">
                <a:solidFill>
                  <a:srgbClr val="777777"/>
                </a:solidFill>
                <a:latin typeface="Arial"/>
                <a:cs typeface="Arial"/>
              </a:rPr>
              <a:t>uci6 </a:t>
            </a:r>
            <a:r>
              <a:rPr sz="1300" spc="55" dirty="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sz="1300" spc="6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60" dirty="0">
                <a:solidFill>
                  <a:srgbClr val="646464"/>
                </a:solidFill>
                <a:latin typeface="Arial"/>
                <a:cs typeface="Arial"/>
              </a:rPr>
              <a:t>de </a:t>
            </a:r>
            <a:r>
              <a:rPr sz="1300" spc="-3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5" dirty="0">
                <a:solidFill>
                  <a:srgbClr val="777777"/>
                </a:solidFill>
                <a:latin typeface="Arial"/>
                <a:cs typeface="Arial"/>
              </a:rPr>
              <a:t>la	</a:t>
            </a:r>
            <a:r>
              <a:rPr sz="1300" spc="25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sz="1300" spc="33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40" dirty="0">
                <a:solidFill>
                  <a:srgbClr val="646464"/>
                </a:solidFill>
                <a:latin typeface="Arial"/>
                <a:cs typeface="Arial"/>
              </a:rPr>
              <a:t>ra	</a:t>
            </a:r>
            <a:r>
              <a:rPr sz="1550" spc="-30" dirty="0">
                <a:solidFill>
                  <a:srgbClr val="777777"/>
                </a:solidFill>
                <a:latin typeface="Times New Roman"/>
                <a:cs typeface="Times New Roman"/>
              </a:rPr>
              <a:t>contratadas </a:t>
            </a:r>
            <a:r>
              <a:rPr sz="1550" spc="3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450" spc="-30" dirty="0">
                <a:solidFill>
                  <a:srgbClr val="646464"/>
                </a:solidFill>
                <a:latin typeface="Arial"/>
                <a:cs typeface="Arial"/>
              </a:rPr>
              <a:t>y	</a:t>
            </a:r>
            <a:r>
              <a:rPr sz="1300" spc="55" dirty="0">
                <a:solidFill>
                  <a:srgbClr val="646464"/>
                </a:solidFill>
                <a:latin typeface="Arial"/>
                <a:cs typeface="Arial"/>
              </a:rPr>
              <a:t>n </a:t>
            </a:r>
            <a:r>
              <a:rPr sz="1300" dirty="0">
                <a:solidFill>
                  <a:srgbClr val="777777"/>
                </a:solidFill>
                <a:latin typeface="Arial"/>
                <a:cs typeface="Arial"/>
              </a:rPr>
              <a:t>cuy </a:t>
            </a:r>
            <a:r>
              <a:rPr sz="1300" spc="-225" dirty="0">
                <a:solidFill>
                  <a:srgbClr val="B8B8B8"/>
                </a:solidFill>
                <a:latin typeface="Arial"/>
                <a:cs typeface="Arial"/>
              </a:rPr>
              <a:t>-     </a:t>
            </a:r>
            <a:r>
              <a:rPr sz="1300" spc="-14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175" dirty="0">
                <a:solidFill>
                  <a:srgbClr val="646464"/>
                </a:solidFill>
                <a:latin typeface="Arial"/>
                <a:cs typeface="Arial"/>
              </a:rPr>
              <a:t>fl </a:t>
            </a:r>
            <a:r>
              <a:rPr sz="1300" spc="-14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-110" dirty="0">
                <a:solidFill>
                  <a:srgbClr val="646464"/>
                </a:solidFill>
                <a:latin typeface="Arial"/>
                <a:cs typeface="Arial"/>
              </a:rPr>
              <a:t>g</a:t>
            </a:r>
            <a:r>
              <a:rPr sz="1300" spc="-110" dirty="0">
                <a:solidFill>
                  <a:srgbClr val="9C9C9C"/>
                </a:solidFill>
                <a:latin typeface="Arial"/>
                <a:cs typeface="Arial"/>
              </a:rPr>
              <a:t>,</a:t>
            </a:r>
            <a:r>
              <a:rPr sz="1300" spc="-110" dirty="0">
                <a:solidFill>
                  <a:srgbClr val="646464"/>
                </a:solidFill>
                <a:latin typeface="Arial"/>
                <a:cs typeface="Arial"/>
              </a:rPr>
              <a:t>u	</a:t>
            </a:r>
            <a:r>
              <a:rPr sz="1300" spc="25" dirty="0">
                <a:solidFill>
                  <a:srgbClr val="646464"/>
                </a:solidFill>
                <a:latin typeface="Arial"/>
                <a:cs typeface="Arial"/>
              </a:rPr>
              <a:t>,  </a:t>
            </a:r>
            <a:r>
              <a:rPr sz="1300" spc="-515" dirty="0">
                <a:solidFill>
                  <a:srgbClr val="B8B8B8"/>
                </a:solidFill>
                <a:latin typeface="Arial"/>
                <a:cs typeface="Arial"/>
              </a:rPr>
              <a:t>_</a:t>
            </a:r>
            <a:r>
              <a:rPr sz="1300" spc="-25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65" dirty="0">
                <a:solidFill>
                  <a:srgbClr val="777777"/>
                </a:solidFill>
                <a:latin typeface="Arial"/>
                <a:cs typeface="Arial"/>
              </a:rPr>
              <a:t>omo   </a:t>
            </a:r>
            <a:r>
              <a:rPr sz="1300" spc="-20" dirty="0">
                <a:solidFill>
                  <a:srgbClr val="646464"/>
                </a:solidFill>
                <a:latin typeface="Arial"/>
                <a:cs typeface="Arial"/>
              </a:rPr>
              <a:t>recep  </a:t>
            </a:r>
            <a:r>
              <a:rPr sz="1300" spc="5" dirty="0">
                <a:solidFill>
                  <a:srgbClr val="777777"/>
                </a:solidFill>
                <a:latin typeface="Arial"/>
                <a:cs typeface="Arial"/>
              </a:rPr>
              <a:t>or  </a:t>
            </a:r>
            <a:r>
              <a:rPr sz="1300" spc="35" dirty="0">
                <a:solidFill>
                  <a:srgbClr val="777777"/>
                </a:solidFill>
                <a:latin typeface="Arial"/>
                <a:cs typeface="Arial"/>
              </a:rPr>
              <a:t>d</a:t>
            </a:r>
            <a:r>
              <a:rPr sz="1300" spc="-114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15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369755" y="3544582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517731" y="3544582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910458" y="3544582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3352478" y="3538171"/>
            <a:ext cx="194056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indent="-52705">
              <a:lnSpc>
                <a:spcPct val="100000"/>
              </a:lnSpc>
              <a:spcBef>
                <a:spcPts val="100"/>
              </a:spcBef>
              <a:buClr>
                <a:srgbClr val="B8B8B8"/>
              </a:buClr>
              <a:buChar char="·"/>
              <a:tabLst>
                <a:tab pos="65405" algn="l"/>
              </a:tabLst>
            </a:pPr>
            <a:r>
              <a:rPr sz="1250" spc="-60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250" spc="-60" dirty="0">
                <a:solidFill>
                  <a:srgbClr val="B8B8B8"/>
                </a:solidFill>
                <a:latin typeface="Arial"/>
                <a:cs typeface="Arial"/>
              </a:rPr>
              <a:t>· </a:t>
            </a:r>
            <a:r>
              <a:rPr sz="1250" spc="25" dirty="0">
                <a:solidFill>
                  <a:srgbClr val="646464"/>
                </a:solidFill>
                <a:latin typeface="Arial"/>
                <a:cs typeface="Arial"/>
              </a:rPr>
              <a:t>vi </a:t>
            </a:r>
            <a:r>
              <a:rPr sz="1250" spc="-90" dirty="0">
                <a:solidFill>
                  <a:srgbClr val="777777"/>
                </a:solidFill>
                <a:latin typeface="Arial"/>
                <a:cs typeface="Arial"/>
              </a:rPr>
              <a:t>io,</a:t>
            </a:r>
            <a:r>
              <a:rPr sz="1250" spc="-90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250" spc="35" dirty="0">
                <a:solidFill>
                  <a:srgbClr val="646464"/>
                </a:solidFill>
                <a:latin typeface="Arial"/>
                <a:cs typeface="Arial"/>
              </a:rPr>
              <a:t>d </a:t>
            </a:r>
            <a:r>
              <a:rPr sz="1250" spc="-25" dirty="0">
                <a:solidFill>
                  <a:srgbClr val="646464"/>
                </a:solidFill>
                <a:latin typeface="Arial"/>
                <a:cs typeface="Arial"/>
              </a:rPr>
              <a:t>be </a:t>
            </a:r>
            <a:r>
              <a:rPr sz="1250" spc="10" dirty="0">
                <a:solidFill>
                  <a:srgbClr val="777777"/>
                </a:solidFill>
                <a:latin typeface="Arial"/>
                <a:cs typeface="Arial"/>
              </a:rPr>
              <a:t>cumplir 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con</a:t>
            </a:r>
            <a:r>
              <a:rPr sz="1250" spc="-25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343434"/>
                </a:solidFill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574036" y="3531356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5550580" y="3525448"/>
            <a:ext cx="161607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1809" algn="l"/>
              </a:tabLst>
            </a:pPr>
            <a:r>
              <a:rPr sz="1350" spc="-459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350" spc="-459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350" spc="-459" dirty="0">
                <a:solidFill>
                  <a:srgbClr val="777777"/>
                </a:solidFill>
                <a:latin typeface="Arial"/>
                <a:cs typeface="Arial"/>
              </a:rPr>
              <a:t>g</a:t>
            </a:r>
            <a:r>
              <a:rPr sz="1350" spc="17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777777"/>
                </a:solidFill>
                <a:latin typeface="Arial"/>
                <a:cs typeface="Arial"/>
              </a:rPr>
              <a:t>u</a:t>
            </a:r>
            <a:r>
              <a:rPr sz="1350" spc="-2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350" spc="-25" dirty="0">
                <a:solidFill>
                  <a:srgbClr val="777777"/>
                </a:solidFill>
                <a:latin typeface="Arial"/>
                <a:cs typeface="Arial"/>
              </a:rPr>
              <a:t>e	</a:t>
            </a:r>
            <a:r>
              <a:rPr sz="1250" spc="-45" dirty="0">
                <a:solidFill>
                  <a:srgbClr val="777777"/>
                </a:solidFill>
                <a:latin typeface="Arial"/>
                <a:cs typeface="Arial"/>
              </a:rPr>
              <a:t>es</a:t>
            </a:r>
            <a:r>
              <a:rPr sz="1250" spc="-3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ondiciones</a:t>
            </a:r>
            <a:r>
              <a:rPr sz="1250" dirty="0">
                <a:solidFill>
                  <a:srgbClr val="9C9C9C"/>
                </a:solidFill>
                <a:latin typeface="Arial"/>
                <a:cs typeface="Arial"/>
              </a:rPr>
              <a:t>:</a:t>
            </a:r>
            <a:endParaRPr sz="12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480146" y="3849620"/>
            <a:ext cx="56134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60" dirty="0">
                <a:solidFill>
                  <a:srgbClr val="646464"/>
                </a:solidFill>
                <a:latin typeface="Arial"/>
                <a:cs typeface="Arial"/>
              </a:rPr>
              <a:t>}No</a:t>
            </a:r>
            <a:r>
              <a:rPr sz="1250" spc="18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30" dirty="0">
                <a:solidFill>
                  <a:srgbClr val="646464"/>
                </a:solidFill>
                <a:latin typeface="Arial"/>
                <a:cs typeface="Arial"/>
              </a:rPr>
              <a:t>po</a:t>
            </a:r>
            <a:endParaRPr sz="12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066138" y="385603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264806" y="3816354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5468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168233" y="385603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53253" y="385603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36482" y="385603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4576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4785422" y="3811452"/>
            <a:ext cx="679450" cy="46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100"/>
              </a:spcBef>
            </a:pPr>
            <a:r>
              <a:rPr sz="1250" spc="20" dirty="0">
                <a:solidFill>
                  <a:srgbClr val="646464"/>
                </a:solidFill>
                <a:latin typeface="Arial"/>
                <a:cs typeface="Arial"/>
              </a:rPr>
              <a:t>r </a:t>
            </a:r>
            <a:r>
              <a:rPr sz="1250" spc="15" dirty="0">
                <a:solidFill>
                  <a:srgbClr val="777777"/>
                </a:solidFill>
                <a:latin typeface="Arial"/>
                <a:cs typeface="Arial"/>
              </a:rPr>
              <a:t>I  </a:t>
            </a:r>
            <a:r>
              <a:rPr sz="1250" spc="-105" dirty="0">
                <a:solidFill>
                  <a:srgbClr val="B8B8B8"/>
                </a:solidFill>
                <a:latin typeface="Arial"/>
                <a:cs typeface="Arial"/>
              </a:rPr>
              <a:t>·</a:t>
            </a:r>
            <a:r>
              <a:rPr sz="1250" spc="4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550" spc="-150" dirty="0">
                <a:solidFill>
                  <a:srgbClr val="777777"/>
                </a:solidFill>
                <a:latin typeface="Times New Roman"/>
                <a:cs typeface="Times New Roman"/>
              </a:rPr>
              <a:t>oi</a:t>
            </a:r>
            <a:r>
              <a:rPr sz="1550" spc="-150" dirty="0">
                <a:solidFill>
                  <a:srgbClr val="B8B8B8"/>
                </a:solidFill>
                <a:latin typeface="Times New Roman"/>
                <a:cs typeface="Times New Roman"/>
              </a:rPr>
              <a:t>·</a:t>
            </a:r>
            <a:r>
              <a:rPr sz="1550" spc="-150" dirty="0">
                <a:solidFill>
                  <a:srgbClr val="777777"/>
                </a:solidFill>
                <a:latin typeface="Times New Roman"/>
                <a:cs typeface="Times New Roman"/>
              </a:rPr>
              <a:t>au</a:t>
            </a:r>
            <a:endParaRPr sz="1550">
              <a:latin typeface="Times New Roman"/>
              <a:cs typeface="Times New Roman"/>
            </a:endParaRPr>
          </a:p>
          <a:p>
            <a:pPr marL="26670">
              <a:lnSpc>
                <a:spcPts val="1595"/>
              </a:lnSpc>
            </a:pPr>
            <a:r>
              <a:rPr sz="1350" spc="-30" dirty="0">
                <a:solidFill>
                  <a:srgbClr val="777777"/>
                </a:solidFill>
                <a:latin typeface="Arial"/>
                <a:cs typeface="Arial"/>
              </a:rPr>
              <a:t>sa</a:t>
            </a:r>
            <a:r>
              <a:rPr sz="1350" spc="-30" dirty="0">
                <a:solidFill>
                  <a:srgbClr val="494949"/>
                </a:solidFill>
                <a:latin typeface="Arial"/>
                <a:cs typeface="Arial"/>
              </a:rPr>
              <a:t>rr</a:t>
            </a:r>
            <a:r>
              <a:rPr sz="1350" spc="-30" dirty="0">
                <a:solidFill>
                  <a:srgbClr val="777777"/>
                </a:solidFill>
                <a:latin typeface="Arial"/>
                <a:cs typeface="Arial"/>
              </a:rPr>
              <a:t>ol</a:t>
            </a:r>
            <a:r>
              <a:rPr sz="1350" spc="-30" dirty="0">
                <a:solidFill>
                  <a:srgbClr val="343434"/>
                </a:solidFill>
                <a:latin typeface="Arial"/>
                <a:cs typeface="Arial"/>
              </a:rPr>
              <a:t>l</a:t>
            </a:r>
            <a:r>
              <a:rPr sz="1350" spc="300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350" spc="30" dirty="0">
                <a:solidFill>
                  <a:srgbClr val="646464"/>
                </a:solidFill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626494" y="3849620"/>
            <a:ext cx="1172210" cy="426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55"/>
              </a:lnSpc>
              <a:spcBef>
                <a:spcPts val="100"/>
              </a:spcBef>
              <a:tabLst>
                <a:tab pos="1129030" algn="l"/>
              </a:tabLst>
            </a:pPr>
            <a:r>
              <a:rPr sz="1250" spc="60" dirty="0">
                <a:solidFill>
                  <a:srgbClr val="646464"/>
                </a:solidFill>
                <a:latin typeface="Arial"/>
                <a:cs typeface="Arial"/>
              </a:rPr>
              <a:t>d</a:t>
            </a:r>
            <a:r>
              <a:rPr sz="1250" spc="-10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777777"/>
                </a:solidFill>
                <a:latin typeface="Arial"/>
                <a:cs typeface="Arial"/>
              </a:rPr>
              <a:t>d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  </a:t>
            </a:r>
            <a:r>
              <a:rPr sz="1250" spc="-9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r>
              <a:rPr sz="125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15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r>
              <a:rPr sz="1250" spc="-170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250" spc="-1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-30" dirty="0">
                <a:solidFill>
                  <a:srgbClr val="777777"/>
                </a:solidFill>
                <a:latin typeface="Arial"/>
                <a:cs typeface="Arial"/>
              </a:rPr>
              <a:t>a</a:t>
            </a:r>
            <a:r>
              <a:rPr sz="1250" spc="-20" dirty="0">
                <a:solidFill>
                  <a:srgbClr val="777777"/>
                </a:solidFill>
                <a:latin typeface="Arial"/>
                <a:cs typeface="Arial"/>
              </a:rPr>
              <a:t>c</a:t>
            </a:r>
            <a:r>
              <a:rPr sz="1250" spc="7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35" dirty="0">
                <a:solidFill>
                  <a:srgbClr val="9C9C9C"/>
                </a:solidFill>
                <a:latin typeface="Arial"/>
                <a:cs typeface="Arial"/>
              </a:rPr>
              <a:t>·.</a:t>
            </a:r>
            <a:r>
              <a:rPr sz="1250" spc="-140" dirty="0">
                <a:solidFill>
                  <a:srgbClr val="9C9C9C"/>
                </a:solidFill>
                <a:latin typeface="Arial"/>
                <a:cs typeface="Arial"/>
              </a:rPr>
              <a:t> </a:t>
            </a:r>
            <a:r>
              <a:rPr sz="1250" spc="-35" dirty="0">
                <a:solidFill>
                  <a:srgbClr val="9C9C9C"/>
                </a:solidFill>
                <a:latin typeface="Arial"/>
                <a:cs typeface="Arial"/>
              </a:rPr>
              <a:t>·</a:t>
            </a:r>
            <a:r>
              <a:rPr sz="1250" dirty="0">
                <a:solidFill>
                  <a:srgbClr val="9C9C9C"/>
                </a:solidFill>
                <a:latin typeface="Arial"/>
                <a:cs typeface="Arial"/>
              </a:rPr>
              <a:t>	</a:t>
            </a:r>
            <a:r>
              <a:rPr sz="1250" spc="-185" dirty="0">
                <a:solidFill>
                  <a:srgbClr val="9C9C9C"/>
                </a:solidFill>
                <a:latin typeface="Arial"/>
                <a:cs typeface="Arial"/>
              </a:rPr>
              <a:t>·</a:t>
            </a:r>
            <a:endParaRPr sz="1250">
              <a:latin typeface="Arial"/>
              <a:cs typeface="Arial"/>
            </a:endParaRPr>
          </a:p>
          <a:p>
            <a:pPr marL="66040">
              <a:lnSpc>
                <a:spcPts val="1695"/>
              </a:lnSpc>
            </a:pPr>
            <a:r>
              <a:rPr sz="1450" spc="-40" dirty="0">
                <a:solidFill>
                  <a:srgbClr val="777777"/>
                </a:solidFill>
                <a:latin typeface="Arial"/>
                <a:cs typeface="Arial"/>
              </a:rPr>
              <a:t>el </a:t>
            </a:r>
            <a:r>
              <a:rPr sz="1350" spc="-105" dirty="0">
                <a:solidFill>
                  <a:srgbClr val="777777"/>
                </a:solidFill>
                <a:latin typeface="Arial"/>
                <a:cs typeface="Arial"/>
              </a:rPr>
              <a:t>c </a:t>
            </a:r>
            <a:r>
              <a:rPr sz="1350" spc="30" dirty="0">
                <a:solidFill>
                  <a:srgbClr val="777777"/>
                </a:solidFill>
                <a:latin typeface="Arial"/>
                <a:cs typeface="Arial"/>
              </a:rPr>
              <a:t>ntro</a:t>
            </a:r>
            <a:r>
              <a:rPr sz="1350" spc="-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225" dirty="0">
                <a:solidFill>
                  <a:srgbClr val="9C9C9C"/>
                </a:solidFill>
                <a:latin typeface="Arial"/>
                <a:cs typeface="Arial"/>
              </a:rPr>
              <a:t>·</a:t>
            </a:r>
            <a:endParaRPr sz="135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087222" y="4047385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7011887" y="3849620"/>
            <a:ext cx="1911350" cy="42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250" spc="-40" dirty="0">
                <a:solidFill>
                  <a:srgbClr val="646464"/>
                </a:solidFill>
                <a:latin typeface="Arial"/>
                <a:cs typeface="Arial"/>
              </a:rPr>
              <a:t>, </a:t>
            </a:r>
            <a:r>
              <a:rPr sz="1250" spc="-40" dirty="0">
                <a:solidFill>
                  <a:srgbClr val="777777"/>
                </a:solidFill>
                <a:latin typeface="Arial"/>
                <a:cs typeface="Arial"/>
              </a:rPr>
              <a:t>I </a:t>
            </a:r>
            <a:r>
              <a:rPr sz="1250" spc="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777777"/>
                </a:solidFill>
                <a:latin typeface="Arial"/>
                <a:cs typeface="Arial"/>
              </a:rPr>
              <a:t>u </a:t>
            </a:r>
            <a:r>
              <a:rPr sz="1250" spc="1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40" dirty="0">
                <a:solidFill>
                  <a:srgbClr val="646464"/>
                </a:solidFill>
                <a:latin typeface="Arial"/>
                <a:cs typeface="Arial"/>
              </a:rPr>
              <a:t>I	</a:t>
            </a:r>
            <a:r>
              <a:rPr sz="1250" spc="-125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sz="1250" spc="-125" dirty="0">
                <a:solidFill>
                  <a:srgbClr val="B8B8B8"/>
                </a:solidFill>
                <a:latin typeface="Arial"/>
                <a:cs typeface="Arial"/>
              </a:rPr>
              <a:t>, </a:t>
            </a:r>
            <a:r>
              <a:rPr sz="1250" spc="-210" dirty="0">
                <a:solidFill>
                  <a:srgbClr val="777777"/>
                </a:solidFill>
                <a:latin typeface="Arial"/>
                <a:cs typeface="Arial"/>
              </a:rPr>
              <a:t>.simi  </a:t>
            </a:r>
            <a:r>
              <a:rPr sz="1250" spc="5" dirty="0">
                <a:solidFill>
                  <a:srgbClr val="343434"/>
                </a:solidFill>
                <a:latin typeface="Arial"/>
                <a:cs typeface="Arial"/>
              </a:rPr>
              <a:t>l</a:t>
            </a:r>
            <a:r>
              <a:rPr sz="1250" spc="5" dirty="0">
                <a:solidFill>
                  <a:srgbClr val="777777"/>
                </a:solidFill>
                <a:latin typeface="Arial"/>
                <a:cs typeface="Arial"/>
              </a:rPr>
              <a:t>ares </a:t>
            </a:r>
            <a:r>
              <a:rPr sz="525" spc="-75" baseline="47619" dirty="0">
                <a:solidFill>
                  <a:srgbClr val="9C9C9C"/>
                </a:solidFill>
                <a:latin typeface="Arial"/>
                <a:cs typeface="Arial"/>
              </a:rPr>
              <a:t>1 </a:t>
            </a:r>
            <a:r>
              <a:rPr sz="1250" spc="-100" dirty="0">
                <a:solidFill>
                  <a:srgbClr val="B8B8B8"/>
                </a:solidFill>
                <a:latin typeface="Arial"/>
                <a:cs typeface="Arial"/>
              </a:rPr>
              <a:t>- </a:t>
            </a:r>
            <a:r>
              <a:rPr sz="1250" spc="-170" dirty="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sz="1250" spc="-11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777777"/>
                </a:solidFill>
                <a:latin typeface="Arial"/>
                <a:cs typeface="Arial"/>
              </a:rPr>
              <a:t>su</a:t>
            </a:r>
            <a:endParaRPr sz="1250">
              <a:latin typeface="Arial"/>
              <a:cs typeface="Arial"/>
            </a:endParaRPr>
          </a:p>
          <a:p>
            <a:pPr marL="64769">
              <a:lnSpc>
                <a:spcPct val="100000"/>
              </a:lnSpc>
              <a:spcBef>
                <a:spcPts val="10"/>
              </a:spcBef>
            </a:pPr>
            <a:r>
              <a:rPr sz="1350" spc="-225" dirty="0">
                <a:solidFill>
                  <a:srgbClr val="9C9C9C"/>
                </a:solidFill>
                <a:latin typeface="Arial"/>
                <a:cs typeface="Arial"/>
              </a:rPr>
              <a:t>·</a:t>
            </a:r>
            <a:r>
              <a:rPr sz="1350" spc="-22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r>
              <a:rPr sz="1350" spc="-225" dirty="0">
                <a:solidFill>
                  <a:srgbClr val="9C9C9C"/>
                </a:solidFill>
                <a:latin typeface="Arial"/>
                <a:cs typeface="Arial"/>
              </a:rPr>
              <a:t>:</a:t>
            </a:r>
            <a:endParaRPr sz="135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6542744" y="4380207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909314" y="4386819"/>
            <a:ext cx="0" cy="226060"/>
          </a:xfrm>
          <a:custGeom>
            <a:avLst/>
            <a:gdLst/>
            <a:ahLst/>
            <a:cxnLst/>
            <a:rect l="l" t="t" r="r" b="b"/>
            <a:pathLst>
              <a:path h="226060">
                <a:moveTo>
                  <a:pt x="0" y="0"/>
                </a:moveTo>
                <a:lnTo>
                  <a:pt x="0" y="225639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096728" y="4508382"/>
            <a:ext cx="3175" cy="26034"/>
          </a:xfrm>
          <a:custGeom>
            <a:avLst/>
            <a:gdLst/>
            <a:ahLst/>
            <a:cxnLst/>
            <a:rect l="l" t="t" r="r" b="b"/>
            <a:pathLst>
              <a:path w="3175" h="26035">
                <a:moveTo>
                  <a:pt x="0" y="0"/>
                </a:moveTo>
                <a:lnTo>
                  <a:pt x="3051" y="0"/>
                </a:lnTo>
                <a:lnTo>
                  <a:pt x="3051" y="26035"/>
                </a:lnTo>
                <a:lnTo>
                  <a:pt x="0" y="26035"/>
                </a:lnTo>
                <a:lnTo>
                  <a:pt x="0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6247439" y="4374298"/>
            <a:ext cx="109347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1290"/>
              </a:lnSpc>
              <a:spcBef>
                <a:spcPts val="100"/>
              </a:spcBef>
            </a:pPr>
            <a:r>
              <a:rPr sz="1350" spc="25" dirty="0">
                <a:solidFill>
                  <a:srgbClr val="777777"/>
                </a:solidFill>
                <a:latin typeface="Arial"/>
                <a:cs typeface="Arial"/>
              </a:rPr>
              <a:t>p</a:t>
            </a:r>
            <a:r>
              <a:rPr sz="1350" spc="-155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350" spc="-175" dirty="0">
                <a:solidFill>
                  <a:srgbClr val="777777"/>
                </a:solidFill>
                <a:latin typeface="Arial"/>
                <a:cs typeface="Arial"/>
              </a:rPr>
              <a:t>c</a:t>
            </a:r>
            <a:r>
              <a:rPr sz="1350" spc="-550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135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50" spc="12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-204" dirty="0">
                <a:solidFill>
                  <a:srgbClr val="646464"/>
                </a:solidFill>
                <a:latin typeface="Arial"/>
                <a:cs typeface="Arial"/>
              </a:rPr>
              <a:t>U</a:t>
            </a:r>
            <a:r>
              <a:rPr sz="1300" spc="-140" dirty="0">
                <a:solidFill>
                  <a:srgbClr val="646464"/>
                </a:solidFill>
                <a:latin typeface="Arial"/>
                <a:cs typeface="Arial"/>
              </a:rPr>
              <a:t>z</a:t>
            </a:r>
            <a:r>
              <a:rPr sz="130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-170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300" spc="-105" dirty="0">
                <a:solidFill>
                  <a:srgbClr val="B8B8B8"/>
                </a:solidFill>
                <a:latin typeface="Arial"/>
                <a:cs typeface="Arial"/>
              </a:rPr>
              <a:t>.</a:t>
            </a:r>
            <a:r>
              <a:rPr sz="1300" spc="-4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50" spc="-390" dirty="0">
                <a:solidFill>
                  <a:srgbClr val="646464"/>
                </a:solidFill>
                <a:latin typeface="Arial"/>
                <a:cs typeface="Arial"/>
              </a:rPr>
              <a:t>J</a:t>
            </a:r>
            <a:r>
              <a:rPr sz="1350" spc="-125" dirty="0">
                <a:solidFill>
                  <a:srgbClr val="646464"/>
                </a:solidFill>
                <a:latin typeface="Arial"/>
                <a:cs typeface="Arial"/>
              </a:rPr>
              <a:t>0</a:t>
            </a:r>
            <a:r>
              <a:rPr sz="225" spc="-75" baseline="92592" dirty="0">
                <a:solidFill>
                  <a:srgbClr val="B8B8B8"/>
                </a:solidFill>
                <a:latin typeface="Arial"/>
                <a:cs typeface="Arial"/>
              </a:rPr>
              <a:t>1</a:t>
            </a:r>
            <a:r>
              <a:rPr sz="225" baseline="92592" dirty="0">
                <a:solidFill>
                  <a:srgbClr val="B8B8B8"/>
                </a:solidFill>
                <a:latin typeface="Arial"/>
                <a:cs typeface="Arial"/>
              </a:rPr>
              <a:t>               </a:t>
            </a:r>
            <a:r>
              <a:rPr sz="225" spc="22" baseline="92592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300" spc="45" dirty="0">
                <a:solidFill>
                  <a:srgbClr val="646464"/>
                </a:solidFill>
                <a:latin typeface="Arial"/>
                <a:cs typeface="Arial"/>
              </a:rPr>
              <a:t>y</a:t>
            </a:r>
            <a:endParaRPr sz="1300">
              <a:latin typeface="Arial"/>
              <a:cs typeface="Arial"/>
            </a:endParaRPr>
          </a:p>
          <a:p>
            <a:pPr marR="222250" algn="r">
              <a:lnSpc>
                <a:spcPts val="90"/>
              </a:lnSpc>
            </a:pPr>
            <a:r>
              <a:rPr sz="150" spc="-25" dirty="0">
                <a:solidFill>
                  <a:srgbClr val="9C9C9C"/>
                </a:solidFill>
                <a:latin typeface="Arial"/>
                <a:cs typeface="Arial"/>
              </a:rPr>
              <a:t>:</a:t>
            </a:r>
            <a:endParaRPr sz="1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010182" y="4697960"/>
            <a:ext cx="38290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777777"/>
                </a:solidFill>
                <a:latin typeface="Arial"/>
                <a:cs typeface="Arial"/>
              </a:rPr>
              <a:t>d </a:t>
            </a:r>
            <a:r>
              <a:rPr sz="1350" spc="-65" dirty="0">
                <a:solidFill>
                  <a:srgbClr val="777777"/>
                </a:solidFill>
                <a:latin typeface="Arial"/>
                <a:cs typeface="Arial"/>
              </a:rPr>
              <a:t>r</a:t>
            </a:r>
            <a:r>
              <a:rPr sz="1350" spc="12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55" dirty="0">
                <a:solidFill>
                  <a:srgbClr val="777777"/>
                </a:solidFill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6524189" y="4703870"/>
            <a:ext cx="0" cy="234315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4317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5855342" y="4697960"/>
            <a:ext cx="68961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30" dirty="0">
                <a:solidFill>
                  <a:srgbClr val="777777"/>
                </a:solidFill>
                <a:latin typeface="Arial"/>
                <a:cs typeface="Arial"/>
              </a:rPr>
              <a:t>igu </a:t>
            </a:r>
            <a:r>
              <a:rPr sz="1250" spc="-15" dirty="0">
                <a:solidFill>
                  <a:srgbClr val="646464"/>
                </a:solidFill>
                <a:latin typeface="Arial"/>
                <a:cs typeface="Arial"/>
              </a:rPr>
              <a:t>I </a:t>
            </a:r>
            <a:r>
              <a:rPr sz="1350" spc="-190" dirty="0">
                <a:solidFill>
                  <a:srgbClr val="777777"/>
                </a:solidFill>
                <a:latin typeface="Arial"/>
                <a:cs typeface="Arial"/>
              </a:rPr>
              <a:t>s</a:t>
            </a:r>
            <a:r>
              <a:rPr sz="1350" spc="-1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50" spc="-280" dirty="0">
                <a:solidFill>
                  <a:srgbClr val="777777"/>
                </a:solidFill>
                <a:latin typeface="Arial"/>
                <a:cs typeface="Arial"/>
              </a:rPr>
              <a:t>e</a:t>
            </a:r>
            <a:r>
              <a:rPr sz="1350" spc="-280" dirty="0">
                <a:solidFill>
                  <a:srgbClr val="B8B8B8"/>
                </a:solidFill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812863" y="4717095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220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6667189" y="4666154"/>
            <a:ext cx="12947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8159" algn="l"/>
                <a:tab pos="821055" algn="l"/>
              </a:tabLst>
            </a:pPr>
            <a:r>
              <a:rPr sz="1250" spc="-310" dirty="0">
                <a:solidFill>
                  <a:srgbClr val="646464"/>
                </a:solidFill>
                <a:latin typeface="Arial"/>
                <a:cs typeface="Arial"/>
              </a:rPr>
              <a:t>1               </a:t>
            </a:r>
            <a:r>
              <a:rPr sz="1250" spc="-30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250" spc="-25" dirty="0">
                <a:solidFill>
                  <a:srgbClr val="B8B8B8"/>
                </a:solidFill>
                <a:latin typeface="Arial"/>
                <a:cs typeface="Arial"/>
              </a:rPr>
              <a:t>·	</a:t>
            </a:r>
            <a:r>
              <a:rPr sz="1350" spc="-105" dirty="0">
                <a:solidFill>
                  <a:srgbClr val="777777"/>
                </a:solidFill>
                <a:latin typeface="Arial"/>
                <a:cs typeface="Arial"/>
              </a:rPr>
              <a:t>s	</a:t>
            </a:r>
            <a:r>
              <a:rPr sz="1450" spc="-65" dirty="0">
                <a:solidFill>
                  <a:srgbClr val="646464"/>
                </a:solidFill>
                <a:latin typeface="Arial"/>
                <a:cs typeface="Arial"/>
              </a:rPr>
              <a:t>I </a:t>
            </a:r>
            <a:r>
              <a:rPr sz="1600" i="1" spc="-114" dirty="0">
                <a:solidFill>
                  <a:srgbClr val="777777"/>
                </a:solidFill>
                <a:latin typeface="Times New Roman"/>
                <a:cs typeface="Times New Roman"/>
              </a:rPr>
              <a:t>s</a:t>
            </a:r>
            <a:r>
              <a:rPr sz="1600" i="1" spc="-7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646464"/>
                </a:solidFill>
                <a:latin typeface="Arial"/>
                <a:cs typeface="Arial"/>
              </a:rPr>
              <a:t>q</a:t>
            </a:r>
            <a:r>
              <a:rPr sz="1250" dirty="0">
                <a:solidFill>
                  <a:srgbClr val="494949"/>
                </a:solidFill>
                <a:latin typeface="Arial"/>
                <a:cs typeface="Arial"/>
              </a:rPr>
              <a:t>u</a:t>
            </a:r>
            <a:endParaRPr sz="12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089708" y="4710683"/>
            <a:ext cx="80708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365" algn="l"/>
              </a:tabLst>
            </a:pPr>
            <a:r>
              <a:rPr sz="1250" spc="-5" dirty="0">
                <a:solidFill>
                  <a:srgbClr val="777777"/>
                </a:solidFill>
                <a:latin typeface="Arial"/>
                <a:cs typeface="Arial"/>
              </a:rPr>
              <a:t>r	</a:t>
            </a:r>
            <a:r>
              <a:rPr sz="1250" spc="-10" dirty="0">
                <a:solidFill>
                  <a:srgbClr val="494949"/>
                </a:solidFill>
                <a:latin typeface="Arial"/>
                <a:cs typeface="Arial"/>
              </a:rPr>
              <a:t>l</a:t>
            </a:r>
            <a:r>
              <a:rPr sz="1250" spc="-10" dirty="0">
                <a:solidFill>
                  <a:srgbClr val="777777"/>
                </a:solidFill>
                <a:latin typeface="Arial"/>
                <a:cs typeface="Arial"/>
              </a:rPr>
              <a:t>i </a:t>
            </a:r>
            <a:r>
              <a:rPr sz="1250" spc="-90" dirty="0">
                <a:solidFill>
                  <a:srgbClr val="777777"/>
                </a:solidFill>
                <a:latin typeface="Arial"/>
                <a:cs typeface="Arial"/>
              </a:rPr>
              <a:t>z </a:t>
            </a:r>
            <a:r>
              <a:rPr sz="1250" spc="-100" dirty="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sz="1250" spc="-3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40" dirty="0">
                <a:solidFill>
                  <a:srgbClr val="777777"/>
                </a:solidFill>
                <a:latin typeface="Arial"/>
                <a:cs typeface="Arial"/>
              </a:rPr>
              <a:t>el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6685704" y="491251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33561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5822619" y="4880657"/>
            <a:ext cx="94869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0" dirty="0">
                <a:solidFill>
                  <a:srgbClr val="777777"/>
                </a:solidFill>
                <a:latin typeface="Arial"/>
                <a:cs typeface="Arial"/>
              </a:rPr>
              <a:t>io</a:t>
            </a:r>
            <a:r>
              <a:rPr sz="1250" spc="-6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10" dirty="0">
                <a:solidFill>
                  <a:srgbClr val="777777"/>
                </a:solidFill>
                <a:latin typeface="Arial"/>
                <a:cs typeface="Arial"/>
              </a:rPr>
              <a:t>del</a:t>
            </a:r>
            <a:r>
              <a:rPr sz="1250" spc="-10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45" dirty="0">
                <a:solidFill>
                  <a:srgbClr val="777777"/>
                </a:solidFill>
                <a:latin typeface="Arial"/>
                <a:cs typeface="Arial"/>
              </a:rPr>
              <a:t>cont</a:t>
            </a:r>
            <a:r>
              <a:rPr sz="1250" spc="45" dirty="0">
                <a:solidFill>
                  <a:srgbClr val="494949"/>
                </a:solidFill>
                <a:latin typeface="Arial"/>
                <a:cs typeface="Arial"/>
              </a:rPr>
              <a:t>r</a:t>
            </a:r>
            <a:r>
              <a:rPr sz="1250" spc="-1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250" spc="-420" dirty="0">
                <a:solidFill>
                  <a:srgbClr val="B8B8B8"/>
                </a:solidFill>
                <a:latin typeface="Arial"/>
                <a:cs typeface="Arial"/>
              </a:rPr>
              <a:t>_</a:t>
            </a:r>
            <a:r>
              <a:rPr sz="1250" spc="-9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450" spc="-245" dirty="0">
                <a:solidFill>
                  <a:srgbClr val="777777"/>
                </a:solidFill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422303" y="4699297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905"/>
                </a:lnTo>
              </a:path>
            </a:pathLst>
          </a:custGeom>
          <a:ln w="30510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3381971" y="4694145"/>
            <a:ext cx="1214755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630"/>
              </a:lnSpc>
              <a:spcBef>
                <a:spcPts val="100"/>
              </a:spcBef>
              <a:tabLst>
                <a:tab pos="196215" algn="l"/>
                <a:tab pos="1024890" algn="l"/>
              </a:tabLst>
            </a:pPr>
            <a:r>
              <a:rPr sz="1150" spc="-290" dirty="0">
                <a:solidFill>
                  <a:srgbClr val="777777"/>
                </a:solidFill>
                <a:latin typeface="Times New Roman"/>
                <a:cs typeface="Times New Roman"/>
              </a:rPr>
              <a:t>3)	</a:t>
            </a:r>
            <a:r>
              <a:rPr sz="1300" spc="-565" dirty="0">
                <a:solidFill>
                  <a:srgbClr val="494949"/>
                </a:solidFill>
                <a:latin typeface="Arial"/>
                <a:cs typeface="Arial"/>
              </a:rPr>
              <a:t>N</a:t>
            </a:r>
            <a:r>
              <a:rPr sz="1300" spc="30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300" spc="-50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sz="1300" spc="24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5" dirty="0">
                <a:solidFill>
                  <a:srgbClr val="777777"/>
                </a:solidFill>
                <a:latin typeface="Arial"/>
                <a:cs typeface="Arial"/>
              </a:rPr>
              <a:t>pc</a:t>
            </a:r>
            <a:r>
              <a:rPr sz="1300" spc="-22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300" spc="-160" dirty="0">
                <a:solidFill>
                  <a:srgbClr val="777777"/>
                </a:solidFill>
                <a:latin typeface="Arial"/>
                <a:cs typeface="Arial"/>
              </a:rPr>
              <a:t>di</a:t>
            </a:r>
            <a:r>
              <a:rPr sz="1300" spc="-160" dirty="0">
                <a:solidFill>
                  <a:srgbClr val="494949"/>
                </a:solidFill>
                <a:latin typeface="Arial"/>
                <a:cs typeface="Arial"/>
              </a:rPr>
              <a:t>r</a:t>
            </a:r>
            <a:r>
              <a:rPr sz="800" spc="-160" dirty="0">
                <a:solidFill>
                  <a:srgbClr val="9C9C9C"/>
                </a:solidFill>
                <a:latin typeface="Arial"/>
                <a:cs typeface="Arial"/>
              </a:rPr>
              <a:t>«	</a:t>
            </a:r>
            <a:r>
              <a:rPr sz="1500" spc="-50" dirty="0">
                <a:solidFill>
                  <a:srgbClr val="B8B8B8"/>
                </a:solidFill>
                <a:latin typeface="Times New Roman"/>
                <a:cs typeface="Times New Roman"/>
              </a:rPr>
              <a:t>-</a:t>
            </a:r>
            <a:r>
              <a:rPr sz="1500" spc="-50" dirty="0">
                <a:solidFill>
                  <a:srgbClr val="777777"/>
                </a:solidFill>
                <a:latin typeface="Times New Roman"/>
                <a:cs typeface="Times New Roman"/>
              </a:rPr>
              <a:t>o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10"/>
              </a:lnSpc>
              <a:tabLst>
                <a:tab pos="297815" algn="l"/>
              </a:tabLst>
            </a:pPr>
            <a:r>
              <a:rPr sz="1650" i="1" spc="-490" dirty="0">
                <a:solidFill>
                  <a:srgbClr val="646464"/>
                </a:solidFill>
                <a:latin typeface="Times New Roman"/>
                <a:cs typeface="Times New Roman"/>
              </a:rPr>
              <a:t>r</a:t>
            </a:r>
            <a:r>
              <a:rPr sz="1650" i="1" spc="-490" dirty="0">
                <a:solidFill>
                  <a:srgbClr val="9C9C9C"/>
                </a:solidFill>
                <a:latin typeface="Times New Roman"/>
                <a:cs typeface="Times New Roman"/>
              </a:rPr>
              <a:t>,	</a:t>
            </a:r>
            <a:r>
              <a:rPr sz="1250" spc="-60" dirty="0">
                <a:solidFill>
                  <a:srgbClr val="777777"/>
                </a:solidFill>
                <a:latin typeface="Arial"/>
                <a:cs typeface="Arial"/>
              </a:rPr>
              <a:t>ode </a:t>
            </a:r>
            <a:r>
              <a:rPr sz="1450" spc="-85" dirty="0">
                <a:solidFill>
                  <a:srgbClr val="777777"/>
                </a:solidFill>
                <a:latin typeface="Arial"/>
                <a:cs typeface="Arial"/>
              </a:rPr>
              <a:t>los </a:t>
            </a:r>
            <a:r>
              <a:rPr sz="1250" dirty="0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sz="1250" spc="17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1450" spc="-80" dirty="0">
                <a:solidFill>
                  <a:srgbClr val="777777"/>
                </a:solidFill>
                <a:latin typeface="Arial"/>
                <a:cs typeface="Arial"/>
              </a:rPr>
              <a:t>b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009871" y="5321672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6102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3073784" y="5315260"/>
            <a:ext cx="204597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2765" algn="l"/>
                <a:tab pos="1195070" algn="l"/>
              </a:tabLst>
            </a:pPr>
            <a:r>
              <a:rPr sz="1250" spc="50" dirty="0">
                <a:solidFill>
                  <a:srgbClr val="777777"/>
                </a:solidFill>
                <a:latin typeface="Arial"/>
                <a:cs typeface="Arial"/>
              </a:rPr>
              <a:t>b)</a:t>
            </a:r>
            <a:r>
              <a:rPr sz="1250" spc="44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150" dirty="0">
                <a:solidFill>
                  <a:srgbClr val="777777"/>
                </a:solidFill>
                <a:latin typeface="Arial"/>
                <a:cs typeface="Arial"/>
              </a:rPr>
              <a:t>S	</a:t>
            </a:r>
            <a:r>
              <a:rPr sz="1250" spc="-20" dirty="0">
                <a:solidFill>
                  <a:srgbClr val="777777"/>
                </a:solidFill>
                <a:latin typeface="Arial"/>
                <a:cs typeface="Arial"/>
              </a:rPr>
              <a:t>deb </a:t>
            </a:r>
            <a:r>
              <a:rPr sz="1250" spc="5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777777"/>
                </a:solidFill>
                <a:latin typeface="Arial"/>
                <a:cs typeface="Arial"/>
              </a:rPr>
              <a:t>r</a:t>
            </a:r>
            <a:r>
              <a:rPr sz="1250" spc="-100" dirty="0">
                <a:solidFill>
                  <a:srgbClr val="B8B8B8"/>
                </a:solidFill>
                <a:latin typeface="Arial"/>
                <a:cs typeface="Arial"/>
              </a:rPr>
              <a:t>.	</a:t>
            </a:r>
            <a:r>
              <a:rPr sz="1250" spc="20" dirty="0">
                <a:solidFill>
                  <a:srgbClr val="777777"/>
                </a:solidFill>
                <a:latin typeface="Arial"/>
                <a:cs typeface="Arial"/>
              </a:rPr>
              <a:t>onflrmar </a:t>
            </a:r>
            <a:r>
              <a:rPr sz="1250" spc="15" dirty="0">
                <a:solidFill>
                  <a:srgbClr val="777777"/>
                </a:solidFill>
                <a:latin typeface="Arial"/>
                <a:cs typeface="Arial"/>
              </a:rPr>
              <a:t>I</a:t>
            </a:r>
            <a:r>
              <a:rPr sz="1250" spc="-4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5" dirty="0">
                <a:solidFill>
                  <a:srgbClr val="9C9C9C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393325" y="5314029"/>
            <a:ext cx="0" cy="191135"/>
          </a:xfrm>
          <a:custGeom>
            <a:avLst/>
            <a:gdLst/>
            <a:ahLst/>
            <a:cxnLst/>
            <a:rect l="l" t="t" r="r" b="b"/>
            <a:pathLst>
              <a:path h="191135">
                <a:moveTo>
                  <a:pt x="0" y="0"/>
                </a:moveTo>
                <a:lnTo>
                  <a:pt x="0" y="190925"/>
                </a:lnTo>
              </a:path>
            </a:pathLst>
          </a:custGeom>
          <a:ln w="3175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151715" y="529419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12204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329272" y="529419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60"/>
                </a:lnTo>
              </a:path>
            </a:pathLst>
          </a:custGeom>
          <a:ln w="9153">
            <a:solidFill>
              <a:srgbClr val="E2E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5379098" y="5275057"/>
            <a:ext cx="19056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840" algn="l"/>
                <a:tab pos="945515" algn="l"/>
                <a:tab pos="1414780" algn="l"/>
              </a:tabLst>
            </a:pPr>
            <a:r>
              <a:rPr sz="1100" spc="-185" dirty="0">
                <a:solidFill>
                  <a:srgbClr val="B8B8B8"/>
                </a:solidFill>
                <a:latin typeface="Arial"/>
                <a:cs typeface="Arial"/>
              </a:rPr>
              <a:t>,</a:t>
            </a:r>
            <a:r>
              <a:rPr sz="1100" spc="-170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100" spc="-185" dirty="0">
                <a:solidFill>
                  <a:srgbClr val="646464"/>
                </a:solidFill>
                <a:latin typeface="Arial"/>
                <a:cs typeface="Arial"/>
              </a:rPr>
              <a:t>t	</a:t>
            </a:r>
            <a:r>
              <a:rPr sz="1250" spc="-204" dirty="0">
                <a:solidFill>
                  <a:srgbClr val="777777"/>
                </a:solidFill>
                <a:latin typeface="Arial"/>
                <a:cs typeface="Arial"/>
              </a:rPr>
              <a:t>I     </a:t>
            </a:r>
            <a:r>
              <a:rPr sz="1250" spc="-17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10" dirty="0">
                <a:solidFill>
                  <a:srgbClr val="777777"/>
                </a:solidFill>
                <a:latin typeface="Arial"/>
                <a:cs typeface="Arial"/>
              </a:rPr>
              <a:t>lidad</a:t>
            </a:r>
            <a:r>
              <a:rPr sz="1250" spc="2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25" dirty="0">
                <a:solidFill>
                  <a:srgbClr val="B8B8B8"/>
                </a:solidFill>
                <a:latin typeface="Arial"/>
                <a:cs typeface="Arial"/>
              </a:rPr>
              <a:t>·	</a:t>
            </a:r>
            <a:r>
              <a:rPr sz="1250" spc="-105" dirty="0">
                <a:solidFill>
                  <a:srgbClr val="B8B8B8"/>
                </a:solidFill>
                <a:latin typeface="Arial"/>
                <a:cs typeface="Arial"/>
              </a:rPr>
              <a:t>· </a:t>
            </a:r>
            <a:r>
              <a:rPr sz="1250" spc="-25" dirty="0">
                <a:solidFill>
                  <a:srgbClr val="B8B8B8"/>
                </a:solidFill>
                <a:latin typeface="Arial"/>
                <a:cs typeface="Arial"/>
              </a:rPr>
              <a:t> </a:t>
            </a:r>
            <a:r>
              <a:rPr sz="1250" spc="25" dirty="0">
                <a:solidFill>
                  <a:srgbClr val="777777"/>
                </a:solidFill>
                <a:latin typeface="Arial"/>
                <a:cs typeface="Arial"/>
              </a:rPr>
              <a:t>lo	</a:t>
            </a:r>
            <a:r>
              <a:rPr sz="1350" spc="-195" dirty="0">
                <a:solidFill>
                  <a:srgbClr val="777777"/>
                </a:solidFill>
                <a:latin typeface="Arial"/>
                <a:cs typeface="Arial"/>
              </a:rPr>
              <a:t>er11</a:t>
            </a:r>
            <a:r>
              <a:rPr sz="1350" spc="-21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777777"/>
                </a:solidFill>
                <a:latin typeface="Arial"/>
                <a:cs typeface="Arial"/>
              </a:rPr>
              <a:t>c</a:t>
            </a:r>
            <a:r>
              <a:rPr sz="1250" spc="-5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250" spc="-5" dirty="0">
                <a:solidFill>
                  <a:srgbClr val="777777"/>
                </a:solidFill>
                <a:latin typeface="Arial"/>
                <a:cs typeface="Arial"/>
              </a:rPr>
              <a:t>o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681884" y="5244014"/>
            <a:ext cx="21018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85" dirty="0">
                <a:solidFill>
                  <a:srgbClr val="777777"/>
                </a:solidFill>
                <a:latin typeface="Arial"/>
                <a:cs typeface="Arial"/>
              </a:rPr>
              <a:t>6n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7355" y="678180"/>
            <a:ext cx="5346954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6717" y="757809"/>
            <a:ext cx="48082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</a:rPr>
              <a:t>Outsourcing </a:t>
            </a:r>
            <a:r>
              <a:rPr sz="2800" spc="-5" dirty="0">
                <a:solidFill>
                  <a:srgbClr val="FF0000"/>
                </a:solidFill>
              </a:rPr>
              <a:t>y </a:t>
            </a:r>
            <a:r>
              <a:rPr sz="2800" spc="-15" dirty="0">
                <a:solidFill>
                  <a:srgbClr val="FF0000"/>
                </a:solidFill>
              </a:rPr>
              <a:t>Lavado </a:t>
            </a:r>
            <a:r>
              <a:rPr sz="2800" spc="-5" dirty="0">
                <a:solidFill>
                  <a:srgbClr val="FF0000"/>
                </a:solidFill>
              </a:rPr>
              <a:t>de</a:t>
            </a:r>
            <a:r>
              <a:rPr sz="2800" spc="-10" dirty="0">
                <a:solidFill>
                  <a:srgbClr val="FF0000"/>
                </a:solidFill>
              </a:rPr>
              <a:t> </a:t>
            </a:r>
            <a:r>
              <a:rPr sz="2800" spc="-15" dirty="0">
                <a:solidFill>
                  <a:srgbClr val="FF0000"/>
                </a:solidFill>
              </a:rPr>
              <a:t>Dinero.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99644" y="1883664"/>
            <a:ext cx="654558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904" y="188366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5027" y="1883664"/>
            <a:ext cx="1607058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66900" y="1883664"/>
            <a:ext cx="934974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56688" y="1883664"/>
            <a:ext cx="2279141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90644" y="1883664"/>
            <a:ext cx="849629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5088" y="1883664"/>
            <a:ext cx="741426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91328" y="1883664"/>
            <a:ext cx="1547622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93764" y="1883664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96683" y="1883664"/>
            <a:ext cx="2183129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34628" y="1883664"/>
            <a:ext cx="1997202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488168" y="1883664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91088" y="1883664"/>
            <a:ext cx="744474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9644" y="2310383"/>
            <a:ext cx="1247394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9644" y="2737104"/>
            <a:ext cx="669798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0143" y="2737104"/>
            <a:ext cx="573786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6927" y="2737104"/>
            <a:ext cx="2487930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9644" y="3163823"/>
            <a:ext cx="628650" cy="7993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8995" y="3163823"/>
            <a:ext cx="573785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5780" y="3163823"/>
            <a:ext cx="2553462" cy="7993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3764" y="3163823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34867" y="3163823"/>
            <a:ext cx="1378458" cy="7993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16323" y="3163823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67428" y="3163823"/>
            <a:ext cx="2145029" cy="79933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18503" y="3163823"/>
            <a:ext cx="2349246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28040" y="1962404"/>
            <a:ext cx="1108329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417830" algn="l"/>
                <a:tab pos="418465" algn="l"/>
                <a:tab pos="1680210" algn="l"/>
                <a:tab pos="2269490" algn="l"/>
                <a:tab pos="4203700" algn="l"/>
                <a:tab pos="4708525" algn="l"/>
                <a:tab pos="5104765" algn="l"/>
                <a:tab pos="6307455" algn="l"/>
                <a:tab pos="6810375" algn="l"/>
                <a:tab pos="8648700" algn="l"/>
                <a:tab pos="10302240" algn="l"/>
                <a:tab pos="10805160" algn="l"/>
              </a:tabLst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Análisis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de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l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o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municad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o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Unid</a:t>
            </a:r>
            <a:r>
              <a:rPr sz="2800" b="1" spc="5" dirty="0">
                <a:solidFill>
                  <a:srgbClr val="003300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I</a:t>
            </a:r>
            <a:r>
              <a:rPr sz="2800" b="1" spc="-25" dirty="0">
                <a:solidFill>
                  <a:srgbClr val="003300"/>
                </a:solidFill>
                <a:latin typeface="Calibri"/>
                <a:cs typeface="Calibri"/>
              </a:rPr>
              <a:t>n</a:t>
            </a:r>
            <a:r>
              <a:rPr sz="2800" b="1" spc="-40" dirty="0">
                <a:solidFill>
                  <a:srgbClr val="003300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eli</a:t>
            </a:r>
            <a:r>
              <a:rPr sz="2800" b="1" spc="-30" dirty="0">
                <a:solidFill>
                  <a:srgbClr val="003300"/>
                </a:solidFill>
                <a:latin typeface="Calibri"/>
                <a:cs typeface="Calibri"/>
              </a:rPr>
              <a:t>g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enc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i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F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i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nanc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i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e</a:t>
            </a:r>
            <a:r>
              <a:rPr sz="2800" b="1" spc="-65" dirty="0">
                <a:solidFill>
                  <a:srgbClr val="0033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	la 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SHCP</a:t>
            </a:r>
            <a:endParaRPr sz="2800">
              <a:latin typeface="Calibri"/>
              <a:cs typeface="Calibri"/>
            </a:endParaRPr>
          </a:p>
          <a:p>
            <a:pPr marL="379730" indent="-367665">
              <a:lnSpc>
                <a:spcPct val="100000"/>
              </a:lnSpc>
              <a:buAutoNum type="alphaLcPeriod"/>
              <a:tabLst>
                <a:tab pos="380365" algn="l"/>
              </a:tabLst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Implicaciones</a:t>
            </a:r>
            <a:endParaRPr sz="2800">
              <a:latin typeface="Calibri"/>
              <a:cs typeface="Calibri"/>
            </a:endParaRPr>
          </a:p>
          <a:p>
            <a:pPr marL="338455" indent="-326390">
              <a:lnSpc>
                <a:spcPct val="100000"/>
              </a:lnSpc>
              <a:buAutoNum type="alphaLcPeriod"/>
              <a:tabLst>
                <a:tab pos="33909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¿Presentación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avisos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actividades</a:t>
            </a:r>
            <a:r>
              <a:rPr sz="2800" b="1" spc="15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vulnerables?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23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71544" y="356615"/>
            <a:ext cx="22105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33798" y="446608"/>
            <a:ext cx="16014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</a:rPr>
              <a:t>El</a:t>
            </a:r>
            <a:r>
              <a:rPr sz="3200" spc="-80" dirty="0">
                <a:solidFill>
                  <a:srgbClr val="FF0000"/>
                </a:solidFill>
              </a:rPr>
              <a:t> </a:t>
            </a:r>
            <a:r>
              <a:rPr sz="3200" spc="-5" dirty="0">
                <a:solidFill>
                  <a:srgbClr val="FF0000"/>
                </a:solidFill>
              </a:rPr>
              <a:t>origen.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055876" y="1024127"/>
            <a:ext cx="5955791" cy="5103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38426"/>
            <a:ext cx="12191999" cy="5719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20461" y="6426809"/>
            <a:ext cx="174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012"/>
            <a:ext cx="12191999" cy="560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20461" y="6426809"/>
            <a:ext cx="174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411" y="678180"/>
            <a:ext cx="9781794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5112" y="1104900"/>
            <a:ext cx="4485894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1708" y="1104900"/>
            <a:ext cx="587501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9911" y="1104900"/>
            <a:ext cx="5054345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9644" y="1883664"/>
            <a:ext cx="1828038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5732" y="1883664"/>
            <a:ext cx="1971294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3552" y="1883664"/>
            <a:ext cx="741426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3028" y="1883664"/>
            <a:ext cx="1325118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16196" y="1883664"/>
            <a:ext cx="781050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33771" y="1883664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18403" y="1883664"/>
            <a:ext cx="742950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97879" y="1883664"/>
            <a:ext cx="1654302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88707" y="1883664"/>
            <a:ext cx="770381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97140" y="1883664"/>
            <a:ext cx="934974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70164" y="1883664"/>
            <a:ext cx="1611629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18319" y="1883664"/>
            <a:ext cx="840485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895331" y="1883664"/>
            <a:ext cx="849629" cy="7993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381488" y="1883664"/>
            <a:ext cx="744474" cy="7993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762488" y="1883664"/>
            <a:ext cx="973074" cy="7993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9644" y="2310383"/>
            <a:ext cx="1567434" cy="79933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17319" y="2310383"/>
            <a:ext cx="1140714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09800" y="2310383"/>
            <a:ext cx="741426" cy="79933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01467" y="2310383"/>
            <a:ext cx="2120646" cy="79933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73879" y="2310383"/>
            <a:ext cx="659129" cy="79933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3252" y="2310383"/>
            <a:ext cx="2483357" cy="79933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16852" y="2310383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15200" y="2310383"/>
            <a:ext cx="2323338" cy="7993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88780" y="2310383"/>
            <a:ext cx="10081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947147" y="2310383"/>
            <a:ext cx="1788413" cy="7993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9644" y="2737104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1040" y="2737104"/>
            <a:ext cx="2282190" cy="79933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36520" y="2737104"/>
            <a:ext cx="1280921" cy="79933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70732" y="2737104"/>
            <a:ext cx="2114550" cy="79933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38571" y="2737104"/>
            <a:ext cx="1898142" cy="79933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0004" y="2737104"/>
            <a:ext cx="654557" cy="79933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97852" y="2737104"/>
            <a:ext cx="742950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94092" y="2737104"/>
            <a:ext cx="1081277" cy="79933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328659" y="2737104"/>
            <a:ext cx="799338" cy="79933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81288" y="2737104"/>
            <a:ext cx="2000250" cy="7993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34828" y="2737104"/>
            <a:ext cx="1300733" cy="79933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9644" y="3163823"/>
            <a:ext cx="1867662" cy="79933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73351" y="3163823"/>
            <a:ext cx="2077974" cy="79933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55847" y="3163823"/>
            <a:ext cx="718565" cy="79933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78935" y="3163823"/>
            <a:ext cx="988313" cy="79933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271771" y="3163823"/>
            <a:ext cx="1363218" cy="79933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239511" y="3163823"/>
            <a:ext cx="1439417" cy="79933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83452" y="3163823"/>
            <a:ext cx="849629" cy="79933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737604" y="3163823"/>
            <a:ext cx="2568702" cy="79933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910828" y="3163823"/>
            <a:ext cx="742950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58300" y="3163823"/>
            <a:ext cx="2024633" cy="79933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887456" y="3163823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9644" y="3590544"/>
            <a:ext cx="1753362" cy="799337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83436" y="3590544"/>
            <a:ext cx="2553462" cy="79933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767328" y="3590544"/>
            <a:ext cx="848105" cy="7993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45864" y="3590544"/>
            <a:ext cx="1608582" cy="799337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84876" y="3590544"/>
            <a:ext cx="2722626" cy="79933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37931" y="3590544"/>
            <a:ext cx="898398" cy="79933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66759" y="3590544"/>
            <a:ext cx="1040129" cy="79933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37319" y="3590544"/>
            <a:ext cx="1402842" cy="79933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070592" y="3590544"/>
            <a:ext cx="1664970" cy="79933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99644" y="4017264"/>
            <a:ext cx="1506474" cy="79933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348739" y="4017264"/>
            <a:ext cx="1008125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999488" y="4017264"/>
            <a:ext cx="745998" cy="79933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88107" y="4017264"/>
            <a:ext cx="1469897" cy="79933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502152" y="4017264"/>
            <a:ext cx="2009394" cy="79933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55691" y="4017264"/>
            <a:ext cx="848106" cy="79933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47944" y="4017264"/>
            <a:ext cx="1722881" cy="79933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013447" y="4017264"/>
            <a:ext cx="1276350" cy="79933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32419" y="4017264"/>
            <a:ext cx="849629" cy="79933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424671" y="4017264"/>
            <a:ext cx="898398" cy="79933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965692" y="4017264"/>
            <a:ext cx="1040129" cy="79933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48443" y="4017264"/>
            <a:ext cx="800861" cy="79933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091928" y="4017264"/>
            <a:ext cx="1643633" cy="79933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9644" y="4443984"/>
            <a:ext cx="1139190" cy="799337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58596" y="4443984"/>
            <a:ext cx="861822" cy="799337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40180" y="4443984"/>
            <a:ext cx="1468374" cy="799337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28316" y="4443984"/>
            <a:ext cx="669798" cy="799337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817876" y="4443984"/>
            <a:ext cx="800862" cy="799337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38500" y="4443984"/>
            <a:ext cx="1364741" cy="799337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224528" y="4443984"/>
            <a:ext cx="654558" cy="79933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498847" y="4443984"/>
            <a:ext cx="1183386" cy="799337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301996" y="4443984"/>
            <a:ext cx="848105" cy="79933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69864" y="4443984"/>
            <a:ext cx="1642110" cy="799337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031735" y="4443984"/>
            <a:ext cx="648462" cy="799337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299959" y="4443984"/>
            <a:ext cx="2696718" cy="799337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616440" y="4443984"/>
            <a:ext cx="934974" cy="7993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171176" y="4443984"/>
            <a:ext cx="1564385" cy="799337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99644" y="4870703"/>
            <a:ext cx="1270254" cy="79933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83563" y="4870703"/>
            <a:ext cx="1232153" cy="79933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29383" y="4870703"/>
            <a:ext cx="2364486" cy="79933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07535" y="4870703"/>
            <a:ext cx="742950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265676" y="4870703"/>
            <a:ext cx="2675381" cy="79933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554723" y="4870703"/>
            <a:ext cx="646937" cy="79933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815328" y="4870703"/>
            <a:ext cx="1596390" cy="79933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025383" y="4870703"/>
            <a:ext cx="8481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88680" y="4870703"/>
            <a:ext cx="1809750" cy="79933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912095" y="4870703"/>
            <a:ext cx="1538477" cy="79933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064240" y="4870703"/>
            <a:ext cx="671322" cy="79933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9644" y="5297423"/>
            <a:ext cx="1853945" cy="799338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658111" y="5297423"/>
            <a:ext cx="1105662" cy="79933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366772" y="5297423"/>
            <a:ext cx="1369314" cy="79933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340608" y="5297423"/>
            <a:ext cx="848106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790188" y="5297423"/>
            <a:ext cx="953262" cy="79933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44923" y="5297423"/>
            <a:ext cx="1607058" cy="79933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72684" y="5297423"/>
            <a:ext cx="573786" cy="79933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428040" y="757809"/>
            <a:ext cx="11084560" cy="5070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8930" marR="1793239" indent="-26733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 quienes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prestan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el servicio de 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subcontratación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(Outsourcing) 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términos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del Artículo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15-A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 la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Ley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Federal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800" b="1" spc="20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FF0000"/>
                </a:solidFill>
                <a:latin typeface="Calibri"/>
                <a:cs typeface="Calibri"/>
              </a:rPr>
              <a:t>Trabajo.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Hacemos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referencia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al inciso b) de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fracción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XI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artículo 17 de 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Ley 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Federal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para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Prevención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 Identificación de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Operaciones con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Recursos </a:t>
            </a:r>
            <a:r>
              <a:rPr sz="2800" b="1" spc="60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Procedencia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Ilícita (LFPIORPI),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conforme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cual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se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entenderá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como  Actividad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Vulnerable </a:t>
            </a:r>
            <a:r>
              <a:rPr sz="2800" b="1" spc="-85" dirty="0">
                <a:solidFill>
                  <a:srgbClr val="003300"/>
                </a:solidFill>
                <a:latin typeface="Calibri"/>
                <a:cs typeface="Calibri"/>
              </a:rPr>
              <a:t>y,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por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tanto,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objeto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identificación,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prestación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de 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servicios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profesionales,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manera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independiente, sin que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medie relación  laboral con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el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cliente respectivo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en aquellos casos en los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que se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prepare 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para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un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cliente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o se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lleven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cabo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en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nombre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y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representación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cliente, 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entre otras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operaciones,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administración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y manejo de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recursos,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valores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o 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cualquier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otro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activo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sus</a:t>
            </a:r>
            <a:r>
              <a:rPr sz="2800" b="1" spc="10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clientes.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411" y="678180"/>
            <a:ext cx="9781794" cy="799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5112" y="1104900"/>
            <a:ext cx="4485894" cy="799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1708" y="1104900"/>
            <a:ext cx="587501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9911" y="1104900"/>
            <a:ext cx="5054345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9644" y="1883664"/>
            <a:ext cx="781050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2272" y="1883664"/>
            <a:ext cx="1840229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62555" y="1883664"/>
            <a:ext cx="1002030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34639" y="1883664"/>
            <a:ext cx="2184654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89347" y="1883664"/>
            <a:ext cx="2152650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12052" y="1883664"/>
            <a:ext cx="1038605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22235" y="1883664"/>
            <a:ext cx="744474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6764" y="1883664"/>
            <a:ext cx="2067305" cy="7993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74123" y="1883664"/>
            <a:ext cx="741426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85604" y="1883664"/>
            <a:ext cx="1533905" cy="79933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89564" y="1883664"/>
            <a:ext cx="745998" cy="7993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9644" y="2310383"/>
            <a:ext cx="1611630" cy="7993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21891" y="2310383"/>
            <a:ext cx="849630" cy="7993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82139" y="2310383"/>
            <a:ext cx="2855214" cy="7993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49496" y="2310383"/>
            <a:ext cx="849629" cy="7993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09744" y="2310383"/>
            <a:ext cx="1802129" cy="79933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24015" y="2310383"/>
            <a:ext cx="934974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69607" y="2310383"/>
            <a:ext cx="1613153" cy="79933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93380" y="2310383"/>
            <a:ext cx="840485" cy="79933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54568" y="2310383"/>
            <a:ext cx="589013" cy="79933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64295" y="2310383"/>
            <a:ext cx="694181" cy="79933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69095" y="2310383"/>
            <a:ext cx="848105" cy="7993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29343" y="2310383"/>
            <a:ext cx="7414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81388" y="2310383"/>
            <a:ext cx="974598" cy="7993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66604" y="2310383"/>
            <a:ext cx="1568957" cy="79933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9644" y="2737104"/>
            <a:ext cx="934974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4380" y="2737104"/>
            <a:ext cx="1668018" cy="79933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42160" y="2737104"/>
            <a:ext cx="1782317" cy="79933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44240" y="2737104"/>
            <a:ext cx="744474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08476" y="2737104"/>
            <a:ext cx="1821942" cy="79933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50179" y="2737104"/>
            <a:ext cx="1674114" cy="79933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44056" y="2737104"/>
            <a:ext cx="986790" cy="79933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50607" y="2737104"/>
            <a:ext cx="744474" cy="7993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14843" y="2737104"/>
            <a:ext cx="1326642" cy="79933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61247" y="2737104"/>
            <a:ext cx="781050" cy="7993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862059" y="2737104"/>
            <a:ext cx="848105" cy="7993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29928" y="2737104"/>
            <a:ext cx="7414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91116" y="2737104"/>
            <a:ext cx="1655826" cy="79933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966704" y="2737104"/>
            <a:ext cx="768857" cy="79933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9644" y="3163823"/>
            <a:ext cx="934974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41247" y="3163823"/>
            <a:ext cx="1611630" cy="79933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57983" y="3163823"/>
            <a:ext cx="840486" cy="79933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03576" y="3163823"/>
            <a:ext cx="851153" cy="79933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59835" y="3163823"/>
            <a:ext cx="7414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06367" y="3163823"/>
            <a:ext cx="2000250" cy="79933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11723" y="3163823"/>
            <a:ext cx="1140714" cy="79933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57544" y="3163823"/>
            <a:ext cx="927353" cy="79933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90004" y="3163823"/>
            <a:ext cx="2268474" cy="79933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865107" y="3163823"/>
            <a:ext cx="1297686" cy="79933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67900" y="3163823"/>
            <a:ext cx="1867661" cy="79933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9644" y="3590544"/>
            <a:ext cx="2077974" cy="79933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98904" y="3590544"/>
            <a:ext cx="718566" cy="799337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38755" y="3590544"/>
            <a:ext cx="986790" cy="79933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48355" y="3590544"/>
            <a:ext cx="758190" cy="79933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27832" y="3590544"/>
            <a:ext cx="1360170" cy="79933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209288" y="3590544"/>
            <a:ext cx="1093469" cy="79933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24044" y="3590544"/>
            <a:ext cx="1389126" cy="79933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935979" y="3590544"/>
            <a:ext cx="742950" cy="79933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00215" y="3590544"/>
            <a:ext cx="2526030" cy="79933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447531" y="3590544"/>
            <a:ext cx="849629" cy="79933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918447" y="3590544"/>
            <a:ext cx="886205" cy="79933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425940" y="3590544"/>
            <a:ext cx="2309622" cy="79933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9644" y="4017264"/>
            <a:ext cx="1800606" cy="79933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23060" y="4017264"/>
            <a:ext cx="986790" cy="79933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232660" y="4017264"/>
            <a:ext cx="7414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596895" y="4017264"/>
            <a:ext cx="1802130" cy="79933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021835" y="4017264"/>
            <a:ext cx="646938" cy="79933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291584" y="4017264"/>
            <a:ext cx="811529" cy="79933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25923" y="4017264"/>
            <a:ext cx="2471166" cy="79933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19900" y="4017264"/>
            <a:ext cx="2178557" cy="79933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622792" y="4017264"/>
            <a:ext cx="741426" cy="7993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987028" y="4017264"/>
            <a:ext cx="1297685" cy="79933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907523" y="4017264"/>
            <a:ext cx="654557" cy="79933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184892" y="4017264"/>
            <a:ext cx="1184909" cy="79933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992611" y="4017264"/>
            <a:ext cx="742950" cy="79933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99644" y="4443984"/>
            <a:ext cx="2672334" cy="799337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87751" y="4443984"/>
            <a:ext cx="646938" cy="79933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50464" y="4443984"/>
            <a:ext cx="1594865" cy="799337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59579" y="4443984"/>
            <a:ext cx="849629" cy="7993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824984" y="4443984"/>
            <a:ext cx="1718310" cy="799337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257544" y="4443984"/>
            <a:ext cx="934974" cy="79933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906768" y="4443984"/>
            <a:ext cx="2295905" cy="799337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18447" y="4443984"/>
            <a:ext cx="799338" cy="799337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432035" y="4443984"/>
            <a:ext cx="1212342" cy="799337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360152" y="4443984"/>
            <a:ext cx="848105" cy="79933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922507" y="4443984"/>
            <a:ext cx="813053" cy="799337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9644" y="4870703"/>
            <a:ext cx="1556766" cy="79933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362455" y="4870703"/>
            <a:ext cx="848106" cy="79933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813560" y="4870703"/>
            <a:ext cx="741426" cy="79933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57983" y="4870703"/>
            <a:ext cx="2058162" cy="79933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22191" y="4870703"/>
            <a:ext cx="934974" cy="7993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60164" y="4870703"/>
            <a:ext cx="1610106" cy="79933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74791" y="4870703"/>
            <a:ext cx="2096262" cy="79933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191756" y="4870703"/>
            <a:ext cx="573785" cy="79933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428040" y="757809"/>
            <a:ext cx="11086465" cy="4644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8930" marR="1795145" indent="-26733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 quienes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prestan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el servicio de 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subcontratación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(Outsourcing) 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términos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del Artículo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15-A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 la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Ley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Federal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800" b="1" spc="20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FF0000"/>
                </a:solidFill>
                <a:latin typeface="Calibri"/>
                <a:cs typeface="Calibri"/>
              </a:rPr>
              <a:t>Trabajo.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Al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respecto,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nos permitimos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puntualizar que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el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contratista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al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prestar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el 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servicio de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subcontratación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en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términos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artículo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15-A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Ley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Federal 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</a:t>
            </a:r>
            <a:r>
              <a:rPr sz="2800" b="1" spc="-35" dirty="0">
                <a:solidFill>
                  <a:srgbClr val="003300"/>
                </a:solidFill>
                <a:latin typeface="Calibri"/>
                <a:cs typeface="Calibri"/>
              </a:rPr>
              <a:t>Trabajo,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actualiza el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supuesto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previsto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por el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inciso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b) de la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fracción XI 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artículo 17 de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la LFPIROPIR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para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ser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considerada como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Actividad 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Vulnerable </a:t>
            </a:r>
            <a:r>
              <a:rPr sz="2800" b="1" spc="-85" dirty="0">
                <a:solidFill>
                  <a:srgbClr val="003300"/>
                </a:solidFill>
                <a:latin typeface="Calibri"/>
                <a:cs typeface="Calibri"/>
              </a:rPr>
              <a:t>y,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por lo </a:t>
            </a:r>
            <a:r>
              <a:rPr sz="2800" b="1" spc="-25" dirty="0">
                <a:solidFill>
                  <a:srgbClr val="003300"/>
                </a:solidFill>
                <a:latin typeface="Calibri"/>
                <a:cs typeface="Calibri"/>
              </a:rPr>
              <a:t>tanto,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está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sujeto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al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cumplimiento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las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obligaciones 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previstas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por la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LFPIORPI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y su normatividad secundaria, al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llevar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a cabo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la  administración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y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manejo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recursos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contratante,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es </a:t>
            </a:r>
            <a:r>
              <a:rPr sz="2800" b="1" dirty="0">
                <a:solidFill>
                  <a:srgbClr val="003300"/>
                </a:solidFill>
                <a:latin typeface="Calibri"/>
                <a:cs typeface="Calibri"/>
              </a:rPr>
              <a:t>decir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su 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cliente,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en la </a:t>
            </a: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realización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del servicio</a:t>
            </a:r>
            <a:r>
              <a:rPr sz="2800" b="1" spc="18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contratado.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3888" y="618744"/>
            <a:ext cx="514426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6397" y="709371"/>
            <a:ext cx="46221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0000"/>
                </a:solidFill>
              </a:rPr>
              <a:t>ARTÍCULO </a:t>
            </a:r>
            <a:r>
              <a:rPr sz="3200" dirty="0">
                <a:solidFill>
                  <a:srgbClr val="FF0000"/>
                </a:solidFill>
              </a:rPr>
              <a:t>17 </a:t>
            </a:r>
            <a:r>
              <a:rPr sz="3200" spc="-65" dirty="0">
                <a:solidFill>
                  <a:srgbClr val="FF0000"/>
                </a:solidFill>
              </a:rPr>
              <a:t>F.XI </a:t>
            </a:r>
            <a:r>
              <a:rPr sz="3200" spc="-5" dirty="0">
                <a:solidFill>
                  <a:srgbClr val="FF0000"/>
                </a:solidFill>
              </a:rPr>
              <a:t>INCISO </a:t>
            </a:r>
            <a:r>
              <a:rPr sz="3200" dirty="0">
                <a:solidFill>
                  <a:srgbClr val="FF0000"/>
                </a:solidFill>
              </a:rPr>
              <a:t>B)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10388" y="1790445"/>
            <a:ext cx="11083290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XI.</a:t>
            </a:r>
            <a:r>
              <a:rPr sz="2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La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prestación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 servicios profesionales, </a:t>
            </a:r>
            <a:r>
              <a:rPr sz="28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manera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independiente</a:t>
            </a:r>
            <a:r>
              <a:rPr sz="2800" b="1" i="1" spc="-10" dirty="0">
                <a:latin typeface="Calibri"/>
                <a:cs typeface="Calibri"/>
              </a:rPr>
              <a:t>, sin  </a:t>
            </a:r>
            <a:r>
              <a:rPr sz="2800" b="1" i="1" spc="-5" dirty="0">
                <a:latin typeface="Calibri"/>
                <a:cs typeface="Calibri"/>
              </a:rPr>
              <a:t>que medie relación laboral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10" dirty="0">
                <a:latin typeface="Calibri"/>
                <a:cs typeface="Calibri"/>
              </a:rPr>
              <a:t>el cliente respectivo,</a:t>
            </a: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aquellos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casos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 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 que </a:t>
            </a:r>
            <a:r>
              <a:rPr sz="28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se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prepare para un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cliente</a:t>
            </a: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o</a:t>
            </a:r>
            <a:r>
              <a:rPr sz="2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se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lleven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cabo en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nombre y 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representación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del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cliente</a:t>
            </a:r>
            <a:r>
              <a:rPr sz="28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cualquiera de las </a:t>
            </a:r>
            <a:r>
              <a:rPr sz="2800" b="1" i="1" spc="-15" dirty="0">
                <a:latin typeface="Calibri"/>
                <a:cs typeface="Calibri"/>
              </a:rPr>
              <a:t>siguientes</a:t>
            </a:r>
            <a:r>
              <a:rPr sz="2800" b="1" i="1" spc="12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operaciones: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800" b="1" i="1" spc="-5" dirty="0">
                <a:latin typeface="Calibri"/>
                <a:cs typeface="Calibri"/>
              </a:rPr>
              <a:t>b) </a:t>
            </a:r>
            <a:r>
              <a:rPr sz="2800" b="1" i="1" dirty="0">
                <a:latin typeface="Calibri"/>
                <a:cs typeface="Calibri"/>
              </a:rPr>
              <a:t>La </a:t>
            </a:r>
            <a:r>
              <a:rPr sz="2800" b="1" i="1" spc="-5" dirty="0">
                <a:latin typeface="Calibri"/>
                <a:cs typeface="Calibri"/>
              </a:rPr>
              <a:t>administración y manejo de recursos, valores o cualquier </a:t>
            </a:r>
            <a:r>
              <a:rPr sz="2800" b="1" i="1" dirty="0">
                <a:latin typeface="Calibri"/>
                <a:cs typeface="Calibri"/>
              </a:rPr>
              <a:t>otro </a:t>
            </a:r>
            <a:r>
              <a:rPr sz="2800" b="1" i="1" spc="-5" dirty="0">
                <a:latin typeface="Calibri"/>
                <a:cs typeface="Calibri"/>
              </a:rPr>
              <a:t>activo  de sus </a:t>
            </a:r>
            <a:r>
              <a:rPr sz="2800" b="1" i="1" spc="-10" dirty="0">
                <a:latin typeface="Calibri"/>
                <a:cs typeface="Calibri"/>
              </a:rPr>
              <a:t>clientes;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795" y="618744"/>
            <a:ext cx="966292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025" y="709371"/>
            <a:ext cx="9140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</a:rPr>
              <a:t>¿A </a:t>
            </a:r>
            <a:r>
              <a:rPr sz="3200" spc="-45" dirty="0">
                <a:solidFill>
                  <a:srgbClr val="FF0000"/>
                </a:solidFill>
              </a:rPr>
              <a:t>PARTIR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15" dirty="0">
                <a:solidFill>
                  <a:srgbClr val="FF0000"/>
                </a:solidFill>
              </a:rPr>
              <a:t>CUANDO </a:t>
            </a:r>
            <a:r>
              <a:rPr sz="3200" dirty="0">
                <a:solidFill>
                  <a:srgbClr val="FF0000"/>
                </a:solidFill>
              </a:rPr>
              <a:t>LA </a:t>
            </a:r>
            <a:r>
              <a:rPr sz="3200" spc="-30" dirty="0">
                <a:solidFill>
                  <a:srgbClr val="FF0000"/>
                </a:solidFill>
              </a:rPr>
              <a:t>PRESENTACIÓN </a:t>
            </a:r>
            <a:r>
              <a:rPr sz="3200" spc="-5" dirty="0">
                <a:solidFill>
                  <a:srgbClr val="FF0000"/>
                </a:solidFill>
              </a:rPr>
              <a:t>DE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25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26770" y="2308936"/>
            <a:ext cx="11083925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23. Quienes </a:t>
            </a:r>
            <a:r>
              <a:rPr sz="2800" b="1" i="1" spc="-10" dirty="0">
                <a:latin typeface="Calibri"/>
                <a:cs typeface="Calibri"/>
              </a:rPr>
              <a:t>realicen </a:t>
            </a:r>
            <a:r>
              <a:rPr sz="2800" b="1" i="1" spc="-5" dirty="0">
                <a:latin typeface="Calibri"/>
                <a:cs typeface="Calibri"/>
              </a:rPr>
              <a:t>Actividades </a:t>
            </a:r>
            <a:r>
              <a:rPr sz="2800" b="1" i="1" spc="-15" dirty="0">
                <a:latin typeface="Calibri"/>
                <a:cs typeface="Calibri"/>
              </a:rPr>
              <a:t>Vulnerables </a:t>
            </a:r>
            <a:r>
              <a:rPr sz="2800" b="1" i="1" spc="-5" dirty="0">
                <a:latin typeface="Calibri"/>
                <a:cs typeface="Calibri"/>
              </a:rPr>
              <a:t>de las </a:t>
            </a:r>
            <a:r>
              <a:rPr sz="2800" b="1" i="1" spc="-15" dirty="0">
                <a:latin typeface="Calibri"/>
                <a:cs typeface="Calibri"/>
              </a:rPr>
              <a:t>previstas en  </a:t>
            </a:r>
            <a:r>
              <a:rPr sz="2800" b="1" i="1" spc="-25" dirty="0">
                <a:latin typeface="Calibri"/>
                <a:cs typeface="Calibri"/>
              </a:rPr>
              <a:t>esta </a:t>
            </a:r>
            <a:r>
              <a:rPr sz="2800" b="1" i="1" spc="-10" dirty="0">
                <a:latin typeface="Calibri"/>
                <a:cs typeface="Calibri"/>
              </a:rPr>
              <a:t>Sección presentarán </a:t>
            </a:r>
            <a:r>
              <a:rPr sz="2800" b="1" i="1" spc="-15" dirty="0">
                <a:latin typeface="Calibri"/>
                <a:cs typeface="Calibri"/>
              </a:rPr>
              <a:t>ante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Secretaría </a:t>
            </a:r>
            <a:r>
              <a:rPr sz="2800" b="1" i="1" spc="-5" dirty="0">
                <a:latin typeface="Calibri"/>
                <a:cs typeface="Calibri"/>
              </a:rPr>
              <a:t>los </a:t>
            </a:r>
            <a:r>
              <a:rPr sz="2800" b="1" i="1" spc="-25" dirty="0">
                <a:latin typeface="Calibri"/>
                <a:cs typeface="Calibri"/>
              </a:rPr>
              <a:t>Avisos </a:t>
            </a:r>
            <a:r>
              <a:rPr sz="2800" b="1" i="1" spc="-10" dirty="0">
                <a:latin typeface="Calibri"/>
                <a:cs typeface="Calibri"/>
              </a:rPr>
              <a:t>correspondientes, </a:t>
            </a:r>
            <a:r>
              <a:rPr sz="2800" b="1" i="1" spc="-5" dirty="0">
                <a:latin typeface="Calibri"/>
                <a:cs typeface="Calibri"/>
              </a:rPr>
              <a:t>a  más </a:t>
            </a:r>
            <a:r>
              <a:rPr sz="2800" b="1" i="1" spc="-10" dirty="0">
                <a:latin typeface="Calibri"/>
                <a:cs typeface="Calibri"/>
              </a:rPr>
              <a:t>tardar el </a:t>
            </a:r>
            <a:r>
              <a:rPr sz="2800" b="1" i="1" spc="-5" dirty="0">
                <a:latin typeface="Calibri"/>
                <a:cs typeface="Calibri"/>
              </a:rPr>
              <a:t>día 17 del mes </a:t>
            </a:r>
            <a:r>
              <a:rPr sz="2800" b="1" i="1" spc="-10" dirty="0">
                <a:latin typeface="Calibri"/>
                <a:cs typeface="Calibri"/>
              </a:rPr>
              <a:t>inmediato </a:t>
            </a:r>
            <a:r>
              <a:rPr sz="2800" b="1" i="1" spc="-15" dirty="0">
                <a:latin typeface="Calibri"/>
                <a:cs typeface="Calibri"/>
              </a:rPr>
              <a:t>siguiente, </a:t>
            </a:r>
            <a:r>
              <a:rPr sz="2800" b="1" i="1" spc="-10" dirty="0">
                <a:latin typeface="Calibri"/>
                <a:cs typeface="Calibri"/>
              </a:rPr>
              <a:t>según corresponda </a:t>
            </a:r>
            <a:r>
              <a:rPr sz="2800" b="1" i="1" spc="-5" dirty="0">
                <a:latin typeface="Calibri"/>
                <a:cs typeface="Calibri"/>
              </a:rPr>
              <a:t>a  aquel </a:t>
            </a: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spc="-5" dirty="0">
                <a:latin typeface="Calibri"/>
                <a:cs typeface="Calibri"/>
              </a:rPr>
              <a:t>que se </a:t>
            </a:r>
            <a:r>
              <a:rPr sz="2800" b="1" i="1" spc="-10" dirty="0">
                <a:latin typeface="Calibri"/>
                <a:cs typeface="Calibri"/>
              </a:rPr>
              <a:t>hubiera llevado </a:t>
            </a:r>
            <a:r>
              <a:rPr sz="2800" b="1" i="1" spc="-5" dirty="0">
                <a:latin typeface="Calibri"/>
                <a:cs typeface="Calibri"/>
              </a:rPr>
              <a:t>a </a:t>
            </a:r>
            <a:r>
              <a:rPr sz="2800" b="1" i="1" spc="-15" dirty="0">
                <a:latin typeface="Calibri"/>
                <a:cs typeface="Calibri"/>
              </a:rPr>
              <a:t>cabo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operación </a:t>
            </a:r>
            <a:r>
              <a:rPr sz="2800" b="1" i="1" spc="-5" dirty="0">
                <a:latin typeface="Calibri"/>
                <a:cs typeface="Calibri"/>
              </a:rPr>
              <a:t>que le diera origen y  que </a:t>
            </a:r>
            <a:r>
              <a:rPr sz="2800" b="1" i="1" spc="-10" dirty="0">
                <a:latin typeface="Calibri"/>
                <a:cs typeface="Calibri"/>
              </a:rPr>
              <a:t>sea </a:t>
            </a:r>
            <a:r>
              <a:rPr sz="2800" b="1" i="1" spc="-15" dirty="0">
                <a:latin typeface="Calibri"/>
                <a:cs typeface="Calibri"/>
              </a:rPr>
              <a:t>objeto </a:t>
            </a:r>
            <a:r>
              <a:rPr sz="2800" b="1" i="1" spc="-5" dirty="0">
                <a:latin typeface="Calibri"/>
                <a:cs typeface="Calibri"/>
              </a:rPr>
              <a:t>de</a:t>
            </a:r>
            <a:r>
              <a:rPr sz="2800" b="1" i="1" spc="35" dirty="0">
                <a:latin typeface="Calibri"/>
                <a:cs typeface="Calibri"/>
              </a:rPr>
              <a:t> </a:t>
            </a:r>
            <a:r>
              <a:rPr sz="2800" b="1" i="1" spc="-25" dirty="0">
                <a:latin typeface="Calibri"/>
                <a:cs typeface="Calibri"/>
              </a:rPr>
              <a:t>Aviso.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795" y="618744"/>
            <a:ext cx="966292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025" y="709371"/>
            <a:ext cx="9140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</a:rPr>
              <a:t>¿A </a:t>
            </a:r>
            <a:r>
              <a:rPr sz="3200" spc="-45" dirty="0">
                <a:solidFill>
                  <a:srgbClr val="FF0000"/>
                </a:solidFill>
              </a:rPr>
              <a:t>PARTIR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15" dirty="0">
                <a:solidFill>
                  <a:srgbClr val="FF0000"/>
                </a:solidFill>
              </a:rPr>
              <a:t>CUANDO </a:t>
            </a:r>
            <a:r>
              <a:rPr sz="3200" dirty="0">
                <a:solidFill>
                  <a:srgbClr val="FF0000"/>
                </a:solidFill>
              </a:rPr>
              <a:t>LA </a:t>
            </a:r>
            <a:r>
              <a:rPr sz="3200" spc="-30" dirty="0">
                <a:solidFill>
                  <a:srgbClr val="FF0000"/>
                </a:solidFill>
              </a:rPr>
              <a:t>PRESENTACIÓN </a:t>
            </a:r>
            <a:r>
              <a:rPr sz="3200" spc="-5" dirty="0">
                <a:solidFill>
                  <a:srgbClr val="FF0000"/>
                </a:solidFill>
              </a:rPr>
              <a:t>DE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25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26770" y="2308936"/>
            <a:ext cx="1108519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53. </a:t>
            </a:r>
            <a:r>
              <a:rPr sz="2800" b="1" i="1" spc="-10" dirty="0">
                <a:latin typeface="Calibri"/>
                <a:cs typeface="Calibri"/>
              </a:rPr>
              <a:t>Se aplicará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5" dirty="0">
                <a:latin typeface="Calibri"/>
                <a:cs typeface="Calibri"/>
              </a:rPr>
              <a:t>multa correspondiente </a:t>
            </a:r>
            <a:r>
              <a:rPr sz="2800" b="1" i="1" spc="-5" dirty="0">
                <a:latin typeface="Calibri"/>
                <a:cs typeface="Calibri"/>
              </a:rPr>
              <a:t>a</a:t>
            </a:r>
            <a:r>
              <a:rPr sz="2800" b="1" i="1" spc="175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quienes: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8255">
              <a:lnSpc>
                <a:spcPct val="100000"/>
              </a:lnSpc>
              <a:spcBef>
                <a:spcPts val="5"/>
              </a:spcBef>
              <a:buAutoNum type="romanUcPeriod"/>
              <a:tabLst>
                <a:tab pos="379730" algn="l"/>
                <a:tab pos="380365" algn="l"/>
                <a:tab pos="895350" algn="l"/>
                <a:tab pos="2626360" algn="l"/>
                <a:tab pos="3166110" algn="l"/>
                <a:tab pos="4450715" algn="l"/>
                <a:tab pos="5146040" algn="l"/>
                <a:tab pos="5737225" algn="l"/>
                <a:tab pos="8156575" algn="l"/>
                <a:tab pos="8881745" algn="l"/>
                <a:tab pos="9459595" algn="l"/>
                <a:tab pos="10794365" algn="l"/>
              </a:tabLst>
            </a:pPr>
            <a:r>
              <a:rPr sz="2800" b="1" i="1" spc="-15" dirty="0">
                <a:latin typeface="Calibri"/>
                <a:cs typeface="Calibri"/>
              </a:rPr>
              <a:t>S</a:t>
            </a:r>
            <a:r>
              <a:rPr sz="2800" b="1" i="1" spc="-5" dirty="0">
                <a:latin typeface="Calibri"/>
                <a:cs typeface="Calibri"/>
              </a:rPr>
              <a:t>e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a</a:t>
            </a:r>
            <a:r>
              <a:rPr sz="2800" b="1" i="1" spc="-20" dirty="0">
                <a:latin typeface="Calibri"/>
                <a:cs typeface="Calibri"/>
              </a:rPr>
              <a:t>b</a:t>
            </a:r>
            <a:r>
              <a:rPr sz="2800" b="1" i="1" spc="-40" dirty="0">
                <a:latin typeface="Calibri"/>
                <a:cs typeface="Calibri"/>
              </a:rPr>
              <a:t>s</a:t>
            </a:r>
            <a:r>
              <a:rPr sz="2800" b="1" i="1" spc="-20" dirty="0">
                <a:latin typeface="Calibri"/>
                <a:cs typeface="Calibri"/>
              </a:rPr>
              <a:t>t</a:t>
            </a:r>
            <a:r>
              <a:rPr sz="2800" b="1" i="1" spc="-10" dirty="0">
                <a:latin typeface="Calibri"/>
                <a:cs typeface="Calibri"/>
              </a:rPr>
              <a:t>enga</a:t>
            </a:r>
            <a:r>
              <a:rPr sz="2800" b="1" i="1" spc="-5" dirty="0">
                <a:latin typeface="Calibri"/>
                <a:cs typeface="Calibri"/>
              </a:rPr>
              <a:t>n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de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cumpl</a:t>
            </a:r>
            <a:r>
              <a:rPr sz="2800" b="1" i="1" spc="-15" dirty="0">
                <a:latin typeface="Calibri"/>
                <a:cs typeface="Calibri"/>
              </a:rPr>
              <a:t>i</a:t>
            </a:r>
            <a:r>
              <a:rPr sz="2800" b="1" i="1" spc="-5" dirty="0">
                <a:latin typeface="Calibri"/>
                <a:cs typeface="Calibri"/>
              </a:rPr>
              <a:t>r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30" dirty="0">
                <a:latin typeface="Calibri"/>
                <a:cs typeface="Calibri"/>
              </a:rPr>
              <a:t>c</a:t>
            </a:r>
            <a:r>
              <a:rPr sz="2800" b="1" i="1" spc="-10" dirty="0">
                <a:latin typeface="Calibri"/>
                <a:cs typeface="Calibri"/>
              </a:rPr>
              <a:t>o</a:t>
            </a:r>
            <a:r>
              <a:rPr sz="2800" b="1" i="1" spc="-5" dirty="0">
                <a:latin typeface="Calibri"/>
                <a:cs typeface="Calibri"/>
              </a:rPr>
              <a:t>n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los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requerimi</a:t>
            </a:r>
            <a:r>
              <a:rPr sz="2800" b="1" i="1" dirty="0">
                <a:latin typeface="Calibri"/>
                <a:cs typeface="Calibri"/>
              </a:rPr>
              <a:t>e</a:t>
            </a:r>
            <a:r>
              <a:rPr sz="2800" b="1" i="1" spc="-30" dirty="0">
                <a:latin typeface="Calibri"/>
                <a:cs typeface="Calibri"/>
              </a:rPr>
              <a:t>nt</a:t>
            </a:r>
            <a:r>
              <a:rPr sz="2800" b="1" i="1" spc="-10" dirty="0">
                <a:latin typeface="Calibri"/>
                <a:cs typeface="Calibri"/>
              </a:rPr>
              <a:t>o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que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l</a:t>
            </a:r>
            <a:r>
              <a:rPr sz="2800" b="1" i="1" spc="-15" dirty="0">
                <a:latin typeface="Calibri"/>
                <a:cs typeface="Calibri"/>
              </a:rPr>
              <a:t>e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30" dirty="0">
                <a:latin typeface="Calibri"/>
                <a:cs typeface="Calibri"/>
              </a:rPr>
              <a:t>f</a:t>
            </a:r>
            <a:r>
              <a:rPr sz="2800" b="1" i="1" spc="-10" dirty="0">
                <a:latin typeface="Calibri"/>
                <a:cs typeface="Calibri"/>
              </a:rPr>
              <a:t>o</a:t>
            </a:r>
            <a:r>
              <a:rPr sz="2800" b="1" i="1" spc="5" dirty="0">
                <a:latin typeface="Calibri"/>
                <a:cs typeface="Calibri"/>
              </a:rPr>
              <a:t>r</a:t>
            </a:r>
            <a:r>
              <a:rPr sz="2800" b="1" i="1" spc="-5" dirty="0">
                <a:latin typeface="Calibri"/>
                <a:cs typeface="Calibri"/>
              </a:rPr>
              <a:t>m</a:t>
            </a:r>
            <a:r>
              <a:rPr sz="2800" b="1" i="1" dirty="0">
                <a:latin typeface="Calibri"/>
                <a:cs typeface="Calibri"/>
              </a:rPr>
              <a:t>u</a:t>
            </a:r>
            <a:r>
              <a:rPr sz="2800" b="1" i="1" spc="-5" dirty="0">
                <a:latin typeface="Calibri"/>
                <a:cs typeface="Calibri"/>
              </a:rPr>
              <a:t>le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la  Secretaría en términos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</a:t>
            </a:r>
            <a:r>
              <a:rPr sz="2800" b="1" i="1" spc="11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Ley;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AutoNum type="romanUcPeriod"/>
              <a:tabLst>
                <a:tab pos="392430" algn="l"/>
              </a:tabLst>
            </a:pPr>
            <a:r>
              <a:rPr sz="2800" b="1" i="1" spc="-5" dirty="0">
                <a:latin typeface="Calibri"/>
                <a:cs typeface="Calibri"/>
              </a:rPr>
              <a:t>Incumplan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cualquiera </a:t>
            </a:r>
            <a:r>
              <a:rPr sz="2800" b="1" i="1" dirty="0">
                <a:latin typeface="Calibri"/>
                <a:cs typeface="Calibri"/>
              </a:rPr>
              <a:t>de </a:t>
            </a:r>
            <a:r>
              <a:rPr sz="2800" b="1" i="1" spc="-5" dirty="0">
                <a:latin typeface="Calibri"/>
                <a:cs typeface="Calibri"/>
              </a:rPr>
              <a:t>las </a:t>
            </a:r>
            <a:r>
              <a:rPr sz="2800" b="1" i="1" spc="-10" dirty="0">
                <a:latin typeface="Calibri"/>
                <a:cs typeface="Calibri"/>
              </a:rPr>
              <a:t>obligaciones establecidas en el </a:t>
            </a:r>
            <a:r>
              <a:rPr sz="2800" b="1" i="1" dirty="0">
                <a:latin typeface="Calibri"/>
                <a:cs typeface="Calibri"/>
              </a:rPr>
              <a:t>artículo  </a:t>
            </a:r>
            <a:r>
              <a:rPr sz="2800" b="1" i="1" spc="-5" dirty="0">
                <a:latin typeface="Calibri"/>
                <a:cs typeface="Calibri"/>
              </a:rPr>
              <a:t>18 de </a:t>
            </a:r>
            <a:r>
              <a:rPr sz="2800" b="1" i="1" spc="-25" dirty="0">
                <a:latin typeface="Calibri"/>
                <a:cs typeface="Calibri"/>
              </a:rPr>
              <a:t>esta</a:t>
            </a:r>
            <a:r>
              <a:rPr sz="2800" b="1" i="1" spc="4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Ley;</a:t>
            </a:r>
            <a:endParaRPr sz="2800">
              <a:latin typeface="Calibri"/>
              <a:cs typeface="Calibri"/>
            </a:endParaRPr>
          </a:p>
          <a:p>
            <a:pPr marL="12700" marR="6985">
              <a:lnSpc>
                <a:spcPct val="100000"/>
              </a:lnSpc>
              <a:buAutoNum type="romanUcPeriod"/>
              <a:tabLst>
                <a:tab pos="487045" algn="l"/>
              </a:tabLst>
            </a:pP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Incumplan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la obligación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presentar en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tiempo los </a:t>
            </a:r>
            <a:r>
              <a:rPr sz="2800" b="1" i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Avisos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 que se 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refiere el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artículo 17 de </a:t>
            </a:r>
            <a:r>
              <a:rPr sz="2800" b="1" i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esta</a:t>
            </a:r>
            <a:r>
              <a:rPr sz="2800" b="1" i="1" u="heavy" spc="11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i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Ley.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795" y="618744"/>
            <a:ext cx="9662922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025" y="709371"/>
            <a:ext cx="9140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0000"/>
                </a:solidFill>
              </a:rPr>
              <a:t>¿A </a:t>
            </a:r>
            <a:r>
              <a:rPr sz="3200" spc="-45" dirty="0">
                <a:solidFill>
                  <a:srgbClr val="FF0000"/>
                </a:solidFill>
              </a:rPr>
              <a:t>PARTIR </a:t>
            </a:r>
            <a:r>
              <a:rPr sz="3200" dirty="0">
                <a:solidFill>
                  <a:srgbClr val="FF0000"/>
                </a:solidFill>
              </a:rPr>
              <a:t>DE </a:t>
            </a:r>
            <a:r>
              <a:rPr sz="3200" spc="-15" dirty="0">
                <a:solidFill>
                  <a:srgbClr val="FF0000"/>
                </a:solidFill>
              </a:rPr>
              <a:t>CUANDO </a:t>
            </a:r>
            <a:r>
              <a:rPr sz="3200" dirty="0">
                <a:solidFill>
                  <a:srgbClr val="FF0000"/>
                </a:solidFill>
              </a:rPr>
              <a:t>LA </a:t>
            </a:r>
            <a:r>
              <a:rPr sz="3200" spc="-30" dirty="0">
                <a:solidFill>
                  <a:srgbClr val="FF0000"/>
                </a:solidFill>
              </a:rPr>
              <a:t>PRESENTACIÓN </a:t>
            </a:r>
            <a:r>
              <a:rPr sz="3200" spc="-5" dirty="0">
                <a:solidFill>
                  <a:srgbClr val="FF0000"/>
                </a:solidFill>
              </a:rPr>
              <a:t>DE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25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26770" y="2308936"/>
            <a:ext cx="1108392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54. Las </a:t>
            </a:r>
            <a:r>
              <a:rPr sz="2800" b="1" i="1" spc="-10" dirty="0">
                <a:latin typeface="Calibri"/>
                <a:cs typeface="Calibri"/>
              </a:rPr>
              <a:t>multas aplicables </a:t>
            </a:r>
            <a:r>
              <a:rPr sz="2800" b="1" i="1" spc="-5" dirty="0">
                <a:latin typeface="Calibri"/>
                <a:cs typeface="Calibri"/>
              </a:rPr>
              <a:t>para los </a:t>
            </a:r>
            <a:r>
              <a:rPr sz="2800" b="1" i="1" spc="-15" dirty="0">
                <a:latin typeface="Calibri"/>
                <a:cs typeface="Calibri"/>
              </a:rPr>
              <a:t>supuestos </a:t>
            </a:r>
            <a:r>
              <a:rPr sz="2800" b="1" i="1" spc="-5" dirty="0">
                <a:latin typeface="Calibri"/>
                <a:cs typeface="Calibri"/>
              </a:rPr>
              <a:t>del </a:t>
            </a:r>
            <a:r>
              <a:rPr sz="2800" b="1" i="1" dirty="0">
                <a:latin typeface="Calibri"/>
                <a:cs typeface="Calibri"/>
              </a:rPr>
              <a:t>artículo </a:t>
            </a:r>
            <a:r>
              <a:rPr sz="2800" b="1" i="1" spc="-10" dirty="0">
                <a:latin typeface="Calibri"/>
                <a:cs typeface="Calibri"/>
              </a:rPr>
              <a:t>anterior 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 </a:t>
            </a:r>
            <a:r>
              <a:rPr sz="2800" b="1" i="1" spc="-15" dirty="0">
                <a:latin typeface="Calibri"/>
                <a:cs typeface="Calibri"/>
              </a:rPr>
              <a:t>Ley </a:t>
            </a:r>
            <a:r>
              <a:rPr sz="2800" b="1" i="1" spc="-10" dirty="0">
                <a:latin typeface="Calibri"/>
                <a:cs typeface="Calibri"/>
              </a:rPr>
              <a:t>serán </a:t>
            </a:r>
            <a:r>
              <a:rPr sz="2800" b="1" i="1" spc="-5" dirty="0">
                <a:latin typeface="Calibri"/>
                <a:cs typeface="Calibri"/>
              </a:rPr>
              <a:t>las</a:t>
            </a:r>
            <a:r>
              <a:rPr sz="2800" b="1" i="1" spc="80" dirty="0">
                <a:latin typeface="Calibri"/>
                <a:cs typeface="Calibri"/>
              </a:rPr>
              <a:t> </a:t>
            </a:r>
            <a:r>
              <a:rPr sz="2800" b="1" i="1" spc="-15" dirty="0">
                <a:latin typeface="Calibri"/>
                <a:cs typeface="Calibri"/>
              </a:rPr>
              <a:t>siguientes: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800" b="1" i="1" spc="-5" dirty="0">
                <a:latin typeface="Calibri"/>
                <a:cs typeface="Calibri"/>
              </a:rPr>
              <a:t>I. </a:t>
            </a:r>
            <a:r>
              <a:rPr sz="2800" b="1" i="1" dirty="0">
                <a:latin typeface="Calibri"/>
                <a:cs typeface="Calibri"/>
              </a:rPr>
              <a:t>Se </a:t>
            </a:r>
            <a:r>
              <a:rPr sz="2800" b="1" i="1" spc="-5" dirty="0">
                <a:latin typeface="Calibri"/>
                <a:cs typeface="Calibri"/>
              </a:rPr>
              <a:t>aplicará </a:t>
            </a:r>
            <a:r>
              <a:rPr sz="2800" b="1" i="1" spc="-10" dirty="0">
                <a:latin typeface="Calibri"/>
                <a:cs typeface="Calibri"/>
              </a:rPr>
              <a:t>multa equivalente </a:t>
            </a:r>
            <a:r>
              <a:rPr sz="2800" b="1" i="1" spc="-5" dirty="0">
                <a:latin typeface="Calibri"/>
                <a:cs typeface="Calibri"/>
              </a:rPr>
              <a:t>a </a:t>
            </a:r>
            <a:r>
              <a:rPr sz="2800" b="1" i="1" spc="-10" dirty="0">
                <a:latin typeface="Calibri"/>
                <a:cs typeface="Calibri"/>
              </a:rPr>
              <a:t>doscientos </a:t>
            </a:r>
            <a:r>
              <a:rPr sz="2800" b="1" i="1" spc="-5" dirty="0">
                <a:latin typeface="Calibri"/>
                <a:cs typeface="Calibri"/>
              </a:rPr>
              <a:t>y </a:t>
            </a:r>
            <a:r>
              <a:rPr sz="2800" b="1" i="1" spc="-25" dirty="0">
                <a:latin typeface="Calibri"/>
                <a:cs typeface="Calibri"/>
              </a:rPr>
              <a:t>hasta </a:t>
            </a:r>
            <a:r>
              <a:rPr sz="2800" b="1" i="1" spc="-5" dirty="0">
                <a:latin typeface="Calibri"/>
                <a:cs typeface="Calibri"/>
              </a:rPr>
              <a:t>dos </a:t>
            </a:r>
            <a:r>
              <a:rPr sz="2800" b="1" i="1" spc="-10" dirty="0">
                <a:latin typeface="Calibri"/>
                <a:cs typeface="Calibri"/>
              </a:rPr>
              <a:t>mil </a:t>
            </a:r>
            <a:r>
              <a:rPr sz="2800" b="1" i="1" spc="-5" dirty="0">
                <a:latin typeface="Calibri"/>
                <a:cs typeface="Calibri"/>
              </a:rPr>
              <a:t>días de </a:t>
            </a:r>
            <a:r>
              <a:rPr sz="2800" b="1" i="1" spc="-10" dirty="0">
                <a:latin typeface="Calibri"/>
                <a:cs typeface="Calibri"/>
              </a:rPr>
              <a:t>salario  </a:t>
            </a:r>
            <a:r>
              <a:rPr sz="2800" b="1" i="1" spc="-5" dirty="0">
                <a:latin typeface="Calibri"/>
                <a:cs typeface="Calibri"/>
              </a:rPr>
              <a:t>mínimo general </a:t>
            </a:r>
            <a:r>
              <a:rPr sz="2800" b="1" i="1" spc="-15" dirty="0">
                <a:latin typeface="Calibri"/>
                <a:cs typeface="Calibri"/>
              </a:rPr>
              <a:t>vigente </a:t>
            </a:r>
            <a:r>
              <a:rPr sz="2800" b="1" i="1" spc="-10" dirty="0">
                <a:latin typeface="Calibri"/>
                <a:cs typeface="Calibri"/>
              </a:rPr>
              <a:t>en el </a:t>
            </a:r>
            <a:r>
              <a:rPr sz="2800" b="1" i="1" spc="-15" dirty="0">
                <a:latin typeface="Calibri"/>
                <a:cs typeface="Calibri"/>
              </a:rPr>
              <a:t>Distrito Federal </a:t>
            </a: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dirty="0">
                <a:latin typeface="Calibri"/>
                <a:cs typeface="Calibri"/>
              </a:rPr>
              <a:t>el </a:t>
            </a:r>
            <a:r>
              <a:rPr sz="2800" b="1" i="1" spc="-10" dirty="0">
                <a:latin typeface="Calibri"/>
                <a:cs typeface="Calibri"/>
              </a:rPr>
              <a:t>caso </a:t>
            </a:r>
            <a:r>
              <a:rPr sz="2800" b="1" i="1" spc="-5" dirty="0">
                <a:latin typeface="Calibri"/>
                <a:cs typeface="Calibri"/>
              </a:rPr>
              <a:t>de las </a:t>
            </a:r>
            <a:r>
              <a:rPr sz="2800" b="1" i="1" spc="-10" dirty="0">
                <a:latin typeface="Calibri"/>
                <a:cs typeface="Calibri"/>
              </a:rPr>
              <a:t>fracciones </a:t>
            </a:r>
            <a:r>
              <a:rPr sz="2800" b="1" i="1" spc="5" dirty="0">
                <a:latin typeface="Calibri"/>
                <a:cs typeface="Calibri"/>
              </a:rPr>
              <a:t>I,  </a:t>
            </a:r>
            <a:r>
              <a:rPr sz="2800" b="1" i="1" spc="-5" dirty="0">
                <a:latin typeface="Calibri"/>
                <a:cs typeface="Calibri"/>
              </a:rPr>
              <a:t>II, III y IV del artículo 53 de </a:t>
            </a:r>
            <a:r>
              <a:rPr sz="2800" b="1" i="1" spc="-25" dirty="0">
                <a:latin typeface="Calibri"/>
                <a:cs typeface="Calibri"/>
              </a:rPr>
              <a:t>esta</a:t>
            </a:r>
            <a:r>
              <a:rPr sz="2800" b="1" i="1" spc="13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Ley;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68852" y="618744"/>
            <a:ext cx="3432809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31360" y="709371"/>
            <a:ext cx="29133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solidFill>
                  <a:srgbClr val="FF0000"/>
                </a:solidFill>
              </a:rPr>
              <a:t>ESPONTANEIDAD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6087" y="1685036"/>
            <a:ext cx="1108519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Artículo </a:t>
            </a:r>
            <a:r>
              <a:rPr sz="2800" b="1" i="1" dirty="0">
                <a:latin typeface="Calibri"/>
                <a:cs typeface="Calibri"/>
              </a:rPr>
              <a:t>55. La </a:t>
            </a:r>
            <a:r>
              <a:rPr sz="2800" b="1" i="1" spc="-10" dirty="0">
                <a:latin typeface="Calibri"/>
                <a:cs typeface="Calibri"/>
              </a:rPr>
              <a:t>Secretaría </a:t>
            </a:r>
            <a:r>
              <a:rPr sz="2800" b="1" i="1" spc="-5" dirty="0">
                <a:latin typeface="Calibri"/>
                <a:cs typeface="Calibri"/>
              </a:rPr>
              <a:t>se </a:t>
            </a:r>
            <a:r>
              <a:rPr sz="2800" b="1" i="1" spc="-15" dirty="0">
                <a:latin typeface="Calibri"/>
                <a:cs typeface="Calibri"/>
              </a:rPr>
              <a:t>abstendrá </a:t>
            </a: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10" dirty="0">
                <a:latin typeface="Calibri"/>
                <a:cs typeface="Calibri"/>
              </a:rPr>
              <a:t>sancionar </a:t>
            </a:r>
            <a:r>
              <a:rPr sz="2800" b="1" i="1" spc="-5" dirty="0">
                <a:latin typeface="Calibri"/>
                <a:cs typeface="Calibri"/>
              </a:rPr>
              <a:t>al </a:t>
            </a:r>
            <a:r>
              <a:rPr sz="2800" b="1" i="1" spc="-25" dirty="0">
                <a:latin typeface="Calibri"/>
                <a:cs typeface="Calibri"/>
              </a:rPr>
              <a:t>infractor, </a:t>
            </a:r>
            <a:r>
              <a:rPr sz="2800" b="1" i="1" spc="-5" dirty="0">
                <a:latin typeface="Calibri"/>
                <a:cs typeface="Calibri"/>
              </a:rPr>
              <a:t>por una  </a:t>
            </a:r>
            <a:r>
              <a:rPr sz="2800" b="1" i="1" spc="-10" dirty="0">
                <a:latin typeface="Calibri"/>
                <a:cs typeface="Calibri"/>
              </a:rPr>
              <a:t>sola </a:t>
            </a:r>
            <a:r>
              <a:rPr sz="2800" b="1" i="1" spc="-20" dirty="0">
                <a:latin typeface="Calibri"/>
                <a:cs typeface="Calibri"/>
              </a:rPr>
              <a:t>vez, </a:t>
            </a:r>
            <a:r>
              <a:rPr sz="2800" b="1" i="1" spc="-10" dirty="0">
                <a:latin typeface="Calibri"/>
                <a:cs typeface="Calibri"/>
              </a:rPr>
              <a:t>en caso </a:t>
            </a:r>
            <a:r>
              <a:rPr sz="2800" b="1" i="1" spc="-5" dirty="0">
                <a:latin typeface="Calibri"/>
                <a:cs typeface="Calibri"/>
              </a:rPr>
              <a:t>de que se </a:t>
            </a:r>
            <a:r>
              <a:rPr sz="2800" b="1" i="1" spc="-10" dirty="0">
                <a:latin typeface="Calibri"/>
                <a:cs typeface="Calibri"/>
              </a:rPr>
              <a:t>trate </a:t>
            </a:r>
            <a:r>
              <a:rPr sz="2800" b="1" i="1" spc="-5" dirty="0">
                <a:latin typeface="Calibri"/>
                <a:cs typeface="Calibri"/>
              </a:rPr>
              <a:t>de la primera </a:t>
            </a:r>
            <a:r>
              <a:rPr sz="2800" b="1" i="1" spc="-10" dirty="0">
                <a:latin typeface="Calibri"/>
                <a:cs typeface="Calibri"/>
              </a:rPr>
              <a:t>infracción en </a:t>
            </a:r>
            <a:r>
              <a:rPr sz="2800" b="1" i="1" spc="-5" dirty="0">
                <a:latin typeface="Calibri"/>
                <a:cs typeface="Calibri"/>
              </a:rPr>
              <a:t>que incurra,  siempre y cuando cumpla, de manera </a:t>
            </a:r>
            <a:r>
              <a:rPr sz="2800" b="1" i="1" spc="-10" dirty="0">
                <a:latin typeface="Calibri"/>
                <a:cs typeface="Calibri"/>
              </a:rPr>
              <a:t>espontánea </a:t>
            </a:r>
            <a:r>
              <a:rPr sz="2800" b="1" i="1" spc="-5" dirty="0">
                <a:latin typeface="Calibri"/>
                <a:cs typeface="Calibri"/>
              </a:rPr>
              <a:t>y </a:t>
            </a:r>
            <a:r>
              <a:rPr sz="2800" b="1" i="1" spc="-10" dirty="0">
                <a:latin typeface="Calibri"/>
                <a:cs typeface="Calibri"/>
              </a:rPr>
              <a:t>previa </a:t>
            </a:r>
            <a:r>
              <a:rPr sz="2800" b="1" i="1" spc="-5" dirty="0">
                <a:latin typeface="Calibri"/>
                <a:cs typeface="Calibri"/>
              </a:rPr>
              <a:t>al inicio de las  </a:t>
            </a:r>
            <a:r>
              <a:rPr sz="2800" b="1" i="1" spc="-10" dirty="0">
                <a:latin typeface="Calibri"/>
                <a:cs typeface="Calibri"/>
              </a:rPr>
              <a:t>facultades </a:t>
            </a:r>
            <a:r>
              <a:rPr sz="2800" b="1" i="1" spc="-5" dirty="0">
                <a:latin typeface="Calibri"/>
                <a:cs typeface="Calibri"/>
              </a:rPr>
              <a:t>de verificación de </a:t>
            </a:r>
            <a:r>
              <a:rPr sz="2800" b="1" i="1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Secretaría,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obligación </a:t>
            </a:r>
            <a:r>
              <a:rPr sz="2800" b="1" i="1" spc="-5" dirty="0">
                <a:latin typeface="Calibri"/>
                <a:cs typeface="Calibri"/>
              </a:rPr>
              <a:t>respectiva y  </a:t>
            </a:r>
            <a:r>
              <a:rPr sz="2800" b="1" i="1" spc="-20" dirty="0">
                <a:latin typeface="Calibri"/>
                <a:cs typeface="Calibri"/>
              </a:rPr>
              <a:t>reconozca expresamente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5" dirty="0">
                <a:latin typeface="Calibri"/>
                <a:cs typeface="Calibri"/>
              </a:rPr>
              <a:t>falta </a:t>
            </a: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spc="-5" dirty="0">
                <a:latin typeface="Calibri"/>
                <a:cs typeface="Calibri"/>
              </a:rPr>
              <a:t>que</a:t>
            </a:r>
            <a:r>
              <a:rPr sz="2800" b="1" i="1" spc="135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incurrió.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7272" y="618744"/>
            <a:ext cx="585597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9780" y="709371"/>
            <a:ext cx="5332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¿Cómo </a:t>
            </a:r>
            <a:r>
              <a:rPr sz="3200" dirty="0">
                <a:solidFill>
                  <a:srgbClr val="FF0000"/>
                </a:solidFill>
              </a:rPr>
              <a:t>se </a:t>
            </a:r>
            <a:r>
              <a:rPr sz="3200" spc="-15" dirty="0">
                <a:solidFill>
                  <a:srgbClr val="FF0000"/>
                </a:solidFill>
              </a:rPr>
              <a:t>presentan </a:t>
            </a:r>
            <a:r>
              <a:rPr sz="3200" dirty="0">
                <a:solidFill>
                  <a:srgbClr val="FF0000"/>
                </a:solidFill>
              </a:rPr>
              <a:t>los</a:t>
            </a:r>
            <a:r>
              <a:rPr sz="3200" spc="-4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6087" y="1688084"/>
            <a:ext cx="1164399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3880" marR="560070" algn="ctr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Llenado de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Avisos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que deben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realizar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quienes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prestan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el servicio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i="1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subcontratación  (outsourcing)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términos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artículo 15-A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 la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Ley Federal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Trabajo.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Ciudad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México,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enero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2017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i="1" spc="-5" dirty="0">
                <a:latin typeface="Calibri"/>
                <a:cs typeface="Calibri"/>
              </a:rPr>
              <a:t>Hago </a:t>
            </a:r>
            <a:r>
              <a:rPr sz="2400" b="1" i="1" spc="-10" dirty="0">
                <a:latin typeface="Calibri"/>
                <a:cs typeface="Calibri"/>
              </a:rPr>
              <a:t>referencia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10" dirty="0">
                <a:latin typeface="Calibri"/>
                <a:cs typeface="Calibri"/>
              </a:rPr>
              <a:t>criterio </a:t>
            </a:r>
            <a:r>
              <a:rPr sz="2400" b="1" i="1" spc="-5" dirty="0">
                <a:latin typeface="Calibri"/>
                <a:cs typeface="Calibri"/>
              </a:rPr>
              <a:t>emitido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15" dirty="0">
                <a:latin typeface="Calibri"/>
                <a:cs typeface="Calibri"/>
              </a:rPr>
              <a:t>esta </a:t>
            </a:r>
            <a:r>
              <a:rPr sz="2400" b="1" i="1" spc="-5" dirty="0">
                <a:latin typeface="Calibri"/>
                <a:cs typeface="Calibri"/>
              </a:rPr>
              <a:t>Unidad administrativa en el </a:t>
            </a:r>
            <a:r>
              <a:rPr sz="2400" b="1" i="1" spc="-10" dirty="0">
                <a:latin typeface="Calibri"/>
                <a:cs typeface="Calibri"/>
              </a:rPr>
              <a:t>sentido </a:t>
            </a:r>
            <a:r>
              <a:rPr sz="2400" b="1" i="1" dirty="0">
                <a:latin typeface="Calibri"/>
                <a:cs typeface="Calibri"/>
              </a:rPr>
              <a:t>de que </a:t>
            </a:r>
            <a:r>
              <a:rPr sz="2400" b="1" i="1" spc="-15" dirty="0">
                <a:latin typeface="Calibri"/>
                <a:cs typeface="Calibri"/>
              </a:rPr>
              <a:t>el  contratista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10" dirty="0">
                <a:latin typeface="Calibri"/>
                <a:cs typeface="Calibri"/>
              </a:rPr>
              <a:t>prestar </a:t>
            </a:r>
            <a:r>
              <a:rPr sz="2400" b="1" i="1" spc="-5" dirty="0">
                <a:latin typeface="Calibri"/>
                <a:cs typeface="Calibri"/>
              </a:rPr>
              <a:t>el servicio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subcontratación </a:t>
            </a:r>
            <a:r>
              <a:rPr sz="2400" b="1" i="1" spc="-5" dirty="0">
                <a:latin typeface="Calibri"/>
                <a:cs typeface="Calibri"/>
              </a:rPr>
              <a:t>en términos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5" dirty="0">
                <a:latin typeface="Calibri"/>
                <a:cs typeface="Calibri"/>
              </a:rPr>
              <a:t>artículo 15-A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la Ley  Federal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20" dirty="0">
                <a:latin typeface="Calibri"/>
                <a:cs typeface="Calibri"/>
              </a:rPr>
              <a:t>Trabajo, </a:t>
            </a:r>
            <a:r>
              <a:rPr sz="2400" b="1" i="1" spc="-10" dirty="0">
                <a:latin typeface="Calibri"/>
                <a:cs typeface="Calibri"/>
              </a:rPr>
              <a:t>actualiza </a:t>
            </a:r>
            <a:r>
              <a:rPr sz="2400" b="1" i="1" spc="-5" dirty="0">
                <a:latin typeface="Calibri"/>
                <a:cs typeface="Calibri"/>
              </a:rPr>
              <a:t>el </a:t>
            </a:r>
            <a:r>
              <a:rPr sz="2400" b="1" i="1" spc="-15" dirty="0">
                <a:latin typeface="Calibri"/>
                <a:cs typeface="Calibri"/>
              </a:rPr>
              <a:t>supuesto previsto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5" dirty="0">
                <a:latin typeface="Calibri"/>
                <a:cs typeface="Calibri"/>
              </a:rPr>
              <a:t>el inciso </a:t>
            </a:r>
            <a:r>
              <a:rPr sz="2400" b="1" i="1" dirty="0">
                <a:latin typeface="Calibri"/>
                <a:cs typeface="Calibri"/>
              </a:rPr>
              <a:t>b) de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fracción </a:t>
            </a:r>
            <a:r>
              <a:rPr sz="2400" b="1" i="1" spc="-5" dirty="0">
                <a:latin typeface="Calibri"/>
                <a:cs typeface="Calibri"/>
              </a:rPr>
              <a:t>XI </a:t>
            </a:r>
            <a:r>
              <a:rPr sz="2400" b="1" i="1" dirty="0">
                <a:latin typeface="Calibri"/>
                <a:cs typeface="Calibri"/>
              </a:rPr>
              <a:t>del  </a:t>
            </a:r>
            <a:r>
              <a:rPr sz="2400" b="1" i="1" spc="-5" dirty="0">
                <a:latin typeface="Calibri"/>
                <a:cs typeface="Calibri"/>
              </a:rPr>
              <a:t>artículo 17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la </a:t>
            </a:r>
            <a:r>
              <a:rPr sz="2400" b="1" i="1" spc="-10" dirty="0">
                <a:latin typeface="Calibri"/>
                <a:cs typeface="Calibri"/>
              </a:rPr>
              <a:t>Ley Federal </a:t>
            </a:r>
            <a:r>
              <a:rPr sz="2400" b="1" i="1" spc="-5" dirty="0">
                <a:latin typeface="Calibri"/>
                <a:cs typeface="Calibri"/>
              </a:rPr>
              <a:t>para la </a:t>
            </a:r>
            <a:r>
              <a:rPr sz="2400" b="1" i="1" spc="-10" dirty="0">
                <a:latin typeface="Calibri"/>
                <a:cs typeface="Calibri"/>
              </a:rPr>
              <a:t>Prevención </a:t>
            </a:r>
            <a:r>
              <a:rPr sz="2400" b="1" i="1" dirty="0">
                <a:latin typeface="Calibri"/>
                <a:cs typeface="Calibri"/>
              </a:rPr>
              <a:t>e </a:t>
            </a:r>
            <a:r>
              <a:rPr sz="2400" b="1" i="1" spc="-10" dirty="0">
                <a:latin typeface="Calibri"/>
                <a:cs typeface="Calibri"/>
              </a:rPr>
              <a:t>Identificación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5" dirty="0">
                <a:latin typeface="Calibri"/>
                <a:cs typeface="Calibri"/>
              </a:rPr>
              <a:t>Operaciones </a:t>
            </a:r>
            <a:r>
              <a:rPr sz="2400" b="1" i="1" spc="-10" dirty="0">
                <a:latin typeface="Calibri"/>
                <a:cs typeface="Calibri"/>
              </a:rPr>
              <a:t>con  Recursos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Procedencia Ilícita </a:t>
            </a:r>
            <a:r>
              <a:rPr sz="2400" b="1" i="1" spc="-5" dirty="0">
                <a:latin typeface="Calibri"/>
                <a:cs typeface="Calibri"/>
              </a:rPr>
              <a:t>para ser </a:t>
            </a:r>
            <a:r>
              <a:rPr sz="2400" b="1" i="1" spc="-10" dirty="0">
                <a:latin typeface="Calibri"/>
                <a:cs typeface="Calibri"/>
              </a:rPr>
              <a:t>considerada </a:t>
            </a:r>
            <a:r>
              <a:rPr sz="2400" b="1" i="1" spc="-15" dirty="0">
                <a:latin typeface="Calibri"/>
                <a:cs typeface="Calibri"/>
              </a:rPr>
              <a:t>como </a:t>
            </a:r>
            <a:r>
              <a:rPr sz="2400" b="1" i="1" spc="-5" dirty="0">
                <a:latin typeface="Calibri"/>
                <a:cs typeface="Calibri"/>
              </a:rPr>
              <a:t>Actividad </a:t>
            </a:r>
            <a:r>
              <a:rPr sz="2400" b="1" i="1" spc="-15" dirty="0">
                <a:latin typeface="Calibri"/>
                <a:cs typeface="Calibri"/>
              </a:rPr>
              <a:t>Vulnerable </a:t>
            </a:r>
            <a:r>
              <a:rPr sz="2400" b="1" i="1" spc="-65" dirty="0">
                <a:latin typeface="Calibri"/>
                <a:cs typeface="Calibri"/>
              </a:rPr>
              <a:t>y,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5" dirty="0">
                <a:latin typeface="Calibri"/>
                <a:cs typeface="Calibri"/>
              </a:rPr>
              <a:t>lo  </a:t>
            </a:r>
            <a:r>
              <a:rPr sz="2400" b="1" i="1" spc="-25" dirty="0">
                <a:latin typeface="Calibri"/>
                <a:cs typeface="Calibri"/>
              </a:rPr>
              <a:t>tanto, </a:t>
            </a:r>
            <a:r>
              <a:rPr sz="2400" b="1" i="1" spc="-15" dirty="0">
                <a:latin typeface="Calibri"/>
                <a:cs typeface="Calibri"/>
              </a:rPr>
              <a:t>está sujeto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10" dirty="0">
                <a:latin typeface="Calibri"/>
                <a:cs typeface="Calibri"/>
              </a:rPr>
              <a:t>cumplimiento </a:t>
            </a:r>
            <a:r>
              <a:rPr sz="2400" b="1" i="1" dirty="0">
                <a:latin typeface="Calibri"/>
                <a:cs typeface="Calibri"/>
              </a:rPr>
              <a:t>de las </a:t>
            </a:r>
            <a:r>
              <a:rPr sz="2400" b="1" i="1" spc="-10" dirty="0">
                <a:latin typeface="Calibri"/>
                <a:cs typeface="Calibri"/>
              </a:rPr>
              <a:t>obligaciones </a:t>
            </a:r>
            <a:r>
              <a:rPr sz="2400" b="1" i="1" spc="-15" dirty="0">
                <a:latin typeface="Calibri"/>
                <a:cs typeface="Calibri"/>
              </a:rPr>
              <a:t>previstas </a:t>
            </a:r>
            <a:r>
              <a:rPr sz="2400" b="1" i="1" dirty="0">
                <a:latin typeface="Calibri"/>
                <a:cs typeface="Calibri"/>
              </a:rPr>
              <a:t>por </a:t>
            </a:r>
            <a:r>
              <a:rPr sz="2400" b="1" i="1" spc="-5" dirty="0">
                <a:latin typeface="Calibri"/>
                <a:cs typeface="Calibri"/>
              </a:rPr>
              <a:t>dicha </a:t>
            </a:r>
            <a:r>
              <a:rPr sz="2400" b="1" i="1" spc="-10" dirty="0">
                <a:latin typeface="Calibri"/>
                <a:cs typeface="Calibri"/>
              </a:rPr>
              <a:t>ley </a:t>
            </a:r>
            <a:r>
              <a:rPr sz="2400" b="1" i="1" dirty="0">
                <a:latin typeface="Calibri"/>
                <a:cs typeface="Calibri"/>
              </a:rPr>
              <a:t>y su  </a:t>
            </a:r>
            <a:r>
              <a:rPr sz="2400" b="1" i="1" spc="-10" dirty="0">
                <a:latin typeface="Calibri"/>
                <a:cs typeface="Calibri"/>
              </a:rPr>
              <a:t>normatividad </a:t>
            </a:r>
            <a:r>
              <a:rPr sz="2400" b="1" i="1" spc="-5" dirty="0">
                <a:latin typeface="Calibri"/>
                <a:cs typeface="Calibri"/>
              </a:rPr>
              <a:t>secundaria, </a:t>
            </a:r>
            <a:r>
              <a:rPr sz="2400" b="1" i="1" dirty="0">
                <a:latin typeface="Calibri"/>
                <a:cs typeface="Calibri"/>
              </a:rPr>
              <a:t>al </a:t>
            </a:r>
            <a:r>
              <a:rPr sz="2400" b="1" i="1" spc="-10" dirty="0">
                <a:latin typeface="Calibri"/>
                <a:cs typeface="Calibri"/>
              </a:rPr>
              <a:t>llevar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cabo la </a:t>
            </a:r>
            <a:r>
              <a:rPr sz="2400" b="1" i="1" spc="-5" dirty="0">
                <a:latin typeface="Calibri"/>
                <a:cs typeface="Calibri"/>
              </a:rPr>
              <a:t>administración </a:t>
            </a:r>
            <a:r>
              <a:rPr sz="2400" b="1" i="1" dirty="0">
                <a:latin typeface="Calibri"/>
                <a:cs typeface="Calibri"/>
              </a:rPr>
              <a:t>y </a:t>
            </a:r>
            <a:r>
              <a:rPr sz="2400" b="1" i="1" spc="-5" dirty="0">
                <a:latin typeface="Calibri"/>
                <a:cs typeface="Calibri"/>
              </a:rPr>
              <a:t>manejo </a:t>
            </a:r>
            <a:r>
              <a:rPr sz="2400" b="1" i="1" dirty="0">
                <a:latin typeface="Calibri"/>
                <a:cs typeface="Calibri"/>
              </a:rPr>
              <a:t>de </a:t>
            </a:r>
            <a:r>
              <a:rPr sz="2400" b="1" i="1" spc="-10" dirty="0">
                <a:latin typeface="Calibri"/>
                <a:cs typeface="Calibri"/>
              </a:rPr>
              <a:t>recursos </a:t>
            </a:r>
            <a:r>
              <a:rPr sz="2400" b="1" i="1" dirty="0">
                <a:latin typeface="Calibri"/>
                <a:cs typeface="Calibri"/>
              </a:rPr>
              <a:t>del  </a:t>
            </a:r>
            <a:r>
              <a:rPr sz="2400" b="1" i="1" spc="-15" dirty="0">
                <a:latin typeface="Calibri"/>
                <a:cs typeface="Calibri"/>
              </a:rPr>
              <a:t>contratante, </a:t>
            </a:r>
            <a:r>
              <a:rPr sz="2400" b="1" i="1" spc="-5" dirty="0">
                <a:latin typeface="Calibri"/>
                <a:cs typeface="Calibri"/>
              </a:rPr>
              <a:t>es </a:t>
            </a:r>
            <a:r>
              <a:rPr sz="2400" b="1" i="1" dirty="0">
                <a:latin typeface="Calibri"/>
                <a:cs typeface="Calibri"/>
              </a:rPr>
              <a:t>decir de su </a:t>
            </a:r>
            <a:r>
              <a:rPr sz="2400" b="1" i="1" spc="-10" dirty="0">
                <a:latin typeface="Calibri"/>
                <a:cs typeface="Calibri"/>
              </a:rPr>
              <a:t>cliente, </a:t>
            </a:r>
            <a:r>
              <a:rPr sz="2400" b="1" i="1" spc="-5" dirty="0">
                <a:latin typeface="Calibri"/>
                <a:cs typeface="Calibri"/>
              </a:rPr>
              <a:t>en la realización </a:t>
            </a:r>
            <a:r>
              <a:rPr sz="2400" b="1" i="1" dirty="0">
                <a:latin typeface="Calibri"/>
                <a:cs typeface="Calibri"/>
              </a:rPr>
              <a:t>del </a:t>
            </a:r>
            <a:r>
              <a:rPr sz="2400" b="1" i="1" spc="-5" dirty="0">
                <a:latin typeface="Calibri"/>
                <a:cs typeface="Calibri"/>
              </a:rPr>
              <a:t>servicio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contratado.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7272" y="618744"/>
            <a:ext cx="585597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9780" y="709371"/>
            <a:ext cx="5332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¿Cómo </a:t>
            </a:r>
            <a:r>
              <a:rPr sz="3200" dirty="0">
                <a:solidFill>
                  <a:srgbClr val="FF0000"/>
                </a:solidFill>
              </a:rPr>
              <a:t>se </a:t>
            </a:r>
            <a:r>
              <a:rPr sz="3200" spc="-15" dirty="0">
                <a:solidFill>
                  <a:srgbClr val="FF0000"/>
                </a:solidFill>
              </a:rPr>
              <a:t>presentan </a:t>
            </a:r>
            <a:r>
              <a:rPr sz="3200" dirty="0">
                <a:solidFill>
                  <a:srgbClr val="FF0000"/>
                </a:solidFill>
              </a:rPr>
              <a:t>los</a:t>
            </a:r>
            <a:r>
              <a:rPr sz="3200" spc="-4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6087" y="1685036"/>
            <a:ext cx="1164209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latin typeface="Calibri"/>
                <a:cs typeface="Calibri"/>
              </a:rPr>
              <a:t>En alcance </a:t>
            </a:r>
            <a:r>
              <a:rPr sz="2800" b="1" i="1" spc="-5" dirty="0">
                <a:latin typeface="Calibri"/>
                <a:cs typeface="Calibri"/>
              </a:rPr>
              <a:t>a lo </a:t>
            </a:r>
            <a:r>
              <a:rPr sz="2800" b="1" i="1" spc="-15" dirty="0">
                <a:latin typeface="Calibri"/>
                <a:cs typeface="Calibri"/>
              </a:rPr>
              <a:t>anterior </a:t>
            </a:r>
            <a:r>
              <a:rPr sz="2800" b="1" i="1" spc="-5" dirty="0">
                <a:latin typeface="Calibri"/>
                <a:cs typeface="Calibri"/>
              </a:rPr>
              <a:t>se </a:t>
            </a:r>
            <a:r>
              <a:rPr sz="2800" b="1" i="1" spc="-10" dirty="0">
                <a:latin typeface="Calibri"/>
                <a:cs typeface="Calibri"/>
              </a:rPr>
              <a:t>precisa </a:t>
            </a:r>
            <a:r>
              <a:rPr sz="2800" b="1" i="1" spc="-5" dirty="0">
                <a:latin typeface="Calibri"/>
                <a:cs typeface="Calibri"/>
              </a:rPr>
              <a:t>la manera </a:t>
            </a:r>
            <a:r>
              <a:rPr sz="2800" b="1" i="1" dirty="0">
                <a:latin typeface="Calibri"/>
                <a:cs typeface="Calibri"/>
              </a:rPr>
              <a:t>en </a:t>
            </a:r>
            <a:r>
              <a:rPr sz="2800" b="1" i="1" spc="-5" dirty="0">
                <a:latin typeface="Calibri"/>
                <a:cs typeface="Calibri"/>
              </a:rPr>
              <a:t>que, quienes </a:t>
            </a:r>
            <a:r>
              <a:rPr sz="2800" b="1" i="1" spc="-10" dirty="0">
                <a:latin typeface="Calibri"/>
                <a:cs typeface="Calibri"/>
              </a:rPr>
              <a:t>llevan </a:t>
            </a:r>
            <a:r>
              <a:rPr sz="2800" b="1" i="1" spc="-5" dirty="0">
                <a:latin typeface="Calibri"/>
                <a:cs typeface="Calibri"/>
              </a:rPr>
              <a:t>a </a:t>
            </a:r>
            <a:r>
              <a:rPr sz="2800" b="1" i="1" spc="-10" dirty="0">
                <a:latin typeface="Calibri"/>
                <a:cs typeface="Calibri"/>
              </a:rPr>
              <a:t>cabo  </a:t>
            </a:r>
            <a:r>
              <a:rPr sz="2800" b="1" i="1" spc="-5" dirty="0">
                <a:latin typeface="Calibri"/>
                <a:cs typeface="Calibri"/>
              </a:rPr>
              <a:t>dicha actividad, deben </a:t>
            </a:r>
            <a:r>
              <a:rPr sz="2800" b="1" i="1" spc="-10" dirty="0">
                <a:latin typeface="Calibri"/>
                <a:cs typeface="Calibri"/>
              </a:rPr>
              <a:t>llenar </a:t>
            </a:r>
            <a:r>
              <a:rPr sz="2800" b="1" i="1" spc="-5" dirty="0">
                <a:latin typeface="Calibri"/>
                <a:cs typeface="Calibri"/>
              </a:rPr>
              <a:t>el </a:t>
            </a:r>
            <a:r>
              <a:rPr sz="2800" b="1" i="1" spc="-15" dirty="0">
                <a:latin typeface="Calibri"/>
                <a:cs typeface="Calibri"/>
              </a:rPr>
              <a:t>formato </a:t>
            </a:r>
            <a:r>
              <a:rPr sz="2800" b="1" i="1" spc="-10" dirty="0">
                <a:latin typeface="Calibri"/>
                <a:cs typeface="Calibri"/>
              </a:rPr>
              <a:t>oficial </a:t>
            </a:r>
            <a:r>
              <a:rPr sz="2800" b="1" i="1" spc="-5" dirty="0">
                <a:latin typeface="Calibri"/>
                <a:cs typeface="Calibri"/>
              </a:rPr>
              <a:t>para la </a:t>
            </a:r>
            <a:r>
              <a:rPr sz="2800" b="1" i="1" spc="-10" dirty="0">
                <a:latin typeface="Calibri"/>
                <a:cs typeface="Calibri"/>
              </a:rPr>
              <a:t>presentación </a:t>
            </a:r>
            <a:r>
              <a:rPr sz="2800" b="1" i="1" spc="-5" dirty="0">
                <a:latin typeface="Calibri"/>
                <a:cs typeface="Calibri"/>
              </a:rPr>
              <a:t>de los  </a:t>
            </a:r>
            <a:r>
              <a:rPr sz="2800" b="1" i="1" spc="-25" dirty="0">
                <a:latin typeface="Calibri"/>
                <a:cs typeface="Calibri"/>
              </a:rPr>
              <a:t>Avisos </a:t>
            </a:r>
            <a:r>
              <a:rPr sz="2800" b="1" i="1" spc="-10" dirty="0">
                <a:latin typeface="Calibri"/>
                <a:cs typeface="Calibri"/>
              </a:rPr>
              <a:t>correspondientes, </a:t>
            </a:r>
            <a:r>
              <a:rPr sz="2800" b="1" i="1" spc="-5" dirty="0">
                <a:latin typeface="Calibri"/>
                <a:cs typeface="Calibri"/>
              </a:rPr>
              <a:t>a</a:t>
            </a:r>
            <a:r>
              <a:rPr sz="2800" b="1" i="1" spc="6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saber: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buChar char="-"/>
              <a:tabLst>
                <a:tab pos="273685" algn="l"/>
              </a:tabLst>
            </a:pPr>
            <a:r>
              <a:rPr sz="2800" b="1" i="1" spc="-10" dirty="0">
                <a:latin typeface="Calibri"/>
                <a:cs typeface="Calibri"/>
              </a:rPr>
              <a:t>Utilizar el </a:t>
            </a:r>
            <a:r>
              <a:rPr sz="2800" b="1" i="1" spc="-30" dirty="0">
                <a:latin typeface="Calibri"/>
                <a:cs typeface="Calibri"/>
              </a:rPr>
              <a:t>Anexo </a:t>
            </a:r>
            <a:r>
              <a:rPr sz="2800" b="1" i="1" spc="-5" dirty="0">
                <a:latin typeface="Calibri"/>
                <a:cs typeface="Calibri"/>
              </a:rPr>
              <a:t>11 de la </a:t>
            </a:r>
            <a:r>
              <a:rPr sz="2800" b="1" i="1" spc="-10" dirty="0">
                <a:latin typeface="Calibri"/>
                <a:cs typeface="Calibri"/>
              </a:rPr>
              <a:t>Resolución </a:t>
            </a:r>
            <a:r>
              <a:rPr sz="2800" b="1" i="1" spc="-5" dirty="0">
                <a:latin typeface="Calibri"/>
                <a:cs typeface="Calibri"/>
              </a:rPr>
              <a:t>por la que se </a:t>
            </a:r>
            <a:r>
              <a:rPr sz="2800" b="1" i="1" spc="-15" dirty="0">
                <a:latin typeface="Calibri"/>
                <a:cs typeface="Calibri"/>
              </a:rPr>
              <a:t>expiden </a:t>
            </a:r>
            <a:r>
              <a:rPr sz="2800" b="1" i="1" spc="-5" dirty="0">
                <a:latin typeface="Calibri"/>
                <a:cs typeface="Calibri"/>
              </a:rPr>
              <a:t>los </a:t>
            </a:r>
            <a:r>
              <a:rPr sz="2800" b="1" i="1" spc="-15" dirty="0">
                <a:latin typeface="Calibri"/>
                <a:cs typeface="Calibri"/>
              </a:rPr>
              <a:t>formatos </a:t>
            </a:r>
            <a:r>
              <a:rPr sz="2800" b="1" i="1" spc="60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oficiales </a:t>
            </a:r>
            <a:r>
              <a:rPr sz="2800" b="1" i="1" spc="-5" dirty="0">
                <a:latin typeface="Calibri"/>
                <a:cs typeface="Calibri"/>
              </a:rPr>
              <a:t>de los avisos e </a:t>
            </a:r>
            <a:r>
              <a:rPr sz="2800" b="1" i="1" spc="-10" dirty="0">
                <a:latin typeface="Calibri"/>
                <a:cs typeface="Calibri"/>
              </a:rPr>
              <a:t>informes </a:t>
            </a:r>
            <a:r>
              <a:rPr sz="2800" b="1" i="1" dirty="0">
                <a:latin typeface="Calibri"/>
                <a:cs typeface="Calibri"/>
              </a:rPr>
              <a:t>que </a:t>
            </a:r>
            <a:r>
              <a:rPr sz="2800" b="1" i="1" spc="-5" dirty="0">
                <a:latin typeface="Calibri"/>
                <a:cs typeface="Calibri"/>
              </a:rPr>
              <a:t>deben </a:t>
            </a:r>
            <a:r>
              <a:rPr sz="2800" b="1" i="1" spc="-10" dirty="0">
                <a:latin typeface="Calibri"/>
                <a:cs typeface="Calibri"/>
              </a:rPr>
              <a:t>presentar </a:t>
            </a:r>
            <a:r>
              <a:rPr sz="2800" b="1" i="1" spc="-5" dirty="0">
                <a:latin typeface="Calibri"/>
                <a:cs typeface="Calibri"/>
              </a:rPr>
              <a:t>quienes realicen  actividades </a:t>
            </a:r>
            <a:r>
              <a:rPr sz="2800" b="1" i="1" spc="-10" dirty="0">
                <a:latin typeface="Calibri"/>
                <a:cs typeface="Calibri"/>
              </a:rPr>
              <a:t>vulnerables, </a:t>
            </a:r>
            <a:r>
              <a:rPr sz="2800" b="1" i="1" spc="-15" dirty="0">
                <a:latin typeface="Calibri"/>
                <a:cs typeface="Calibri"/>
              </a:rPr>
              <a:t>correspondiente </a:t>
            </a:r>
            <a:r>
              <a:rPr sz="2800" b="1" i="1" spc="-5" dirty="0">
                <a:latin typeface="Calibri"/>
                <a:cs typeface="Calibri"/>
              </a:rPr>
              <a:t>a la operación de </a:t>
            </a:r>
            <a:r>
              <a:rPr sz="2800" b="1" i="1" spc="-20" dirty="0">
                <a:latin typeface="Calibri"/>
                <a:cs typeface="Calibri"/>
              </a:rPr>
              <a:t>“Administración </a:t>
            </a:r>
            <a:r>
              <a:rPr sz="2800" b="1" i="1" spc="-5" dirty="0">
                <a:latin typeface="Calibri"/>
                <a:cs typeface="Calibri"/>
              </a:rPr>
              <a:t>y  manejo de </a:t>
            </a:r>
            <a:r>
              <a:rPr sz="2800" b="1" i="1" spc="-10" dirty="0">
                <a:latin typeface="Calibri"/>
                <a:cs typeface="Calibri"/>
              </a:rPr>
              <a:t>recursos, valores, </a:t>
            </a:r>
            <a:r>
              <a:rPr sz="2800" b="1" i="1" spc="-15" dirty="0">
                <a:latin typeface="Calibri"/>
                <a:cs typeface="Calibri"/>
              </a:rPr>
              <a:t>cuentas </a:t>
            </a:r>
            <a:r>
              <a:rPr sz="2800" b="1" i="1" spc="-5" dirty="0">
                <a:latin typeface="Calibri"/>
                <a:cs typeface="Calibri"/>
              </a:rPr>
              <a:t>bancarias, ahorro o </a:t>
            </a:r>
            <a:r>
              <a:rPr sz="2800" b="1" i="1" spc="-10" dirty="0">
                <a:latin typeface="Calibri"/>
                <a:cs typeface="Calibri"/>
              </a:rPr>
              <a:t>valores, </a:t>
            </a:r>
            <a:r>
              <a:rPr sz="2800" b="1" i="1" spc="-5" dirty="0">
                <a:latin typeface="Calibri"/>
                <a:cs typeface="Calibri"/>
              </a:rPr>
              <a:t>o cualquier  </a:t>
            </a:r>
            <a:r>
              <a:rPr sz="2800" b="1" i="1" spc="-10" dirty="0">
                <a:latin typeface="Calibri"/>
                <a:cs typeface="Calibri"/>
              </a:rPr>
              <a:t>otro</a:t>
            </a:r>
            <a:r>
              <a:rPr sz="2800" b="1" i="1" spc="5" dirty="0">
                <a:latin typeface="Calibri"/>
                <a:cs typeface="Calibri"/>
              </a:rPr>
              <a:t> </a:t>
            </a:r>
            <a:r>
              <a:rPr sz="2800" b="1" i="1" spc="-40" dirty="0">
                <a:latin typeface="Calibri"/>
                <a:cs typeface="Calibri"/>
              </a:rPr>
              <a:t>activo”.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231140" algn="l"/>
              </a:tabLst>
            </a:pP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sección </a:t>
            </a:r>
            <a:r>
              <a:rPr sz="2800" b="1" i="1" spc="10" dirty="0">
                <a:latin typeface="Calibri"/>
                <a:cs typeface="Calibri"/>
              </a:rPr>
              <a:t>“Tipo </a:t>
            </a:r>
            <a:r>
              <a:rPr sz="2800" b="1" i="1" spc="-5" dirty="0">
                <a:latin typeface="Calibri"/>
                <a:cs typeface="Calibri"/>
              </a:rPr>
              <a:t>de activos </a:t>
            </a:r>
            <a:r>
              <a:rPr sz="2800" b="1" i="1" spc="-10" dirty="0">
                <a:latin typeface="Calibri"/>
                <a:cs typeface="Calibri"/>
              </a:rPr>
              <a:t>administrados” </a:t>
            </a:r>
            <a:r>
              <a:rPr sz="2800" b="1" i="1" spc="-15" dirty="0">
                <a:latin typeface="Calibri"/>
                <a:cs typeface="Calibri"/>
              </a:rPr>
              <a:t>utilizar </a:t>
            </a:r>
            <a:r>
              <a:rPr sz="2800" b="1" i="1" spc="-10" dirty="0">
                <a:latin typeface="Calibri"/>
                <a:cs typeface="Calibri"/>
              </a:rPr>
              <a:t>el campo </a:t>
            </a:r>
            <a:r>
              <a:rPr sz="2800" b="1" i="1" spc="-5" dirty="0">
                <a:latin typeface="Calibri"/>
                <a:cs typeface="Calibri"/>
              </a:rPr>
              <a:t>denominado  </a:t>
            </a:r>
            <a:r>
              <a:rPr sz="2800" b="1" i="1" spc="-10" dirty="0">
                <a:latin typeface="Calibri"/>
                <a:cs typeface="Calibri"/>
              </a:rPr>
              <a:t>“Otros </a:t>
            </a:r>
            <a:r>
              <a:rPr sz="2800" b="1" i="1" spc="-35" dirty="0">
                <a:latin typeface="Calibri"/>
                <a:cs typeface="Calibri"/>
              </a:rPr>
              <a:t>activos”, </a:t>
            </a:r>
            <a:r>
              <a:rPr sz="2800" b="1" i="1" spc="-5" dirty="0">
                <a:latin typeface="Calibri"/>
                <a:cs typeface="Calibri"/>
              </a:rPr>
              <a:t>y </a:t>
            </a:r>
            <a:r>
              <a:rPr sz="2800" b="1" i="1" spc="-10" dirty="0">
                <a:latin typeface="Calibri"/>
                <a:cs typeface="Calibri"/>
              </a:rPr>
              <a:t>en </a:t>
            </a:r>
            <a:r>
              <a:rPr sz="2800" b="1" i="1" spc="-5" dirty="0">
                <a:latin typeface="Calibri"/>
                <a:cs typeface="Calibri"/>
              </a:rPr>
              <a:t>la </a:t>
            </a:r>
            <a:r>
              <a:rPr sz="2800" b="1" i="1" spc="-10" dirty="0">
                <a:latin typeface="Calibri"/>
                <a:cs typeface="Calibri"/>
              </a:rPr>
              <a:t>“Descripción </a:t>
            </a:r>
            <a:r>
              <a:rPr sz="2800" b="1" i="1" spc="-5" dirty="0">
                <a:latin typeface="Calibri"/>
                <a:cs typeface="Calibri"/>
              </a:rPr>
              <a:t>del activo administrado” </a:t>
            </a:r>
            <a:r>
              <a:rPr sz="2800" b="1" i="1" spc="-25" dirty="0">
                <a:latin typeface="Calibri"/>
                <a:cs typeface="Calibri"/>
              </a:rPr>
              <a:t>indicar,  </a:t>
            </a:r>
            <a:r>
              <a:rPr sz="2800" b="1" i="1" spc="-10" dirty="0">
                <a:latin typeface="Calibri"/>
                <a:cs typeface="Calibri"/>
              </a:rPr>
              <a:t>separados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una diagonal (/), por lo </a:t>
            </a:r>
            <a:r>
              <a:rPr sz="2800" b="1" i="1" spc="-10" dirty="0">
                <a:latin typeface="Calibri"/>
                <a:cs typeface="Calibri"/>
              </a:rPr>
              <a:t>menos </a:t>
            </a:r>
            <a:r>
              <a:rPr sz="2800" b="1" i="1" spc="-5" dirty="0">
                <a:latin typeface="Calibri"/>
                <a:cs typeface="Calibri"/>
              </a:rPr>
              <a:t>los </a:t>
            </a:r>
            <a:r>
              <a:rPr sz="2800" b="1" i="1" spc="-15" dirty="0">
                <a:latin typeface="Calibri"/>
                <a:cs typeface="Calibri"/>
              </a:rPr>
              <a:t>siguientes</a:t>
            </a:r>
            <a:r>
              <a:rPr sz="2800" b="1" i="1" spc="13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datos: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7272" y="618744"/>
            <a:ext cx="5855970" cy="912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9780" y="709371"/>
            <a:ext cx="5332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0000"/>
                </a:solidFill>
              </a:rPr>
              <a:t>¿Cómo </a:t>
            </a:r>
            <a:r>
              <a:rPr sz="3200" dirty="0">
                <a:solidFill>
                  <a:srgbClr val="FF0000"/>
                </a:solidFill>
              </a:rPr>
              <a:t>se </a:t>
            </a:r>
            <a:r>
              <a:rPr sz="3200" spc="-15" dirty="0">
                <a:solidFill>
                  <a:srgbClr val="FF0000"/>
                </a:solidFill>
              </a:rPr>
              <a:t>presentan </a:t>
            </a:r>
            <a:r>
              <a:rPr sz="3200" dirty="0">
                <a:solidFill>
                  <a:srgbClr val="FF0000"/>
                </a:solidFill>
              </a:rPr>
              <a:t>los</a:t>
            </a:r>
            <a:r>
              <a:rPr sz="3200" spc="-45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avisos?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6087" y="1685036"/>
            <a:ext cx="1164145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i="1" spc="-5" dirty="0">
                <a:latin typeface="Calibri"/>
                <a:cs typeface="Calibri"/>
              </a:rPr>
              <a:t>Iniciar </a:t>
            </a:r>
            <a:r>
              <a:rPr sz="2800" b="1" i="1" spc="-10" dirty="0">
                <a:latin typeface="Calibri"/>
                <a:cs typeface="Calibri"/>
              </a:rPr>
              <a:t>el campo </a:t>
            </a:r>
            <a:r>
              <a:rPr sz="2800" b="1" i="1" spc="-15" dirty="0">
                <a:latin typeface="Calibri"/>
                <a:cs typeface="Calibri"/>
              </a:rPr>
              <a:t>con </a:t>
            </a:r>
            <a:r>
              <a:rPr sz="2800" b="1" i="1" spc="-5" dirty="0">
                <a:latin typeface="Calibri"/>
                <a:cs typeface="Calibri"/>
              </a:rPr>
              <a:t>la palabra</a:t>
            </a:r>
            <a:r>
              <a:rPr sz="2800" b="1" i="1" spc="75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Outsourcing.</a:t>
            </a:r>
            <a:endParaRPr sz="28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i="1" spc="-10" dirty="0">
                <a:latin typeface="Calibri"/>
                <a:cs typeface="Calibri"/>
              </a:rPr>
              <a:t>Indicar como </a:t>
            </a:r>
            <a:r>
              <a:rPr sz="2800" b="1" i="1" spc="-5" dirty="0">
                <a:latin typeface="Calibri"/>
                <a:cs typeface="Calibri"/>
              </a:rPr>
              <a:t>tipo del activo </a:t>
            </a:r>
            <a:r>
              <a:rPr sz="2800" b="1" i="1" spc="-10" dirty="0">
                <a:latin typeface="Calibri"/>
                <a:cs typeface="Calibri"/>
              </a:rPr>
              <a:t>administrado, </a:t>
            </a:r>
            <a:r>
              <a:rPr sz="2800" b="1" i="1" spc="-5" dirty="0">
                <a:latin typeface="Calibri"/>
                <a:cs typeface="Calibri"/>
              </a:rPr>
              <a:t>las palabras: manejo de nómina,  </a:t>
            </a:r>
            <a:r>
              <a:rPr sz="2800" b="1" i="1" spc="-10" dirty="0">
                <a:latin typeface="Calibri"/>
                <a:cs typeface="Calibri"/>
              </a:rPr>
              <a:t>recursos humanos </a:t>
            </a:r>
            <a:r>
              <a:rPr sz="2800" b="1" i="1" spc="-5" dirty="0">
                <a:latin typeface="Calibri"/>
                <a:cs typeface="Calibri"/>
              </a:rPr>
              <a:t>o ambos, según</a:t>
            </a:r>
            <a:r>
              <a:rPr sz="2800" b="1" i="1" spc="4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corresponda.</a:t>
            </a:r>
            <a:endParaRPr sz="28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i="1" spc="-10" dirty="0">
                <a:latin typeface="Calibri"/>
                <a:cs typeface="Calibri"/>
              </a:rPr>
              <a:t>Indicar el </a:t>
            </a:r>
            <a:r>
              <a:rPr sz="2800" b="1" i="1" spc="-15" dirty="0">
                <a:latin typeface="Calibri"/>
                <a:cs typeface="Calibri"/>
              </a:rPr>
              <a:t>monto total </a:t>
            </a:r>
            <a:r>
              <a:rPr sz="2800" b="1" i="1" spc="-5" dirty="0">
                <a:latin typeface="Calibri"/>
                <a:cs typeface="Calibri"/>
              </a:rPr>
              <a:t>de las </a:t>
            </a:r>
            <a:r>
              <a:rPr sz="2800" b="1" i="1" spc="-10" dirty="0">
                <a:latin typeface="Calibri"/>
                <a:cs typeface="Calibri"/>
              </a:rPr>
              <a:t>operaciones </a:t>
            </a:r>
            <a:r>
              <a:rPr sz="2800" b="1" i="1" spc="-5" dirty="0">
                <a:latin typeface="Calibri"/>
                <a:cs typeface="Calibri"/>
              </a:rPr>
              <a:t>financieras </a:t>
            </a:r>
            <a:r>
              <a:rPr sz="2800" b="1" i="1" spc="-10" dirty="0">
                <a:latin typeface="Calibri"/>
                <a:cs typeface="Calibri"/>
              </a:rPr>
              <a:t>realizadas en el </a:t>
            </a:r>
            <a:r>
              <a:rPr sz="2800" b="1" i="1" spc="-5" dirty="0">
                <a:latin typeface="Calibri"/>
                <a:cs typeface="Calibri"/>
              </a:rPr>
              <a:t>mes,  desglosando lo que </a:t>
            </a:r>
            <a:r>
              <a:rPr sz="2800" b="1" i="1" spc="-10" dirty="0">
                <a:latin typeface="Calibri"/>
                <a:cs typeface="Calibri"/>
              </a:rPr>
              <a:t>corresponda </a:t>
            </a:r>
            <a:r>
              <a:rPr sz="2800" b="1" i="1" spc="-5" dirty="0">
                <a:latin typeface="Calibri"/>
                <a:cs typeface="Calibri"/>
              </a:rPr>
              <a:t>al pago del servicio</a:t>
            </a:r>
            <a:r>
              <a:rPr sz="2800" b="1" i="1" spc="95" dirty="0">
                <a:latin typeface="Calibri"/>
                <a:cs typeface="Calibri"/>
              </a:rPr>
              <a:t> </a:t>
            </a:r>
            <a:r>
              <a:rPr sz="2800" b="1" i="1" spc="-15" dirty="0">
                <a:latin typeface="Calibri"/>
                <a:cs typeface="Calibri"/>
              </a:rPr>
              <a:t>prestado.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i="1" spc="-5" dirty="0">
                <a:latin typeface="Calibri"/>
                <a:cs typeface="Calibri"/>
              </a:rPr>
              <a:t>De </a:t>
            </a:r>
            <a:r>
              <a:rPr sz="2800" b="1" i="1" spc="-25" dirty="0">
                <a:latin typeface="Calibri"/>
                <a:cs typeface="Calibri"/>
              </a:rPr>
              <a:t>esta </a:t>
            </a:r>
            <a:r>
              <a:rPr sz="2800" b="1" i="1" spc="-5" dirty="0">
                <a:latin typeface="Calibri"/>
                <a:cs typeface="Calibri"/>
              </a:rPr>
              <a:t>manera se </a:t>
            </a:r>
            <a:r>
              <a:rPr sz="2800" b="1" i="1" spc="-20" dirty="0">
                <a:latin typeface="Calibri"/>
                <a:cs typeface="Calibri"/>
              </a:rPr>
              <a:t>expone </a:t>
            </a:r>
            <a:r>
              <a:rPr sz="2800" b="1" i="1" spc="-10" dirty="0">
                <a:latin typeface="Calibri"/>
                <a:cs typeface="Calibri"/>
              </a:rPr>
              <a:t>el </a:t>
            </a:r>
            <a:r>
              <a:rPr sz="2800" b="1" i="1" spc="-15" dirty="0">
                <a:latin typeface="Calibri"/>
                <a:cs typeface="Calibri"/>
              </a:rPr>
              <a:t>siguiente</a:t>
            </a:r>
            <a:r>
              <a:rPr sz="2800" b="1" i="1" spc="14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ejemplo: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12700" marR="5715">
              <a:lnSpc>
                <a:spcPct val="100000"/>
              </a:lnSpc>
              <a:tabLst>
                <a:tab pos="1962785" algn="l"/>
                <a:tab pos="2271395" algn="l"/>
                <a:tab pos="3651885" algn="l"/>
                <a:tab pos="5168900" algn="l"/>
                <a:tab pos="5476240" algn="l"/>
                <a:tab pos="7415530" algn="l"/>
                <a:tab pos="9290050" algn="l"/>
                <a:tab pos="11079480" algn="l"/>
              </a:tabLst>
            </a:pPr>
            <a:r>
              <a:rPr sz="2800" b="1" i="1" spc="-10" dirty="0">
                <a:latin typeface="Calibri"/>
                <a:cs typeface="Calibri"/>
              </a:rPr>
              <a:t>Ou</a:t>
            </a:r>
            <a:r>
              <a:rPr sz="2800" b="1" i="1" spc="-5" dirty="0">
                <a:latin typeface="Calibri"/>
                <a:cs typeface="Calibri"/>
              </a:rPr>
              <a:t>t</a:t>
            </a:r>
            <a:r>
              <a:rPr sz="2800" b="1" i="1" spc="-10" dirty="0">
                <a:latin typeface="Calibri"/>
                <a:cs typeface="Calibri"/>
              </a:rPr>
              <a:t>sourcin</a:t>
            </a:r>
            <a:r>
              <a:rPr sz="2800" b="1" i="1" spc="-5" dirty="0">
                <a:latin typeface="Calibri"/>
                <a:cs typeface="Calibri"/>
              </a:rPr>
              <a:t>g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/</a:t>
            </a:r>
            <a:r>
              <a:rPr sz="2800" b="1" i="1" dirty="0">
                <a:latin typeface="Calibri"/>
                <a:cs typeface="Calibri"/>
              </a:rPr>
              <a:t>	r</a:t>
            </a:r>
            <a:r>
              <a:rPr sz="2800" b="1" i="1" spc="-10" dirty="0">
                <a:latin typeface="Calibri"/>
                <a:cs typeface="Calibri"/>
              </a:rPr>
              <a:t>ecurso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humano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5" dirty="0">
                <a:latin typeface="Calibri"/>
                <a:cs typeface="Calibri"/>
              </a:rPr>
              <a:t>/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operacione</a:t>
            </a:r>
            <a:r>
              <a:rPr sz="2800" b="1" i="1" spc="-5" dirty="0">
                <a:latin typeface="Calibri"/>
                <a:cs typeface="Calibri"/>
              </a:rPr>
              <a:t>s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-10" dirty="0">
                <a:latin typeface="Calibri"/>
                <a:cs typeface="Calibri"/>
              </a:rPr>
              <a:t>financie</a:t>
            </a:r>
            <a:r>
              <a:rPr sz="2800" b="1" i="1" spc="-5" dirty="0">
                <a:latin typeface="Calibri"/>
                <a:cs typeface="Calibri"/>
              </a:rPr>
              <a:t>ra</a:t>
            </a:r>
            <a:r>
              <a:rPr sz="2800" b="1" i="1" spc="10" dirty="0">
                <a:latin typeface="Calibri"/>
                <a:cs typeface="Calibri"/>
              </a:rPr>
              <a:t>s</a:t>
            </a:r>
            <a:r>
              <a:rPr sz="2800" b="1" i="1" spc="-5" dirty="0">
                <a:latin typeface="Calibri"/>
                <a:cs typeface="Calibri"/>
              </a:rPr>
              <a:t>: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5" dirty="0">
                <a:latin typeface="Calibri"/>
                <a:cs typeface="Calibri"/>
              </a:rPr>
              <a:t>$1</a:t>
            </a:r>
            <a:r>
              <a:rPr sz="2800" b="1" i="1" spc="-10" dirty="0">
                <a:latin typeface="Calibri"/>
                <a:cs typeface="Calibri"/>
              </a:rPr>
              <a:t>0</a:t>
            </a:r>
            <a:r>
              <a:rPr sz="2800" b="1" i="1" spc="5" dirty="0">
                <a:latin typeface="Calibri"/>
                <a:cs typeface="Calibri"/>
              </a:rPr>
              <a:t>,</a:t>
            </a:r>
            <a:r>
              <a:rPr sz="2800" b="1" i="1" dirty="0">
                <a:latin typeface="Calibri"/>
                <a:cs typeface="Calibri"/>
              </a:rPr>
              <a:t>0</a:t>
            </a:r>
            <a:r>
              <a:rPr sz="2800" b="1" i="1" spc="-5" dirty="0">
                <a:latin typeface="Calibri"/>
                <a:cs typeface="Calibri"/>
              </a:rPr>
              <a:t>0</a:t>
            </a:r>
            <a:r>
              <a:rPr sz="2800" b="1" i="1" spc="5" dirty="0">
                <a:latin typeface="Calibri"/>
                <a:cs typeface="Calibri"/>
              </a:rPr>
              <a:t>0</a:t>
            </a:r>
            <a:r>
              <a:rPr sz="2800" b="1" i="1" dirty="0">
                <a:latin typeface="Calibri"/>
                <a:cs typeface="Calibri"/>
              </a:rPr>
              <a:t>.</a:t>
            </a:r>
            <a:r>
              <a:rPr sz="2800" b="1" i="1" spc="-10" dirty="0">
                <a:latin typeface="Calibri"/>
                <a:cs typeface="Calibri"/>
              </a:rPr>
              <a:t>0</a:t>
            </a:r>
            <a:r>
              <a:rPr sz="2800" b="1" i="1" spc="-5" dirty="0">
                <a:latin typeface="Calibri"/>
                <a:cs typeface="Calibri"/>
              </a:rPr>
              <a:t>0</a:t>
            </a:r>
            <a:r>
              <a:rPr sz="2800" b="1" i="1" dirty="0">
                <a:latin typeface="Calibri"/>
                <a:cs typeface="Calibri"/>
              </a:rPr>
              <a:t>	</a:t>
            </a:r>
            <a:r>
              <a:rPr sz="2800" b="1" i="1" spc="10" dirty="0">
                <a:latin typeface="Calibri"/>
                <a:cs typeface="Calibri"/>
              </a:rPr>
              <a:t>MN  </a:t>
            </a:r>
            <a:r>
              <a:rPr sz="2800" b="1" i="1" spc="-5" dirty="0">
                <a:latin typeface="Calibri"/>
                <a:cs typeface="Calibri"/>
              </a:rPr>
              <a:t>honorarios: $1,000.00</a:t>
            </a:r>
            <a:r>
              <a:rPr sz="2800" b="1" i="1" spc="7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MN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21039" y="633171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3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616439" cy="6361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2627" y="0"/>
            <a:ext cx="9252204" cy="6405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7828" y="99060"/>
            <a:ext cx="8808720" cy="636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77941" y="6477609"/>
            <a:ext cx="143700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247" y="50292"/>
            <a:ext cx="9457944" cy="6670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2191"/>
            <a:ext cx="12063983" cy="6344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355" y="94488"/>
            <a:ext cx="11637264" cy="6356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97508" y="112776"/>
            <a:ext cx="8764524" cy="6355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868" y="35051"/>
            <a:ext cx="11687556" cy="6441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6469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241" y="6426809"/>
            <a:ext cx="1462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CADEM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CONSULTORES.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2587" y="128015"/>
            <a:ext cx="11926824" cy="60076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78964" y="630936"/>
            <a:ext cx="5439918" cy="11346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7385" y="748360"/>
            <a:ext cx="4785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FF0000"/>
                </a:solidFill>
              </a:rPr>
              <a:t>Plan de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regularización.</a:t>
            </a:r>
          </a:p>
        </p:txBody>
      </p:sp>
      <p:sp>
        <p:nvSpPr>
          <p:cNvPr id="4" name="object 4"/>
          <p:cNvSpPr/>
          <p:nvPr/>
        </p:nvSpPr>
        <p:spPr>
          <a:xfrm>
            <a:off x="214884" y="1901951"/>
            <a:ext cx="572262" cy="745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844" y="1883664"/>
            <a:ext cx="973074" cy="79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2916" y="1883664"/>
            <a:ext cx="848106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4020" y="1883664"/>
            <a:ext cx="1698498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7039" y="1883664"/>
            <a:ext cx="1198626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4884" y="2328672"/>
            <a:ext cx="572262" cy="745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6844" y="2310383"/>
            <a:ext cx="1424178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5544" y="2310383"/>
            <a:ext cx="848106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36648" y="2310383"/>
            <a:ext cx="1669542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10711" y="2310383"/>
            <a:ext cx="1572006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4884" y="2755392"/>
            <a:ext cx="572262" cy="745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6844" y="2737104"/>
            <a:ext cx="2487930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8040" y="1962404"/>
            <a:ext cx="433006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Ley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ingresos</a:t>
            </a:r>
            <a:r>
              <a:rPr sz="2800" b="1" spc="4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3300"/>
                </a:solidFill>
                <a:latin typeface="Calibri"/>
                <a:cs typeface="Calibri"/>
              </a:rPr>
              <a:t>2019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15" dirty="0">
                <a:solidFill>
                  <a:srgbClr val="003300"/>
                </a:solidFill>
                <a:latin typeface="Calibri"/>
                <a:cs typeface="Calibri"/>
              </a:rPr>
              <a:t>Reglas </a:t>
            </a: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de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carácter</a:t>
            </a:r>
            <a:r>
              <a:rPr sz="2800" b="1" spc="5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3300"/>
                </a:solidFill>
                <a:latin typeface="Calibri"/>
                <a:cs typeface="Calibri"/>
              </a:rPr>
              <a:t>general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5" dirty="0">
                <a:solidFill>
                  <a:srgbClr val="003300"/>
                </a:solidFill>
                <a:latin typeface="Calibri"/>
                <a:cs typeface="Calibri"/>
              </a:rPr>
              <a:t>Implicaciones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21039" y="6341161"/>
            <a:ext cx="2097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E79"/>
                </a:solidFill>
                <a:latin typeface="Calibri"/>
                <a:cs typeface="Calibri"/>
              </a:rPr>
              <a:t>Dr.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Jaime </a:t>
            </a:r>
            <a:r>
              <a:rPr sz="1200" b="1" spc="5" dirty="0">
                <a:solidFill>
                  <a:srgbClr val="1F4E79"/>
                </a:solidFill>
                <a:latin typeface="Calibri"/>
                <a:cs typeface="Calibri"/>
              </a:rPr>
              <a:t>A.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</a:rPr>
              <a:t>Flores Sandoval 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 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j</a:t>
            </a:r>
            <a:r>
              <a:rPr sz="1200" b="1" spc="-20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flo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s@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c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a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d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emc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onsul</a:t>
            </a:r>
            <a:r>
              <a:rPr sz="1200" b="1" spc="-10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t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o</a:t>
            </a:r>
            <a:r>
              <a:rPr sz="1200" b="1" spc="-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re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s.</a:t>
            </a:r>
            <a:r>
              <a:rPr sz="1200" b="1" spc="-15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c</a:t>
            </a:r>
            <a:r>
              <a:rPr sz="1200" b="1" dirty="0">
                <a:solidFill>
                  <a:srgbClr val="1F4E79"/>
                </a:solidFill>
                <a:latin typeface="Calibri"/>
                <a:cs typeface="Calibri"/>
                <a:hlinkClick r:id="rId12"/>
              </a:rPr>
              <a:t>om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3050" y="2749677"/>
            <a:ext cx="714438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20" dirty="0">
                <a:solidFill>
                  <a:srgbClr val="000000"/>
                </a:solidFill>
                <a:latin typeface="Trebuchet MS"/>
                <a:cs typeface="Trebuchet MS"/>
              </a:rPr>
              <a:t>Reforma </a:t>
            </a:r>
            <a:r>
              <a:rPr sz="6000" spc="-210" dirty="0">
                <a:solidFill>
                  <a:srgbClr val="000000"/>
                </a:solidFill>
                <a:latin typeface="Trebuchet MS"/>
                <a:cs typeface="Trebuchet MS"/>
              </a:rPr>
              <a:t>penal </a:t>
            </a:r>
            <a:r>
              <a:rPr sz="6000" dirty="0">
                <a:solidFill>
                  <a:srgbClr val="000000"/>
                </a:solidFill>
                <a:latin typeface="Trebuchet MS"/>
                <a:cs typeface="Trebuchet MS"/>
              </a:rPr>
              <a:t>-</a:t>
            </a:r>
            <a:r>
              <a:rPr sz="6000" spc="-11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6000" spc="-215" dirty="0">
                <a:solidFill>
                  <a:srgbClr val="000000"/>
                </a:solidFill>
                <a:latin typeface="Trebuchet MS"/>
                <a:cs typeface="Trebuchet MS"/>
              </a:rPr>
              <a:t>fiscal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6105144" y="0"/>
                </a:moveTo>
                <a:lnTo>
                  <a:pt x="0" y="0"/>
                </a:lnTo>
                <a:lnTo>
                  <a:pt x="0" y="207264"/>
                </a:lnTo>
                <a:lnTo>
                  <a:pt x="6053328" y="207264"/>
                </a:lnTo>
                <a:lnTo>
                  <a:pt x="6105144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0" y="0"/>
                </a:moveTo>
                <a:lnTo>
                  <a:pt x="6105144" y="0"/>
                </a:lnTo>
                <a:lnTo>
                  <a:pt x="6053328" y="207264"/>
                </a:lnTo>
                <a:lnTo>
                  <a:pt x="0" y="207264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4918075" cy="189230"/>
          </a:xfrm>
          <a:custGeom>
            <a:avLst/>
            <a:gdLst/>
            <a:ahLst/>
            <a:cxnLst/>
            <a:rect l="l" t="t" r="r" b="b"/>
            <a:pathLst>
              <a:path w="4918075" h="189230">
                <a:moveTo>
                  <a:pt x="4917567" y="0"/>
                </a:moveTo>
                <a:lnTo>
                  <a:pt x="0" y="0"/>
                </a:lnTo>
                <a:lnTo>
                  <a:pt x="0" y="188975"/>
                </a:lnTo>
                <a:lnTo>
                  <a:pt x="4870323" y="188975"/>
                </a:lnTo>
                <a:lnTo>
                  <a:pt x="49175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06651" y="252241"/>
            <a:ext cx="1754982" cy="691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631" y="179831"/>
            <a:ext cx="11983212" cy="6163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7341108" y="0"/>
                </a:moveTo>
                <a:lnTo>
                  <a:pt x="0" y="0"/>
                </a:lnTo>
                <a:lnTo>
                  <a:pt x="0" y="207264"/>
                </a:lnTo>
                <a:lnTo>
                  <a:pt x="7289292" y="207264"/>
                </a:lnTo>
                <a:lnTo>
                  <a:pt x="734110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0" y="0"/>
                </a:moveTo>
                <a:lnTo>
                  <a:pt x="7341108" y="0"/>
                </a:lnTo>
                <a:lnTo>
                  <a:pt x="728929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171565" cy="218440"/>
          </a:xfrm>
          <a:custGeom>
            <a:avLst/>
            <a:gdLst/>
            <a:ahLst/>
            <a:cxnLst/>
            <a:rect l="l" t="t" r="r" b="b"/>
            <a:pathLst>
              <a:path w="6171565" h="218440">
                <a:moveTo>
                  <a:pt x="6171057" y="0"/>
                </a:moveTo>
                <a:lnTo>
                  <a:pt x="0" y="0"/>
                </a:lnTo>
                <a:lnTo>
                  <a:pt x="0" y="217931"/>
                </a:lnTo>
                <a:lnTo>
                  <a:pt x="6116574" y="217931"/>
                </a:lnTo>
                <a:lnTo>
                  <a:pt x="617105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31502" y="440436"/>
            <a:ext cx="1826513" cy="80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9234" y="6444183"/>
            <a:ext cx="3454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-70" dirty="0">
                <a:solidFill>
                  <a:srgbClr val="FFFFFF"/>
                </a:solidFill>
                <a:latin typeface="Calibri"/>
                <a:cs typeface="Calibri"/>
              </a:rPr>
              <a:t>Dr. </a:t>
            </a:r>
            <a:r>
              <a:rPr sz="2000" b="0" spc="-5" dirty="0">
                <a:solidFill>
                  <a:srgbClr val="FFFFFF"/>
                </a:solidFill>
                <a:latin typeface="Calibri"/>
                <a:cs typeface="Calibri"/>
              </a:rPr>
              <a:t>Jaime Alberto Flores</a:t>
            </a:r>
            <a:r>
              <a:rPr sz="2000" b="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FFFFFF"/>
                </a:solidFill>
                <a:latin typeface="Calibri"/>
                <a:cs typeface="Calibri"/>
              </a:rPr>
              <a:t>Sandoval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7341108" y="0"/>
                </a:moveTo>
                <a:lnTo>
                  <a:pt x="0" y="0"/>
                </a:lnTo>
                <a:lnTo>
                  <a:pt x="0" y="207264"/>
                </a:lnTo>
                <a:lnTo>
                  <a:pt x="7289292" y="207264"/>
                </a:lnTo>
                <a:lnTo>
                  <a:pt x="734110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0" y="0"/>
                </a:moveTo>
                <a:lnTo>
                  <a:pt x="7341108" y="0"/>
                </a:lnTo>
                <a:lnTo>
                  <a:pt x="728929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171565" cy="218440"/>
          </a:xfrm>
          <a:custGeom>
            <a:avLst/>
            <a:gdLst/>
            <a:ahLst/>
            <a:cxnLst/>
            <a:rect l="l" t="t" r="r" b="b"/>
            <a:pathLst>
              <a:path w="6171565" h="218440">
                <a:moveTo>
                  <a:pt x="6171057" y="0"/>
                </a:moveTo>
                <a:lnTo>
                  <a:pt x="0" y="0"/>
                </a:lnTo>
                <a:lnTo>
                  <a:pt x="0" y="217931"/>
                </a:lnTo>
                <a:lnTo>
                  <a:pt x="6116574" y="217931"/>
                </a:lnTo>
                <a:lnTo>
                  <a:pt x="617105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9234" y="6444183"/>
            <a:ext cx="3454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-70" dirty="0">
                <a:solidFill>
                  <a:srgbClr val="FFFFFF"/>
                </a:solidFill>
                <a:latin typeface="Calibri"/>
                <a:cs typeface="Calibri"/>
              </a:rPr>
              <a:t>Dr. </a:t>
            </a:r>
            <a:r>
              <a:rPr sz="2000" b="0" spc="-5" dirty="0">
                <a:solidFill>
                  <a:srgbClr val="FFFFFF"/>
                </a:solidFill>
                <a:latin typeface="Calibri"/>
                <a:cs typeface="Calibri"/>
              </a:rPr>
              <a:t>Jaime Alberto Flores</a:t>
            </a:r>
            <a:r>
              <a:rPr sz="2000" b="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spc="-5" dirty="0">
                <a:solidFill>
                  <a:srgbClr val="FFFFFF"/>
                </a:solidFill>
                <a:latin typeface="Calibri"/>
                <a:cs typeface="Calibri"/>
              </a:rPr>
              <a:t>Sandoval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955" y="126492"/>
            <a:ext cx="12124944" cy="6188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051300" cy="6858000"/>
          </a:xfrm>
          <a:custGeom>
            <a:avLst/>
            <a:gdLst/>
            <a:ahLst/>
            <a:cxnLst/>
            <a:rect l="l" t="t" r="r" b="b"/>
            <a:pathLst>
              <a:path w="4051300" h="6858000">
                <a:moveTo>
                  <a:pt x="0" y="6858000"/>
                </a:moveTo>
                <a:lnTo>
                  <a:pt x="4050791" y="6858000"/>
                </a:lnTo>
                <a:lnTo>
                  <a:pt x="4050791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72128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64008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616" y="2540330"/>
            <a:ext cx="385762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200" b="0" spc="-10" dirty="0">
                <a:solidFill>
                  <a:srgbClr val="FFFFFF"/>
                </a:solidFill>
                <a:latin typeface="Arial Black"/>
                <a:cs typeface="Arial Black"/>
              </a:rPr>
              <a:t>Retención </a:t>
            </a:r>
            <a:r>
              <a:rPr sz="3200" b="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3200" b="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b="0" spc="-60" dirty="0">
                <a:solidFill>
                  <a:srgbClr val="FFFFFF"/>
                </a:solidFill>
                <a:latin typeface="Arial Black"/>
                <a:cs typeface="Arial Black"/>
              </a:rPr>
              <a:t>IVA  </a:t>
            </a:r>
            <a:r>
              <a:rPr sz="3200" b="0" dirty="0">
                <a:solidFill>
                  <a:srgbClr val="FFFFFF"/>
                </a:solidFill>
                <a:latin typeface="Arial Black"/>
                <a:cs typeface="Arial Black"/>
              </a:rPr>
              <a:t>subcontratación  </a:t>
            </a:r>
            <a:r>
              <a:rPr sz="3200" b="0" spc="10" dirty="0">
                <a:solidFill>
                  <a:srgbClr val="FFFFFF"/>
                </a:solidFill>
                <a:latin typeface="Arial Black"/>
                <a:cs typeface="Arial Black"/>
              </a:rPr>
              <a:t>laboral.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6218" y="5503025"/>
            <a:ext cx="406226" cy="12053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8719" y="913637"/>
            <a:ext cx="743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Tasa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retención </a:t>
            </a:r>
            <a:r>
              <a:rPr sz="2800" b="0" spc="-15" dirty="0">
                <a:solidFill>
                  <a:srgbClr val="FF0000"/>
                </a:solidFill>
                <a:latin typeface="Calibri Light"/>
                <a:cs typeface="Calibri Light"/>
              </a:rPr>
              <a:t>del 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IVA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en </a:t>
            </a:r>
            <a:r>
              <a:rPr sz="2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subcontratación</a:t>
            </a:r>
            <a:r>
              <a:rPr sz="2800" b="0" spc="-1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laboral.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699082"/>
            <a:ext cx="11426825" cy="4318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Artículo</a:t>
            </a:r>
            <a:r>
              <a:rPr sz="2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1o.-A.-</a:t>
            </a:r>
            <a:r>
              <a:rPr sz="2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Están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obligados</a:t>
            </a:r>
            <a:r>
              <a:rPr sz="2400" spc="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efectuar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400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retención</a:t>
            </a:r>
            <a:r>
              <a:rPr sz="2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impuesto</a:t>
            </a:r>
            <a:r>
              <a:rPr sz="2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4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les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traslade,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contribuyentes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se ubiquen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alguno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siguientes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supuestos: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……………………………………………………………………………………………………………………………………………..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</a:pPr>
            <a:r>
              <a:rPr sz="2400" spc="-85" dirty="0">
                <a:solidFill>
                  <a:srgbClr val="001F5F"/>
                </a:solidFill>
                <a:latin typeface="Calibri"/>
                <a:cs typeface="Calibri"/>
              </a:rPr>
              <a:t>IV.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Sean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personas morales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personas físicas con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actividades empresariales, que reciban 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servicios a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través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cuales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pongan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disposición del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parte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relacionada 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éste, personal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desempeñe sus funciones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instalaciones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relacionada 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éste,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incluso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fuera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éstas,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estén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no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bajo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dirección, supervisión,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coordinación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dependencia del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independientemente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denominación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dé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la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obligación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contractual.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este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caso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la 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hará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6% del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valor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contraprestación efectivamente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pagada.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8971" y="643290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FFFBEB"/>
                </a:solidFill>
                <a:latin typeface="Tahoma"/>
                <a:cs typeface="Tahoma"/>
              </a:rPr>
              <a:t>89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8719" y="913637"/>
            <a:ext cx="743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Tasa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retención </a:t>
            </a:r>
            <a:r>
              <a:rPr sz="2800" b="0" spc="-15" dirty="0">
                <a:solidFill>
                  <a:srgbClr val="FF0000"/>
                </a:solidFill>
                <a:latin typeface="Calibri Light"/>
                <a:cs typeface="Calibri Light"/>
              </a:rPr>
              <a:t>del 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IVA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en </a:t>
            </a:r>
            <a:r>
              <a:rPr sz="2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subcontratación</a:t>
            </a:r>
            <a:r>
              <a:rPr sz="2800" b="0" spc="-1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laboral.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699082"/>
            <a:ext cx="11425555" cy="17087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90"/>
              </a:spcBef>
              <a:tabLst>
                <a:tab pos="1841500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11.4.18.	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Para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efectos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artículos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Décimo Primero del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Decreto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se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refiere 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este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Capítulo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 1-A,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fracción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IV 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Ley del 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IVA,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personas físicas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morales con 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actividades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empresariales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obligadas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efectuar la 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servicios 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refiere 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fracción anteriormente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citada,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podrán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optar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efectuar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dicha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3% del </a:t>
            </a:r>
            <a:r>
              <a:rPr sz="2400" spc="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valor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de la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contraprestación efectivamente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pagada.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8971" y="643290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FFFBEB"/>
                </a:solidFill>
                <a:latin typeface="Tahoma"/>
                <a:cs typeface="Tahoma"/>
              </a:rPr>
              <a:t>90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8719" y="913637"/>
            <a:ext cx="743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Tasa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retención </a:t>
            </a:r>
            <a:r>
              <a:rPr sz="2800" b="0" spc="-15" dirty="0">
                <a:solidFill>
                  <a:srgbClr val="FF0000"/>
                </a:solidFill>
                <a:latin typeface="Calibri Light"/>
                <a:cs typeface="Calibri Light"/>
              </a:rPr>
              <a:t>del 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IVA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en </a:t>
            </a:r>
            <a:r>
              <a:rPr sz="2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subcontratación</a:t>
            </a:r>
            <a:r>
              <a:rPr sz="2800" b="0" spc="-1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laboral.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828927"/>
            <a:ext cx="11426190" cy="37598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6985" algn="just">
              <a:lnSpc>
                <a:spcPts val="2590"/>
              </a:lnSpc>
              <a:spcBef>
                <a:spcPts val="425"/>
              </a:spcBef>
            </a:pP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46/IVA/N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6%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impuesto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valor agregado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se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refiere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fracción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IV del  artículo 1o-A 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Ley del 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IVA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  <a:spcBef>
                <a:spcPts val="565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artículo 1o-A,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fracción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IV 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Ley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IVA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señala que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están obligadas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retener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impuesto que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les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traslade,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aquellas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personas morales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personas físicas con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actividades  empresariales que reciban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servicios a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través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cuales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pongan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disposición del 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una parte relacionada 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éste, personal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desempeñe sus funciones 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en 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instalaciones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relacionada 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éste,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incluso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fuera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éstas,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estén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no bajo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dirección, supervisión,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coordinación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dependencia del 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independientemente 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denominación que se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 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dé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la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obligación  contractual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dicha disposición específica que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la retención se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hará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el 6% del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valor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la  contraprestación efectivamente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pagada.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8971" y="643290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FFFBEB"/>
                </a:solidFill>
                <a:latin typeface="Tahoma"/>
                <a:cs typeface="Tahoma"/>
              </a:rPr>
              <a:t>91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8719" y="913637"/>
            <a:ext cx="743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Tasa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retención </a:t>
            </a:r>
            <a:r>
              <a:rPr sz="2800" b="0" spc="-15" dirty="0">
                <a:solidFill>
                  <a:srgbClr val="FF0000"/>
                </a:solidFill>
                <a:latin typeface="Calibri Light"/>
                <a:cs typeface="Calibri Light"/>
              </a:rPr>
              <a:t>del 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IVA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en </a:t>
            </a:r>
            <a:r>
              <a:rPr sz="2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subcontratación</a:t>
            </a:r>
            <a:r>
              <a:rPr sz="2800" b="0" spc="-1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laboral.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508251"/>
            <a:ext cx="11426825" cy="3973829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su parte, el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artículo 5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del CFF menciona que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disposiciones fiscales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establezcan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cargas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 los 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particulares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las 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señalan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excepciones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 las mismas, así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como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 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fijan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infracciones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sanciones,  son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aplicación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estricta. Sobre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particular,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Suprema Corte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Justicia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Nación ha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señalado que 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tratándose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normas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aplicación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estricta es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válido,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para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fines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su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interpretación,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acudir 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diversos  métodos, entre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 que se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encuentra el teleológico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exegético.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  <a:spcBef>
                <a:spcPts val="57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este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sentido,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aun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cuando en el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proceso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legislativo que dio origen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reforma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al artículo 1o-A,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fracción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IV 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Ley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IVA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inicialmente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hacía mención 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impuesto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respecto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los servicios de 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subcontratación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laboral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 se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refiere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Ley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Federal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Trabajo,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durante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dictaminación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efectuada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por la  Comisión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Hacienda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Crédito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Público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Cámara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Diputados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eliminó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tal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referencia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precepto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fue  aprobado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esos términos, por lo que,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para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efectos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fiscales, debe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tenerse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servicios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objeto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son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 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describen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en el citado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precepto,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es 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decir,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todos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aquellos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 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pone a 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disposición del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 de una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parte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relacionada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éste, personal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que,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esté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no bajo su dirección, 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supervisión,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coordinación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dependencia,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independientemente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denominación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le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dé a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  obligación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contractual.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8971" y="643290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FFFBEB"/>
                </a:solidFill>
                <a:latin typeface="Tahoma"/>
                <a:cs typeface="Tahoma"/>
              </a:rPr>
              <a:t>92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8719" y="913637"/>
            <a:ext cx="743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Tasa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retención </a:t>
            </a:r>
            <a:r>
              <a:rPr sz="2800" b="0" spc="-15" dirty="0">
                <a:solidFill>
                  <a:srgbClr val="FF0000"/>
                </a:solidFill>
                <a:latin typeface="Calibri Light"/>
                <a:cs typeface="Calibri Light"/>
              </a:rPr>
              <a:t>del 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IVA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en </a:t>
            </a:r>
            <a:r>
              <a:rPr sz="2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subcontratación</a:t>
            </a:r>
            <a:r>
              <a:rPr sz="2800" b="0" spc="-1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laboral.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499108"/>
            <a:ext cx="11426825" cy="236664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85"/>
              </a:spcBef>
            </a:pP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 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anterior,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cuando 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moral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Título II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Título III 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LISR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una 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 física con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actividad empresarial,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su calidad de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reciba servicios 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en 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se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ponga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su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disposición,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 entiende que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habrá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cuando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las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funciones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dicho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sean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aprovechados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manera directa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 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relacionada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de éste.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contrario,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no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habrá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retención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si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servicios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prestados  corresponden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un servicio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contratista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desempeña funciones que  son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aprovechadas directamente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propio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contratista.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8971" y="643290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FFFBEB"/>
                </a:solidFill>
                <a:latin typeface="Tahoma"/>
                <a:cs typeface="Tahoma"/>
              </a:rPr>
              <a:t>93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25183" y="329833"/>
            <a:ext cx="1104465" cy="438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1769" y="1205229"/>
            <a:ext cx="8264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La reforma </a:t>
            </a:r>
            <a:r>
              <a:rPr sz="3600" dirty="0">
                <a:solidFill>
                  <a:srgbClr val="FF0000"/>
                </a:solidFill>
                <a:latin typeface="Verdana"/>
                <a:cs typeface="Verdana"/>
              </a:rPr>
              <a:t>a la</a:t>
            </a:r>
            <a:r>
              <a:rPr sz="3600" spc="-9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Subcontratación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6105144" y="0"/>
                </a:moveTo>
                <a:lnTo>
                  <a:pt x="0" y="0"/>
                </a:lnTo>
                <a:lnTo>
                  <a:pt x="0" y="207264"/>
                </a:lnTo>
                <a:lnTo>
                  <a:pt x="6053328" y="207264"/>
                </a:lnTo>
                <a:lnTo>
                  <a:pt x="6105144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0" y="0"/>
                </a:moveTo>
                <a:lnTo>
                  <a:pt x="6105144" y="0"/>
                </a:lnTo>
                <a:lnTo>
                  <a:pt x="6053328" y="207264"/>
                </a:lnTo>
                <a:lnTo>
                  <a:pt x="0" y="207264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4918075" cy="189230"/>
          </a:xfrm>
          <a:custGeom>
            <a:avLst/>
            <a:gdLst/>
            <a:ahLst/>
            <a:cxnLst/>
            <a:rect l="l" t="t" r="r" b="b"/>
            <a:pathLst>
              <a:path w="4918075" h="189230">
                <a:moveTo>
                  <a:pt x="4917567" y="0"/>
                </a:moveTo>
                <a:lnTo>
                  <a:pt x="0" y="0"/>
                </a:lnTo>
                <a:lnTo>
                  <a:pt x="0" y="188975"/>
                </a:lnTo>
                <a:lnTo>
                  <a:pt x="4870323" y="188975"/>
                </a:lnTo>
                <a:lnTo>
                  <a:pt x="49175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06651" y="252241"/>
            <a:ext cx="1754982" cy="691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6676" y="2570988"/>
            <a:ext cx="3728468" cy="3129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127" y="2426207"/>
            <a:ext cx="3795526" cy="3224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66872" y="2383535"/>
            <a:ext cx="6668261" cy="40012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1769" y="1205229"/>
            <a:ext cx="8264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La reforma </a:t>
            </a:r>
            <a:r>
              <a:rPr sz="3600" dirty="0">
                <a:solidFill>
                  <a:srgbClr val="FF0000"/>
                </a:solidFill>
                <a:latin typeface="Verdana"/>
                <a:cs typeface="Verdana"/>
              </a:rPr>
              <a:t>a la</a:t>
            </a:r>
            <a:r>
              <a:rPr sz="3600" spc="-9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Subcontratación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6105144" y="0"/>
                </a:moveTo>
                <a:lnTo>
                  <a:pt x="0" y="0"/>
                </a:lnTo>
                <a:lnTo>
                  <a:pt x="0" y="207264"/>
                </a:lnTo>
                <a:lnTo>
                  <a:pt x="6053328" y="207264"/>
                </a:lnTo>
                <a:lnTo>
                  <a:pt x="6105144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0" y="0"/>
                </a:moveTo>
                <a:lnTo>
                  <a:pt x="6105144" y="0"/>
                </a:lnTo>
                <a:lnTo>
                  <a:pt x="6053328" y="207264"/>
                </a:lnTo>
                <a:lnTo>
                  <a:pt x="0" y="207264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4918075" cy="189230"/>
          </a:xfrm>
          <a:custGeom>
            <a:avLst/>
            <a:gdLst/>
            <a:ahLst/>
            <a:cxnLst/>
            <a:rect l="l" t="t" r="r" b="b"/>
            <a:pathLst>
              <a:path w="4918075" h="189230">
                <a:moveTo>
                  <a:pt x="4917567" y="0"/>
                </a:moveTo>
                <a:lnTo>
                  <a:pt x="0" y="0"/>
                </a:lnTo>
                <a:lnTo>
                  <a:pt x="0" y="188975"/>
                </a:lnTo>
                <a:lnTo>
                  <a:pt x="4870323" y="188975"/>
                </a:lnTo>
                <a:lnTo>
                  <a:pt x="49175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06651" y="252241"/>
            <a:ext cx="1754982" cy="691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6676" y="2570988"/>
            <a:ext cx="3728468" cy="3129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127" y="2426207"/>
            <a:ext cx="3795526" cy="3224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71315" y="2322576"/>
            <a:ext cx="5557266" cy="36324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0413" y="1718564"/>
            <a:ext cx="875665" cy="323850"/>
          </a:xfrm>
          <a:custGeom>
            <a:avLst/>
            <a:gdLst/>
            <a:ahLst/>
            <a:cxnLst/>
            <a:rect l="l" t="t" r="r" b="b"/>
            <a:pathLst>
              <a:path w="875665" h="323850">
                <a:moveTo>
                  <a:pt x="527367" y="0"/>
                </a:moveTo>
                <a:lnTo>
                  <a:pt x="521588" y="0"/>
                </a:lnTo>
                <a:lnTo>
                  <a:pt x="519061" y="126"/>
                </a:lnTo>
                <a:lnTo>
                  <a:pt x="392811" y="312038"/>
                </a:lnTo>
                <a:lnTo>
                  <a:pt x="391820" y="314451"/>
                </a:lnTo>
                <a:lnTo>
                  <a:pt x="391363" y="316484"/>
                </a:lnTo>
                <a:lnTo>
                  <a:pt x="391528" y="319405"/>
                </a:lnTo>
                <a:lnTo>
                  <a:pt x="392112" y="320675"/>
                </a:lnTo>
                <a:lnTo>
                  <a:pt x="393179" y="321437"/>
                </a:lnTo>
                <a:lnTo>
                  <a:pt x="394258" y="322325"/>
                </a:lnTo>
                <a:lnTo>
                  <a:pt x="395947" y="322834"/>
                </a:lnTo>
                <a:lnTo>
                  <a:pt x="398259" y="323214"/>
                </a:lnTo>
                <a:lnTo>
                  <a:pt x="400583" y="323469"/>
                </a:lnTo>
                <a:lnTo>
                  <a:pt x="403466" y="323723"/>
                </a:lnTo>
                <a:lnTo>
                  <a:pt x="410082" y="323723"/>
                </a:lnTo>
                <a:lnTo>
                  <a:pt x="422300" y="319659"/>
                </a:lnTo>
                <a:lnTo>
                  <a:pt x="422960" y="318897"/>
                </a:lnTo>
                <a:lnTo>
                  <a:pt x="423456" y="317881"/>
                </a:lnTo>
                <a:lnTo>
                  <a:pt x="423874" y="316484"/>
                </a:lnTo>
                <a:lnTo>
                  <a:pt x="453275" y="231775"/>
                </a:lnTo>
                <a:lnTo>
                  <a:pt x="626444" y="231775"/>
                </a:lnTo>
                <a:lnTo>
                  <a:pt x="617144" y="206501"/>
                </a:lnTo>
                <a:lnTo>
                  <a:pt x="462191" y="206501"/>
                </a:lnTo>
                <a:lnTo>
                  <a:pt x="522655" y="34036"/>
                </a:lnTo>
                <a:lnTo>
                  <a:pt x="553679" y="34036"/>
                </a:lnTo>
                <a:lnTo>
                  <a:pt x="543725" y="6985"/>
                </a:lnTo>
                <a:lnTo>
                  <a:pt x="529971" y="126"/>
                </a:lnTo>
                <a:lnTo>
                  <a:pt x="527367" y="0"/>
                </a:lnTo>
                <a:close/>
              </a:path>
              <a:path w="875665" h="323850">
                <a:moveTo>
                  <a:pt x="626444" y="231775"/>
                </a:moveTo>
                <a:lnTo>
                  <a:pt x="594029" y="231775"/>
                </a:lnTo>
                <a:lnTo>
                  <a:pt x="624751" y="317246"/>
                </a:lnTo>
                <a:lnTo>
                  <a:pt x="625246" y="318388"/>
                </a:lnTo>
                <a:lnTo>
                  <a:pt x="625779" y="319405"/>
                </a:lnTo>
                <a:lnTo>
                  <a:pt x="626363" y="320166"/>
                </a:lnTo>
                <a:lnTo>
                  <a:pt x="626948" y="321056"/>
                </a:lnTo>
                <a:lnTo>
                  <a:pt x="638632" y="323723"/>
                </a:lnTo>
                <a:lnTo>
                  <a:pt x="645566" y="323723"/>
                </a:lnTo>
                <a:lnTo>
                  <a:pt x="648423" y="323596"/>
                </a:lnTo>
                <a:lnTo>
                  <a:pt x="652881" y="323088"/>
                </a:lnTo>
                <a:lnTo>
                  <a:pt x="654532" y="322580"/>
                </a:lnTo>
                <a:lnTo>
                  <a:pt x="655599" y="321690"/>
                </a:lnTo>
                <a:lnTo>
                  <a:pt x="656678" y="320928"/>
                </a:lnTo>
                <a:lnTo>
                  <a:pt x="657250" y="319659"/>
                </a:lnTo>
                <a:lnTo>
                  <a:pt x="657415" y="316484"/>
                </a:lnTo>
                <a:lnTo>
                  <a:pt x="656971" y="314451"/>
                </a:lnTo>
                <a:lnTo>
                  <a:pt x="655980" y="312038"/>
                </a:lnTo>
                <a:lnTo>
                  <a:pt x="626444" y="231775"/>
                </a:lnTo>
                <a:close/>
              </a:path>
              <a:path w="875665" h="323850">
                <a:moveTo>
                  <a:pt x="553679" y="34036"/>
                </a:moveTo>
                <a:lnTo>
                  <a:pt x="522909" y="34036"/>
                </a:lnTo>
                <a:lnTo>
                  <a:pt x="584860" y="206501"/>
                </a:lnTo>
                <a:lnTo>
                  <a:pt x="617144" y="206501"/>
                </a:lnTo>
                <a:lnTo>
                  <a:pt x="553679" y="34036"/>
                </a:lnTo>
                <a:close/>
              </a:path>
              <a:path w="875665" h="323850">
                <a:moveTo>
                  <a:pt x="34366" y="1524"/>
                </a:moveTo>
                <a:lnTo>
                  <a:pt x="10909" y="1524"/>
                </a:lnTo>
                <a:lnTo>
                  <a:pt x="7848" y="2666"/>
                </a:lnTo>
                <a:lnTo>
                  <a:pt x="4711" y="4825"/>
                </a:lnTo>
                <a:lnTo>
                  <a:pt x="1574" y="7112"/>
                </a:lnTo>
                <a:lnTo>
                  <a:pt x="0" y="11175"/>
                </a:lnTo>
                <a:lnTo>
                  <a:pt x="0" y="318262"/>
                </a:lnTo>
                <a:lnTo>
                  <a:pt x="215" y="319150"/>
                </a:lnTo>
                <a:lnTo>
                  <a:pt x="622" y="319913"/>
                </a:lnTo>
                <a:lnTo>
                  <a:pt x="1041" y="320801"/>
                </a:lnTo>
                <a:lnTo>
                  <a:pt x="11810" y="323723"/>
                </a:lnTo>
                <a:lnTo>
                  <a:pt x="17767" y="323723"/>
                </a:lnTo>
                <a:lnTo>
                  <a:pt x="29489" y="319913"/>
                </a:lnTo>
                <a:lnTo>
                  <a:pt x="29984" y="319150"/>
                </a:lnTo>
                <a:lnTo>
                  <a:pt x="30238" y="318262"/>
                </a:lnTo>
                <a:lnTo>
                  <a:pt x="30238" y="28066"/>
                </a:lnTo>
                <a:lnTo>
                  <a:pt x="62657" y="28066"/>
                </a:lnTo>
                <a:lnTo>
                  <a:pt x="58648" y="18414"/>
                </a:lnTo>
                <a:lnTo>
                  <a:pt x="57162" y="15621"/>
                </a:lnTo>
                <a:lnTo>
                  <a:pt x="55511" y="13208"/>
                </a:lnTo>
                <a:lnTo>
                  <a:pt x="53860" y="10668"/>
                </a:lnTo>
                <a:lnTo>
                  <a:pt x="51841" y="8636"/>
                </a:lnTo>
                <a:lnTo>
                  <a:pt x="47040" y="5080"/>
                </a:lnTo>
                <a:lnTo>
                  <a:pt x="44272" y="3810"/>
                </a:lnTo>
                <a:lnTo>
                  <a:pt x="37998" y="2032"/>
                </a:lnTo>
                <a:lnTo>
                  <a:pt x="34366" y="1524"/>
                </a:lnTo>
                <a:close/>
              </a:path>
              <a:path w="875665" h="323850">
                <a:moveTo>
                  <a:pt x="62657" y="28066"/>
                </a:moveTo>
                <a:lnTo>
                  <a:pt x="30479" y="28066"/>
                </a:lnTo>
                <a:lnTo>
                  <a:pt x="150418" y="319024"/>
                </a:lnTo>
                <a:lnTo>
                  <a:pt x="150583" y="319659"/>
                </a:lnTo>
                <a:lnTo>
                  <a:pt x="151003" y="320294"/>
                </a:lnTo>
                <a:lnTo>
                  <a:pt x="151663" y="320801"/>
                </a:lnTo>
                <a:lnTo>
                  <a:pt x="152323" y="321437"/>
                </a:lnTo>
                <a:lnTo>
                  <a:pt x="161988" y="323723"/>
                </a:lnTo>
                <a:lnTo>
                  <a:pt x="166446" y="323723"/>
                </a:lnTo>
                <a:lnTo>
                  <a:pt x="176682" y="320801"/>
                </a:lnTo>
                <a:lnTo>
                  <a:pt x="177342" y="320294"/>
                </a:lnTo>
                <a:lnTo>
                  <a:pt x="177838" y="319659"/>
                </a:lnTo>
                <a:lnTo>
                  <a:pt x="178168" y="319024"/>
                </a:lnTo>
                <a:lnTo>
                  <a:pt x="196667" y="276351"/>
                </a:lnTo>
                <a:lnTo>
                  <a:pt x="165785" y="276351"/>
                </a:lnTo>
                <a:lnTo>
                  <a:pt x="62657" y="28066"/>
                </a:lnTo>
                <a:close/>
              </a:path>
              <a:path w="875665" h="323850">
                <a:moveTo>
                  <a:pt x="335025" y="28066"/>
                </a:moveTo>
                <a:lnTo>
                  <a:pt x="304800" y="28066"/>
                </a:lnTo>
                <a:lnTo>
                  <a:pt x="304800" y="318262"/>
                </a:lnTo>
                <a:lnTo>
                  <a:pt x="305041" y="319150"/>
                </a:lnTo>
                <a:lnTo>
                  <a:pt x="305536" y="319913"/>
                </a:lnTo>
                <a:lnTo>
                  <a:pt x="306031" y="320801"/>
                </a:lnTo>
                <a:lnTo>
                  <a:pt x="317017" y="323723"/>
                </a:lnTo>
                <a:lnTo>
                  <a:pt x="322643" y="323723"/>
                </a:lnTo>
                <a:lnTo>
                  <a:pt x="334289" y="319913"/>
                </a:lnTo>
                <a:lnTo>
                  <a:pt x="334784" y="319150"/>
                </a:lnTo>
                <a:lnTo>
                  <a:pt x="335025" y="318262"/>
                </a:lnTo>
                <a:lnTo>
                  <a:pt x="335025" y="28066"/>
                </a:lnTo>
                <a:close/>
              </a:path>
              <a:path w="875665" h="323850">
                <a:moveTo>
                  <a:pt x="322643" y="1524"/>
                </a:moveTo>
                <a:lnTo>
                  <a:pt x="300253" y="1524"/>
                </a:lnTo>
                <a:lnTo>
                  <a:pt x="297649" y="1905"/>
                </a:lnTo>
                <a:lnTo>
                  <a:pt x="282613" y="12573"/>
                </a:lnTo>
                <a:lnTo>
                  <a:pt x="280720" y="15239"/>
                </a:lnTo>
                <a:lnTo>
                  <a:pt x="278942" y="18669"/>
                </a:lnTo>
                <a:lnTo>
                  <a:pt x="277291" y="22606"/>
                </a:lnTo>
                <a:lnTo>
                  <a:pt x="167017" y="276351"/>
                </a:lnTo>
                <a:lnTo>
                  <a:pt x="196667" y="276351"/>
                </a:lnTo>
                <a:lnTo>
                  <a:pt x="304304" y="28066"/>
                </a:lnTo>
                <a:lnTo>
                  <a:pt x="335025" y="28066"/>
                </a:lnTo>
                <a:lnTo>
                  <a:pt x="335025" y="14224"/>
                </a:lnTo>
                <a:lnTo>
                  <a:pt x="334568" y="11684"/>
                </a:lnTo>
                <a:lnTo>
                  <a:pt x="324205" y="1777"/>
                </a:lnTo>
                <a:lnTo>
                  <a:pt x="322643" y="1524"/>
                </a:lnTo>
                <a:close/>
              </a:path>
              <a:path w="875665" h="323850">
                <a:moveTo>
                  <a:pt x="732853" y="0"/>
                </a:moveTo>
                <a:lnTo>
                  <a:pt x="727062" y="0"/>
                </a:lnTo>
                <a:lnTo>
                  <a:pt x="724674" y="253"/>
                </a:lnTo>
                <a:lnTo>
                  <a:pt x="715505" y="3810"/>
                </a:lnTo>
                <a:lnTo>
                  <a:pt x="715010" y="4572"/>
                </a:lnTo>
                <a:lnTo>
                  <a:pt x="714756" y="5461"/>
                </a:lnTo>
                <a:lnTo>
                  <a:pt x="714756" y="312547"/>
                </a:lnTo>
                <a:lnTo>
                  <a:pt x="716330" y="316611"/>
                </a:lnTo>
                <a:lnTo>
                  <a:pt x="719467" y="318897"/>
                </a:lnTo>
                <a:lnTo>
                  <a:pt x="722604" y="321056"/>
                </a:lnTo>
                <a:lnTo>
                  <a:pt x="725665" y="322199"/>
                </a:lnTo>
                <a:lnTo>
                  <a:pt x="868984" y="322199"/>
                </a:lnTo>
                <a:lnTo>
                  <a:pt x="870127" y="321945"/>
                </a:lnTo>
                <a:lnTo>
                  <a:pt x="871143" y="321310"/>
                </a:lnTo>
                <a:lnTo>
                  <a:pt x="872159" y="320801"/>
                </a:lnTo>
                <a:lnTo>
                  <a:pt x="872921" y="319786"/>
                </a:lnTo>
                <a:lnTo>
                  <a:pt x="873556" y="318643"/>
                </a:lnTo>
                <a:lnTo>
                  <a:pt x="874318" y="317373"/>
                </a:lnTo>
                <a:lnTo>
                  <a:pt x="874699" y="315849"/>
                </a:lnTo>
                <a:lnTo>
                  <a:pt x="875461" y="312547"/>
                </a:lnTo>
                <a:lnTo>
                  <a:pt x="875588" y="310641"/>
                </a:lnTo>
                <a:lnTo>
                  <a:pt x="875588" y="305943"/>
                </a:lnTo>
                <a:lnTo>
                  <a:pt x="875461" y="303911"/>
                </a:lnTo>
                <a:lnTo>
                  <a:pt x="875080" y="302260"/>
                </a:lnTo>
                <a:lnTo>
                  <a:pt x="874699" y="300482"/>
                </a:lnTo>
                <a:lnTo>
                  <a:pt x="874318" y="299085"/>
                </a:lnTo>
                <a:lnTo>
                  <a:pt x="873556" y="298069"/>
                </a:lnTo>
                <a:lnTo>
                  <a:pt x="872921" y="296925"/>
                </a:lnTo>
                <a:lnTo>
                  <a:pt x="872159" y="296163"/>
                </a:lnTo>
                <a:lnTo>
                  <a:pt x="871143" y="295528"/>
                </a:lnTo>
                <a:lnTo>
                  <a:pt x="870127" y="295021"/>
                </a:lnTo>
                <a:lnTo>
                  <a:pt x="868984" y="294639"/>
                </a:lnTo>
                <a:lnTo>
                  <a:pt x="744994" y="294639"/>
                </a:lnTo>
                <a:lnTo>
                  <a:pt x="744994" y="5461"/>
                </a:lnTo>
                <a:lnTo>
                  <a:pt x="744740" y="4572"/>
                </a:lnTo>
                <a:lnTo>
                  <a:pt x="744245" y="3810"/>
                </a:lnTo>
                <a:lnTo>
                  <a:pt x="743750" y="2921"/>
                </a:lnTo>
                <a:lnTo>
                  <a:pt x="735291" y="253"/>
                </a:lnTo>
                <a:lnTo>
                  <a:pt x="732853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2604" y="1752600"/>
            <a:ext cx="123189" cy="172720"/>
          </a:xfrm>
          <a:custGeom>
            <a:avLst/>
            <a:gdLst/>
            <a:ahLst/>
            <a:cxnLst/>
            <a:rect l="l" t="t" r="r" b="b"/>
            <a:pathLst>
              <a:path w="123190" h="172719">
                <a:moveTo>
                  <a:pt x="60464" y="0"/>
                </a:moveTo>
                <a:lnTo>
                  <a:pt x="0" y="172465"/>
                </a:lnTo>
                <a:lnTo>
                  <a:pt x="122669" y="172465"/>
                </a:lnTo>
                <a:lnTo>
                  <a:pt x="60718" y="0"/>
                </a:lnTo>
                <a:lnTo>
                  <a:pt x="60464" y="0"/>
                </a:lnTo>
                <a:close/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0413" y="1720088"/>
            <a:ext cx="335280" cy="322580"/>
          </a:xfrm>
          <a:custGeom>
            <a:avLst/>
            <a:gdLst/>
            <a:ahLst/>
            <a:cxnLst/>
            <a:rect l="l" t="t" r="r" b="b"/>
            <a:pathLst>
              <a:path w="335280" h="322580">
                <a:moveTo>
                  <a:pt x="13881" y="0"/>
                </a:moveTo>
                <a:lnTo>
                  <a:pt x="30238" y="0"/>
                </a:lnTo>
                <a:lnTo>
                  <a:pt x="34366" y="0"/>
                </a:lnTo>
                <a:lnTo>
                  <a:pt x="37998" y="508"/>
                </a:lnTo>
                <a:lnTo>
                  <a:pt x="41135" y="1397"/>
                </a:lnTo>
                <a:lnTo>
                  <a:pt x="44272" y="2286"/>
                </a:lnTo>
                <a:lnTo>
                  <a:pt x="47040" y="3556"/>
                </a:lnTo>
                <a:lnTo>
                  <a:pt x="49441" y="5334"/>
                </a:lnTo>
                <a:lnTo>
                  <a:pt x="51841" y="7112"/>
                </a:lnTo>
                <a:lnTo>
                  <a:pt x="53860" y="9144"/>
                </a:lnTo>
                <a:lnTo>
                  <a:pt x="55511" y="11684"/>
                </a:lnTo>
                <a:lnTo>
                  <a:pt x="57162" y="14097"/>
                </a:lnTo>
                <a:lnTo>
                  <a:pt x="58648" y="16890"/>
                </a:lnTo>
                <a:lnTo>
                  <a:pt x="59969" y="20065"/>
                </a:lnTo>
                <a:lnTo>
                  <a:pt x="165785" y="274827"/>
                </a:lnTo>
                <a:lnTo>
                  <a:pt x="167017" y="274827"/>
                </a:lnTo>
                <a:lnTo>
                  <a:pt x="277291" y="21082"/>
                </a:lnTo>
                <a:lnTo>
                  <a:pt x="278942" y="17145"/>
                </a:lnTo>
                <a:lnTo>
                  <a:pt x="280720" y="13715"/>
                </a:lnTo>
                <a:lnTo>
                  <a:pt x="282613" y="11049"/>
                </a:lnTo>
                <a:lnTo>
                  <a:pt x="284518" y="8254"/>
                </a:lnTo>
                <a:lnTo>
                  <a:pt x="286499" y="6096"/>
                </a:lnTo>
                <a:lnTo>
                  <a:pt x="288569" y="4445"/>
                </a:lnTo>
                <a:lnTo>
                  <a:pt x="290626" y="2794"/>
                </a:lnTo>
                <a:lnTo>
                  <a:pt x="292861" y="1650"/>
                </a:lnTo>
                <a:lnTo>
                  <a:pt x="295262" y="1015"/>
                </a:lnTo>
                <a:lnTo>
                  <a:pt x="297649" y="381"/>
                </a:lnTo>
                <a:lnTo>
                  <a:pt x="300253" y="0"/>
                </a:lnTo>
                <a:lnTo>
                  <a:pt x="303060" y="0"/>
                </a:lnTo>
                <a:lnTo>
                  <a:pt x="321157" y="0"/>
                </a:lnTo>
                <a:lnTo>
                  <a:pt x="322643" y="0"/>
                </a:lnTo>
                <a:lnTo>
                  <a:pt x="324205" y="253"/>
                </a:lnTo>
                <a:lnTo>
                  <a:pt x="325856" y="762"/>
                </a:lnTo>
                <a:lnTo>
                  <a:pt x="327507" y="1270"/>
                </a:lnTo>
                <a:lnTo>
                  <a:pt x="328993" y="2159"/>
                </a:lnTo>
                <a:lnTo>
                  <a:pt x="335025" y="12700"/>
                </a:lnTo>
                <a:lnTo>
                  <a:pt x="335025" y="15621"/>
                </a:lnTo>
                <a:lnTo>
                  <a:pt x="335025" y="315722"/>
                </a:lnTo>
                <a:lnTo>
                  <a:pt x="335025" y="316738"/>
                </a:lnTo>
                <a:lnTo>
                  <a:pt x="334784" y="317626"/>
                </a:lnTo>
                <a:lnTo>
                  <a:pt x="334289" y="318388"/>
                </a:lnTo>
                <a:lnTo>
                  <a:pt x="333794" y="319277"/>
                </a:lnTo>
                <a:lnTo>
                  <a:pt x="322643" y="322199"/>
                </a:lnTo>
                <a:lnTo>
                  <a:pt x="319658" y="322199"/>
                </a:lnTo>
                <a:lnTo>
                  <a:pt x="317017" y="322199"/>
                </a:lnTo>
                <a:lnTo>
                  <a:pt x="305536" y="318388"/>
                </a:lnTo>
                <a:lnTo>
                  <a:pt x="305041" y="317626"/>
                </a:lnTo>
                <a:lnTo>
                  <a:pt x="304800" y="316738"/>
                </a:lnTo>
                <a:lnTo>
                  <a:pt x="304800" y="315722"/>
                </a:lnTo>
                <a:lnTo>
                  <a:pt x="304800" y="26542"/>
                </a:lnTo>
                <a:lnTo>
                  <a:pt x="304304" y="26542"/>
                </a:lnTo>
                <a:lnTo>
                  <a:pt x="178168" y="317500"/>
                </a:lnTo>
                <a:lnTo>
                  <a:pt x="177838" y="318135"/>
                </a:lnTo>
                <a:lnTo>
                  <a:pt x="177342" y="318770"/>
                </a:lnTo>
                <a:lnTo>
                  <a:pt x="176682" y="319277"/>
                </a:lnTo>
                <a:lnTo>
                  <a:pt x="176022" y="319913"/>
                </a:lnTo>
                <a:lnTo>
                  <a:pt x="175120" y="320421"/>
                </a:lnTo>
                <a:lnTo>
                  <a:pt x="173964" y="320801"/>
                </a:lnTo>
                <a:lnTo>
                  <a:pt x="172808" y="321183"/>
                </a:lnTo>
                <a:lnTo>
                  <a:pt x="171437" y="321563"/>
                </a:lnTo>
                <a:lnTo>
                  <a:pt x="169875" y="321817"/>
                </a:lnTo>
                <a:lnTo>
                  <a:pt x="168300" y="322072"/>
                </a:lnTo>
                <a:lnTo>
                  <a:pt x="166446" y="322199"/>
                </a:lnTo>
                <a:lnTo>
                  <a:pt x="164299" y="322199"/>
                </a:lnTo>
                <a:lnTo>
                  <a:pt x="161988" y="322199"/>
                </a:lnTo>
                <a:lnTo>
                  <a:pt x="159994" y="322072"/>
                </a:lnTo>
                <a:lnTo>
                  <a:pt x="158343" y="321817"/>
                </a:lnTo>
                <a:lnTo>
                  <a:pt x="156692" y="321563"/>
                </a:lnTo>
                <a:lnTo>
                  <a:pt x="151663" y="319277"/>
                </a:lnTo>
                <a:lnTo>
                  <a:pt x="151003" y="318770"/>
                </a:lnTo>
                <a:lnTo>
                  <a:pt x="150583" y="318135"/>
                </a:lnTo>
                <a:lnTo>
                  <a:pt x="150418" y="317500"/>
                </a:lnTo>
                <a:lnTo>
                  <a:pt x="30479" y="26542"/>
                </a:lnTo>
                <a:lnTo>
                  <a:pt x="30238" y="26542"/>
                </a:lnTo>
                <a:lnTo>
                  <a:pt x="30238" y="315722"/>
                </a:lnTo>
                <a:lnTo>
                  <a:pt x="30238" y="316738"/>
                </a:lnTo>
                <a:lnTo>
                  <a:pt x="29984" y="317626"/>
                </a:lnTo>
                <a:lnTo>
                  <a:pt x="29489" y="318388"/>
                </a:lnTo>
                <a:lnTo>
                  <a:pt x="28994" y="319277"/>
                </a:lnTo>
                <a:lnTo>
                  <a:pt x="28130" y="319913"/>
                </a:lnTo>
                <a:lnTo>
                  <a:pt x="26885" y="320421"/>
                </a:lnTo>
                <a:lnTo>
                  <a:pt x="25653" y="320928"/>
                </a:lnTo>
                <a:lnTo>
                  <a:pt x="24079" y="321310"/>
                </a:lnTo>
                <a:lnTo>
                  <a:pt x="22186" y="321690"/>
                </a:lnTo>
                <a:lnTo>
                  <a:pt x="20281" y="321945"/>
                </a:lnTo>
                <a:lnTo>
                  <a:pt x="17767" y="322199"/>
                </a:lnTo>
                <a:lnTo>
                  <a:pt x="14630" y="322199"/>
                </a:lnTo>
                <a:lnTo>
                  <a:pt x="11810" y="322199"/>
                </a:lnTo>
                <a:lnTo>
                  <a:pt x="2984" y="320421"/>
                </a:lnTo>
                <a:lnTo>
                  <a:pt x="1816" y="319913"/>
                </a:lnTo>
                <a:lnTo>
                  <a:pt x="1041" y="319277"/>
                </a:lnTo>
                <a:lnTo>
                  <a:pt x="622" y="318388"/>
                </a:lnTo>
                <a:lnTo>
                  <a:pt x="215" y="317626"/>
                </a:lnTo>
                <a:lnTo>
                  <a:pt x="0" y="316738"/>
                </a:lnTo>
                <a:lnTo>
                  <a:pt x="0" y="315722"/>
                </a:lnTo>
                <a:lnTo>
                  <a:pt x="0" y="15621"/>
                </a:lnTo>
                <a:lnTo>
                  <a:pt x="0" y="9651"/>
                </a:lnTo>
                <a:lnTo>
                  <a:pt x="1574" y="5587"/>
                </a:lnTo>
                <a:lnTo>
                  <a:pt x="4711" y="3301"/>
                </a:lnTo>
                <a:lnTo>
                  <a:pt x="7848" y="1142"/>
                </a:lnTo>
                <a:lnTo>
                  <a:pt x="10909" y="0"/>
                </a:lnTo>
                <a:lnTo>
                  <a:pt x="13881" y="0"/>
                </a:lnTo>
                <a:close/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5169" y="1718564"/>
            <a:ext cx="161290" cy="322580"/>
          </a:xfrm>
          <a:custGeom>
            <a:avLst/>
            <a:gdLst/>
            <a:ahLst/>
            <a:cxnLst/>
            <a:rect l="l" t="t" r="r" b="b"/>
            <a:pathLst>
              <a:path w="161290" h="322580">
                <a:moveTo>
                  <a:pt x="15125" y="0"/>
                </a:moveTo>
                <a:lnTo>
                  <a:pt x="18097" y="0"/>
                </a:lnTo>
                <a:lnTo>
                  <a:pt x="20535" y="253"/>
                </a:lnTo>
                <a:lnTo>
                  <a:pt x="29489" y="3810"/>
                </a:lnTo>
                <a:lnTo>
                  <a:pt x="29984" y="4572"/>
                </a:lnTo>
                <a:lnTo>
                  <a:pt x="30238" y="5461"/>
                </a:lnTo>
                <a:lnTo>
                  <a:pt x="30238" y="6476"/>
                </a:lnTo>
                <a:lnTo>
                  <a:pt x="30238" y="294639"/>
                </a:lnTo>
                <a:lnTo>
                  <a:pt x="152958" y="294639"/>
                </a:lnTo>
                <a:lnTo>
                  <a:pt x="154228" y="294639"/>
                </a:lnTo>
                <a:lnTo>
                  <a:pt x="155371" y="295021"/>
                </a:lnTo>
                <a:lnTo>
                  <a:pt x="156387" y="295528"/>
                </a:lnTo>
                <a:lnTo>
                  <a:pt x="157403" y="296163"/>
                </a:lnTo>
                <a:lnTo>
                  <a:pt x="158165" y="296925"/>
                </a:lnTo>
                <a:lnTo>
                  <a:pt x="158800" y="298069"/>
                </a:lnTo>
                <a:lnTo>
                  <a:pt x="159562" y="299085"/>
                </a:lnTo>
                <a:lnTo>
                  <a:pt x="159943" y="300482"/>
                </a:lnTo>
                <a:lnTo>
                  <a:pt x="160324" y="302260"/>
                </a:lnTo>
                <a:lnTo>
                  <a:pt x="160705" y="303911"/>
                </a:lnTo>
                <a:lnTo>
                  <a:pt x="160832" y="305943"/>
                </a:lnTo>
                <a:lnTo>
                  <a:pt x="160832" y="308356"/>
                </a:lnTo>
                <a:lnTo>
                  <a:pt x="160832" y="310641"/>
                </a:lnTo>
                <a:lnTo>
                  <a:pt x="160705" y="312547"/>
                </a:lnTo>
                <a:lnTo>
                  <a:pt x="160324" y="314198"/>
                </a:lnTo>
                <a:lnTo>
                  <a:pt x="159943" y="315849"/>
                </a:lnTo>
                <a:lnTo>
                  <a:pt x="159562" y="317373"/>
                </a:lnTo>
                <a:lnTo>
                  <a:pt x="158800" y="318643"/>
                </a:lnTo>
                <a:lnTo>
                  <a:pt x="158165" y="319786"/>
                </a:lnTo>
                <a:lnTo>
                  <a:pt x="157403" y="320801"/>
                </a:lnTo>
                <a:lnTo>
                  <a:pt x="156387" y="321310"/>
                </a:lnTo>
                <a:lnTo>
                  <a:pt x="155371" y="321945"/>
                </a:lnTo>
                <a:lnTo>
                  <a:pt x="154228" y="322199"/>
                </a:lnTo>
                <a:lnTo>
                  <a:pt x="152958" y="322199"/>
                </a:lnTo>
                <a:lnTo>
                  <a:pt x="13881" y="322199"/>
                </a:lnTo>
                <a:lnTo>
                  <a:pt x="10909" y="322199"/>
                </a:lnTo>
                <a:lnTo>
                  <a:pt x="7848" y="321056"/>
                </a:lnTo>
                <a:lnTo>
                  <a:pt x="4711" y="318897"/>
                </a:lnTo>
                <a:lnTo>
                  <a:pt x="1574" y="316611"/>
                </a:lnTo>
                <a:lnTo>
                  <a:pt x="0" y="312547"/>
                </a:lnTo>
                <a:lnTo>
                  <a:pt x="0" y="306577"/>
                </a:lnTo>
                <a:lnTo>
                  <a:pt x="0" y="6476"/>
                </a:lnTo>
                <a:lnTo>
                  <a:pt x="0" y="5461"/>
                </a:lnTo>
                <a:lnTo>
                  <a:pt x="253" y="4572"/>
                </a:lnTo>
                <a:lnTo>
                  <a:pt x="749" y="3810"/>
                </a:lnTo>
                <a:lnTo>
                  <a:pt x="1244" y="2921"/>
                </a:lnTo>
                <a:lnTo>
                  <a:pt x="12306" y="0"/>
                </a:lnTo>
                <a:lnTo>
                  <a:pt x="15125" y="0"/>
                </a:lnTo>
                <a:close/>
              </a:path>
            </a:pathLst>
          </a:custGeom>
          <a:ln w="1219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1776" y="1718564"/>
            <a:ext cx="266065" cy="323850"/>
          </a:xfrm>
          <a:custGeom>
            <a:avLst/>
            <a:gdLst/>
            <a:ahLst/>
            <a:cxnLst/>
            <a:rect l="l" t="t" r="r" b="b"/>
            <a:pathLst>
              <a:path w="266065" h="323850">
                <a:moveTo>
                  <a:pt x="133032" y="0"/>
                </a:moveTo>
                <a:lnTo>
                  <a:pt x="136004" y="0"/>
                </a:lnTo>
                <a:lnTo>
                  <a:pt x="138607" y="126"/>
                </a:lnTo>
                <a:lnTo>
                  <a:pt x="140842" y="381"/>
                </a:lnTo>
                <a:lnTo>
                  <a:pt x="143065" y="635"/>
                </a:lnTo>
                <a:lnTo>
                  <a:pt x="144970" y="1015"/>
                </a:lnTo>
                <a:lnTo>
                  <a:pt x="146532" y="1524"/>
                </a:lnTo>
                <a:lnTo>
                  <a:pt x="148107" y="2032"/>
                </a:lnTo>
                <a:lnTo>
                  <a:pt x="149339" y="2794"/>
                </a:lnTo>
                <a:lnTo>
                  <a:pt x="150253" y="3683"/>
                </a:lnTo>
                <a:lnTo>
                  <a:pt x="151168" y="4572"/>
                </a:lnTo>
                <a:lnTo>
                  <a:pt x="151866" y="5714"/>
                </a:lnTo>
                <a:lnTo>
                  <a:pt x="152361" y="6985"/>
                </a:lnTo>
                <a:lnTo>
                  <a:pt x="264617" y="312038"/>
                </a:lnTo>
                <a:lnTo>
                  <a:pt x="265607" y="314451"/>
                </a:lnTo>
                <a:lnTo>
                  <a:pt x="266052" y="316484"/>
                </a:lnTo>
                <a:lnTo>
                  <a:pt x="265976" y="318135"/>
                </a:lnTo>
                <a:lnTo>
                  <a:pt x="265887" y="319659"/>
                </a:lnTo>
                <a:lnTo>
                  <a:pt x="265315" y="320928"/>
                </a:lnTo>
                <a:lnTo>
                  <a:pt x="264236" y="321690"/>
                </a:lnTo>
                <a:lnTo>
                  <a:pt x="263169" y="322580"/>
                </a:lnTo>
                <a:lnTo>
                  <a:pt x="261518" y="323088"/>
                </a:lnTo>
                <a:lnTo>
                  <a:pt x="259283" y="323341"/>
                </a:lnTo>
                <a:lnTo>
                  <a:pt x="257060" y="323596"/>
                </a:lnTo>
                <a:lnTo>
                  <a:pt x="254203" y="323723"/>
                </a:lnTo>
                <a:lnTo>
                  <a:pt x="250736" y="323723"/>
                </a:lnTo>
                <a:lnTo>
                  <a:pt x="247269" y="323723"/>
                </a:lnTo>
                <a:lnTo>
                  <a:pt x="235000" y="320166"/>
                </a:lnTo>
                <a:lnTo>
                  <a:pt x="234416" y="319405"/>
                </a:lnTo>
                <a:lnTo>
                  <a:pt x="233883" y="318388"/>
                </a:lnTo>
                <a:lnTo>
                  <a:pt x="233387" y="317246"/>
                </a:lnTo>
                <a:lnTo>
                  <a:pt x="202666" y="231775"/>
                </a:lnTo>
                <a:lnTo>
                  <a:pt x="61912" y="231775"/>
                </a:lnTo>
                <a:lnTo>
                  <a:pt x="32423" y="316738"/>
                </a:lnTo>
                <a:lnTo>
                  <a:pt x="32092" y="317881"/>
                </a:lnTo>
                <a:lnTo>
                  <a:pt x="31597" y="318897"/>
                </a:lnTo>
                <a:lnTo>
                  <a:pt x="30937" y="319659"/>
                </a:lnTo>
                <a:lnTo>
                  <a:pt x="30276" y="320548"/>
                </a:lnTo>
                <a:lnTo>
                  <a:pt x="29375" y="321183"/>
                </a:lnTo>
                <a:lnTo>
                  <a:pt x="28206" y="321818"/>
                </a:lnTo>
                <a:lnTo>
                  <a:pt x="27051" y="322452"/>
                </a:lnTo>
                <a:lnTo>
                  <a:pt x="25450" y="322834"/>
                </a:lnTo>
                <a:lnTo>
                  <a:pt x="23380" y="323214"/>
                </a:lnTo>
                <a:lnTo>
                  <a:pt x="21310" y="323469"/>
                </a:lnTo>
                <a:lnTo>
                  <a:pt x="18719" y="323723"/>
                </a:lnTo>
                <a:lnTo>
                  <a:pt x="15570" y="323723"/>
                </a:lnTo>
                <a:lnTo>
                  <a:pt x="12103" y="323723"/>
                </a:lnTo>
                <a:lnTo>
                  <a:pt x="1816" y="321437"/>
                </a:lnTo>
                <a:lnTo>
                  <a:pt x="749" y="320675"/>
                </a:lnTo>
                <a:lnTo>
                  <a:pt x="165" y="319405"/>
                </a:lnTo>
                <a:lnTo>
                  <a:pt x="88" y="318008"/>
                </a:lnTo>
                <a:lnTo>
                  <a:pt x="0" y="316484"/>
                </a:lnTo>
                <a:lnTo>
                  <a:pt x="457" y="314451"/>
                </a:lnTo>
                <a:lnTo>
                  <a:pt x="1447" y="312038"/>
                </a:lnTo>
                <a:lnTo>
                  <a:pt x="113703" y="6985"/>
                </a:lnTo>
                <a:lnTo>
                  <a:pt x="119773" y="1524"/>
                </a:lnTo>
                <a:lnTo>
                  <a:pt x="121348" y="1015"/>
                </a:lnTo>
                <a:lnTo>
                  <a:pt x="123240" y="635"/>
                </a:lnTo>
                <a:lnTo>
                  <a:pt x="125476" y="381"/>
                </a:lnTo>
                <a:lnTo>
                  <a:pt x="127698" y="126"/>
                </a:lnTo>
                <a:lnTo>
                  <a:pt x="130225" y="0"/>
                </a:lnTo>
                <a:lnTo>
                  <a:pt x="133032" y="0"/>
                </a:lnTo>
                <a:close/>
              </a:path>
            </a:pathLst>
          </a:custGeom>
          <a:ln w="12191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4317" y="2164714"/>
            <a:ext cx="2923082" cy="502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4317" y="2807080"/>
            <a:ext cx="1043482" cy="341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4317" y="3338195"/>
            <a:ext cx="3730802" cy="434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4317" y="3983228"/>
            <a:ext cx="1125270" cy="335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7576" y="3981577"/>
            <a:ext cx="2082292" cy="3392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82691" y="6492405"/>
            <a:ext cx="4145280" cy="788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1308" y="137160"/>
            <a:ext cx="6219825" cy="6219825"/>
          </a:xfrm>
          <a:custGeom>
            <a:avLst/>
            <a:gdLst/>
            <a:ahLst/>
            <a:cxnLst/>
            <a:rect l="l" t="t" r="r" b="b"/>
            <a:pathLst>
              <a:path w="6219825" h="6219825">
                <a:moveTo>
                  <a:pt x="3109721" y="0"/>
                </a:moveTo>
                <a:lnTo>
                  <a:pt x="0" y="3109722"/>
                </a:lnTo>
                <a:lnTo>
                  <a:pt x="3109721" y="6219444"/>
                </a:lnTo>
                <a:lnTo>
                  <a:pt x="6219444" y="3109722"/>
                </a:lnTo>
                <a:lnTo>
                  <a:pt x="3109721" y="0"/>
                </a:lnTo>
                <a:close/>
              </a:path>
            </a:pathLst>
          </a:custGeom>
          <a:solidFill>
            <a:srgbClr val="F8D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21096" y="726948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2021839" y="0"/>
                </a:moveTo>
                <a:lnTo>
                  <a:pt x="404367" y="0"/>
                </a:lnTo>
                <a:lnTo>
                  <a:pt x="357221" y="2721"/>
                </a:lnTo>
                <a:lnTo>
                  <a:pt x="311669" y="10682"/>
                </a:lnTo>
                <a:lnTo>
                  <a:pt x="268015" y="23580"/>
                </a:lnTo>
                <a:lnTo>
                  <a:pt x="226563" y="41110"/>
                </a:lnTo>
                <a:lnTo>
                  <a:pt x="187617" y="62970"/>
                </a:lnTo>
                <a:lnTo>
                  <a:pt x="151481" y="88854"/>
                </a:lnTo>
                <a:lnTo>
                  <a:pt x="118459" y="118459"/>
                </a:lnTo>
                <a:lnTo>
                  <a:pt x="88854" y="151481"/>
                </a:lnTo>
                <a:lnTo>
                  <a:pt x="62970" y="187617"/>
                </a:lnTo>
                <a:lnTo>
                  <a:pt x="41110" y="226563"/>
                </a:lnTo>
                <a:lnTo>
                  <a:pt x="23580" y="268015"/>
                </a:lnTo>
                <a:lnTo>
                  <a:pt x="10682" y="311669"/>
                </a:lnTo>
                <a:lnTo>
                  <a:pt x="2721" y="357221"/>
                </a:lnTo>
                <a:lnTo>
                  <a:pt x="0" y="404367"/>
                </a:lnTo>
                <a:lnTo>
                  <a:pt x="0" y="2021839"/>
                </a:lnTo>
                <a:lnTo>
                  <a:pt x="2721" y="2068986"/>
                </a:lnTo>
                <a:lnTo>
                  <a:pt x="10682" y="2114538"/>
                </a:lnTo>
                <a:lnTo>
                  <a:pt x="23580" y="2158192"/>
                </a:lnTo>
                <a:lnTo>
                  <a:pt x="41110" y="2199644"/>
                </a:lnTo>
                <a:lnTo>
                  <a:pt x="62970" y="2238590"/>
                </a:lnTo>
                <a:lnTo>
                  <a:pt x="88854" y="2274726"/>
                </a:lnTo>
                <a:lnTo>
                  <a:pt x="118459" y="2307748"/>
                </a:lnTo>
                <a:lnTo>
                  <a:pt x="151481" y="2337353"/>
                </a:lnTo>
                <a:lnTo>
                  <a:pt x="187617" y="2363237"/>
                </a:lnTo>
                <a:lnTo>
                  <a:pt x="226563" y="2385097"/>
                </a:lnTo>
                <a:lnTo>
                  <a:pt x="268015" y="2402627"/>
                </a:lnTo>
                <a:lnTo>
                  <a:pt x="311669" y="2415525"/>
                </a:lnTo>
                <a:lnTo>
                  <a:pt x="357221" y="2423486"/>
                </a:lnTo>
                <a:lnTo>
                  <a:pt x="404367" y="2426207"/>
                </a:lnTo>
                <a:lnTo>
                  <a:pt x="2021839" y="2426207"/>
                </a:lnTo>
                <a:lnTo>
                  <a:pt x="2068986" y="2423486"/>
                </a:lnTo>
                <a:lnTo>
                  <a:pt x="2114538" y="2415525"/>
                </a:lnTo>
                <a:lnTo>
                  <a:pt x="2158192" y="2402627"/>
                </a:lnTo>
                <a:lnTo>
                  <a:pt x="2199644" y="2385097"/>
                </a:lnTo>
                <a:lnTo>
                  <a:pt x="2238590" y="2363237"/>
                </a:lnTo>
                <a:lnTo>
                  <a:pt x="2274726" y="2337353"/>
                </a:lnTo>
                <a:lnTo>
                  <a:pt x="2307748" y="2307748"/>
                </a:lnTo>
                <a:lnTo>
                  <a:pt x="2337353" y="2274726"/>
                </a:lnTo>
                <a:lnTo>
                  <a:pt x="2363237" y="2238590"/>
                </a:lnTo>
                <a:lnTo>
                  <a:pt x="2385097" y="2199644"/>
                </a:lnTo>
                <a:lnTo>
                  <a:pt x="2402627" y="2158192"/>
                </a:lnTo>
                <a:lnTo>
                  <a:pt x="2415525" y="2114538"/>
                </a:lnTo>
                <a:lnTo>
                  <a:pt x="2423486" y="2068986"/>
                </a:lnTo>
                <a:lnTo>
                  <a:pt x="2426207" y="2021839"/>
                </a:lnTo>
                <a:lnTo>
                  <a:pt x="2426207" y="404367"/>
                </a:lnTo>
                <a:lnTo>
                  <a:pt x="2423486" y="357221"/>
                </a:lnTo>
                <a:lnTo>
                  <a:pt x="2415525" y="311669"/>
                </a:lnTo>
                <a:lnTo>
                  <a:pt x="2402627" y="268015"/>
                </a:lnTo>
                <a:lnTo>
                  <a:pt x="2385097" y="226563"/>
                </a:lnTo>
                <a:lnTo>
                  <a:pt x="2363237" y="187617"/>
                </a:lnTo>
                <a:lnTo>
                  <a:pt x="2337353" y="151481"/>
                </a:lnTo>
                <a:lnTo>
                  <a:pt x="2307748" y="118459"/>
                </a:lnTo>
                <a:lnTo>
                  <a:pt x="2274726" y="88854"/>
                </a:lnTo>
                <a:lnTo>
                  <a:pt x="2238590" y="62970"/>
                </a:lnTo>
                <a:lnTo>
                  <a:pt x="2199644" y="41110"/>
                </a:lnTo>
                <a:lnTo>
                  <a:pt x="2158192" y="23580"/>
                </a:lnTo>
                <a:lnTo>
                  <a:pt x="2114538" y="10682"/>
                </a:lnTo>
                <a:lnTo>
                  <a:pt x="2068986" y="2721"/>
                </a:lnTo>
                <a:lnTo>
                  <a:pt x="2021839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21096" y="726948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0" y="404367"/>
                </a:moveTo>
                <a:lnTo>
                  <a:pt x="2721" y="357221"/>
                </a:lnTo>
                <a:lnTo>
                  <a:pt x="10682" y="311669"/>
                </a:lnTo>
                <a:lnTo>
                  <a:pt x="23580" y="268015"/>
                </a:lnTo>
                <a:lnTo>
                  <a:pt x="41110" y="226563"/>
                </a:lnTo>
                <a:lnTo>
                  <a:pt x="62970" y="187617"/>
                </a:lnTo>
                <a:lnTo>
                  <a:pt x="88854" y="151481"/>
                </a:lnTo>
                <a:lnTo>
                  <a:pt x="118459" y="118459"/>
                </a:lnTo>
                <a:lnTo>
                  <a:pt x="151481" y="88854"/>
                </a:lnTo>
                <a:lnTo>
                  <a:pt x="187617" y="62970"/>
                </a:lnTo>
                <a:lnTo>
                  <a:pt x="226563" y="41110"/>
                </a:lnTo>
                <a:lnTo>
                  <a:pt x="268015" y="23580"/>
                </a:lnTo>
                <a:lnTo>
                  <a:pt x="311669" y="10682"/>
                </a:lnTo>
                <a:lnTo>
                  <a:pt x="357221" y="2721"/>
                </a:lnTo>
                <a:lnTo>
                  <a:pt x="404367" y="0"/>
                </a:lnTo>
                <a:lnTo>
                  <a:pt x="2021839" y="0"/>
                </a:lnTo>
                <a:lnTo>
                  <a:pt x="2068986" y="2721"/>
                </a:lnTo>
                <a:lnTo>
                  <a:pt x="2114538" y="10682"/>
                </a:lnTo>
                <a:lnTo>
                  <a:pt x="2158192" y="23580"/>
                </a:lnTo>
                <a:lnTo>
                  <a:pt x="2199644" y="41110"/>
                </a:lnTo>
                <a:lnTo>
                  <a:pt x="2238590" y="62970"/>
                </a:lnTo>
                <a:lnTo>
                  <a:pt x="2274726" y="88854"/>
                </a:lnTo>
                <a:lnTo>
                  <a:pt x="2307748" y="118459"/>
                </a:lnTo>
                <a:lnTo>
                  <a:pt x="2337353" y="151481"/>
                </a:lnTo>
                <a:lnTo>
                  <a:pt x="2363237" y="187617"/>
                </a:lnTo>
                <a:lnTo>
                  <a:pt x="2385097" y="226563"/>
                </a:lnTo>
                <a:lnTo>
                  <a:pt x="2402627" y="268015"/>
                </a:lnTo>
                <a:lnTo>
                  <a:pt x="2415525" y="311669"/>
                </a:lnTo>
                <a:lnTo>
                  <a:pt x="2423486" y="357221"/>
                </a:lnTo>
                <a:lnTo>
                  <a:pt x="2426207" y="404367"/>
                </a:lnTo>
                <a:lnTo>
                  <a:pt x="2426207" y="2021839"/>
                </a:lnTo>
                <a:lnTo>
                  <a:pt x="2423486" y="2068986"/>
                </a:lnTo>
                <a:lnTo>
                  <a:pt x="2415525" y="2114538"/>
                </a:lnTo>
                <a:lnTo>
                  <a:pt x="2402627" y="2158192"/>
                </a:lnTo>
                <a:lnTo>
                  <a:pt x="2385097" y="2199644"/>
                </a:lnTo>
                <a:lnTo>
                  <a:pt x="2363237" y="2238590"/>
                </a:lnTo>
                <a:lnTo>
                  <a:pt x="2337353" y="2274726"/>
                </a:lnTo>
                <a:lnTo>
                  <a:pt x="2307748" y="2307748"/>
                </a:lnTo>
                <a:lnTo>
                  <a:pt x="2274726" y="2337353"/>
                </a:lnTo>
                <a:lnTo>
                  <a:pt x="2238590" y="2363237"/>
                </a:lnTo>
                <a:lnTo>
                  <a:pt x="2199644" y="2385097"/>
                </a:lnTo>
                <a:lnTo>
                  <a:pt x="2158192" y="2402627"/>
                </a:lnTo>
                <a:lnTo>
                  <a:pt x="2114538" y="2415525"/>
                </a:lnTo>
                <a:lnTo>
                  <a:pt x="2068986" y="2423486"/>
                </a:lnTo>
                <a:lnTo>
                  <a:pt x="2021839" y="2426207"/>
                </a:lnTo>
                <a:lnTo>
                  <a:pt x="404367" y="2426207"/>
                </a:lnTo>
                <a:lnTo>
                  <a:pt x="357221" y="2423486"/>
                </a:lnTo>
                <a:lnTo>
                  <a:pt x="311669" y="2415525"/>
                </a:lnTo>
                <a:lnTo>
                  <a:pt x="268015" y="2402627"/>
                </a:lnTo>
                <a:lnTo>
                  <a:pt x="226563" y="2385097"/>
                </a:lnTo>
                <a:lnTo>
                  <a:pt x="187617" y="2363237"/>
                </a:lnTo>
                <a:lnTo>
                  <a:pt x="151481" y="2337353"/>
                </a:lnTo>
                <a:lnTo>
                  <a:pt x="118459" y="2307748"/>
                </a:lnTo>
                <a:lnTo>
                  <a:pt x="88854" y="2274726"/>
                </a:lnTo>
                <a:lnTo>
                  <a:pt x="62970" y="2238590"/>
                </a:lnTo>
                <a:lnTo>
                  <a:pt x="41110" y="2199644"/>
                </a:lnTo>
                <a:lnTo>
                  <a:pt x="23580" y="2158192"/>
                </a:lnTo>
                <a:lnTo>
                  <a:pt x="10682" y="2114538"/>
                </a:lnTo>
                <a:lnTo>
                  <a:pt x="2721" y="2068986"/>
                </a:lnTo>
                <a:lnTo>
                  <a:pt x="0" y="2021839"/>
                </a:lnTo>
                <a:lnTo>
                  <a:pt x="0" y="40436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896483" y="1213865"/>
            <a:ext cx="2074545" cy="14116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3175" algn="ctr">
              <a:lnSpc>
                <a:spcPct val="91500"/>
              </a:lnSpc>
              <a:spcBef>
                <a:spcPts val="24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Indebidamente se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le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atribuyen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la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subcontratación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todos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los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males 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relaciones  laborales, cuando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problema esta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malos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patrones,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 en el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esquema.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33231" y="726948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2021840" y="0"/>
                </a:moveTo>
                <a:lnTo>
                  <a:pt x="404368" y="0"/>
                </a:lnTo>
                <a:lnTo>
                  <a:pt x="357221" y="2721"/>
                </a:lnTo>
                <a:lnTo>
                  <a:pt x="311669" y="10682"/>
                </a:lnTo>
                <a:lnTo>
                  <a:pt x="268015" y="23580"/>
                </a:lnTo>
                <a:lnTo>
                  <a:pt x="226563" y="41110"/>
                </a:lnTo>
                <a:lnTo>
                  <a:pt x="187617" y="62970"/>
                </a:lnTo>
                <a:lnTo>
                  <a:pt x="151481" y="88854"/>
                </a:lnTo>
                <a:lnTo>
                  <a:pt x="118459" y="118459"/>
                </a:lnTo>
                <a:lnTo>
                  <a:pt x="88854" y="151481"/>
                </a:lnTo>
                <a:lnTo>
                  <a:pt x="62970" y="187617"/>
                </a:lnTo>
                <a:lnTo>
                  <a:pt x="41110" y="226563"/>
                </a:lnTo>
                <a:lnTo>
                  <a:pt x="23580" y="268015"/>
                </a:lnTo>
                <a:lnTo>
                  <a:pt x="10682" y="311669"/>
                </a:lnTo>
                <a:lnTo>
                  <a:pt x="2721" y="357221"/>
                </a:lnTo>
                <a:lnTo>
                  <a:pt x="0" y="404367"/>
                </a:lnTo>
                <a:lnTo>
                  <a:pt x="0" y="2021839"/>
                </a:lnTo>
                <a:lnTo>
                  <a:pt x="2721" y="2068986"/>
                </a:lnTo>
                <a:lnTo>
                  <a:pt x="10682" y="2114538"/>
                </a:lnTo>
                <a:lnTo>
                  <a:pt x="23580" y="2158192"/>
                </a:lnTo>
                <a:lnTo>
                  <a:pt x="41110" y="2199644"/>
                </a:lnTo>
                <a:lnTo>
                  <a:pt x="62970" y="2238590"/>
                </a:lnTo>
                <a:lnTo>
                  <a:pt x="88854" y="2274726"/>
                </a:lnTo>
                <a:lnTo>
                  <a:pt x="118459" y="2307748"/>
                </a:lnTo>
                <a:lnTo>
                  <a:pt x="151481" y="2337353"/>
                </a:lnTo>
                <a:lnTo>
                  <a:pt x="187617" y="2363237"/>
                </a:lnTo>
                <a:lnTo>
                  <a:pt x="226563" y="2385097"/>
                </a:lnTo>
                <a:lnTo>
                  <a:pt x="268015" y="2402627"/>
                </a:lnTo>
                <a:lnTo>
                  <a:pt x="311669" y="2415525"/>
                </a:lnTo>
                <a:lnTo>
                  <a:pt x="357221" y="2423486"/>
                </a:lnTo>
                <a:lnTo>
                  <a:pt x="404368" y="2426207"/>
                </a:lnTo>
                <a:lnTo>
                  <a:pt x="2021840" y="2426207"/>
                </a:lnTo>
                <a:lnTo>
                  <a:pt x="2068986" y="2423486"/>
                </a:lnTo>
                <a:lnTo>
                  <a:pt x="2114538" y="2415525"/>
                </a:lnTo>
                <a:lnTo>
                  <a:pt x="2158192" y="2402627"/>
                </a:lnTo>
                <a:lnTo>
                  <a:pt x="2199644" y="2385097"/>
                </a:lnTo>
                <a:lnTo>
                  <a:pt x="2238590" y="2363237"/>
                </a:lnTo>
                <a:lnTo>
                  <a:pt x="2274726" y="2337353"/>
                </a:lnTo>
                <a:lnTo>
                  <a:pt x="2307748" y="2307748"/>
                </a:lnTo>
                <a:lnTo>
                  <a:pt x="2337353" y="2274726"/>
                </a:lnTo>
                <a:lnTo>
                  <a:pt x="2363237" y="2238590"/>
                </a:lnTo>
                <a:lnTo>
                  <a:pt x="2385097" y="2199644"/>
                </a:lnTo>
                <a:lnTo>
                  <a:pt x="2402627" y="2158192"/>
                </a:lnTo>
                <a:lnTo>
                  <a:pt x="2415525" y="2114538"/>
                </a:lnTo>
                <a:lnTo>
                  <a:pt x="2423486" y="2068986"/>
                </a:lnTo>
                <a:lnTo>
                  <a:pt x="2426208" y="2021839"/>
                </a:lnTo>
                <a:lnTo>
                  <a:pt x="2426208" y="404367"/>
                </a:lnTo>
                <a:lnTo>
                  <a:pt x="2423486" y="357221"/>
                </a:lnTo>
                <a:lnTo>
                  <a:pt x="2415525" y="311669"/>
                </a:lnTo>
                <a:lnTo>
                  <a:pt x="2402627" y="268015"/>
                </a:lnTo>
                <a:lnTo>
                  <a:pt x="2385097" y="226563"/>
                </a:lnTo>
                <a:lnTo>
                  <a:pt x="2363237" y="187617"/>
                </a:lnTo>
                <a:lnTo>
                  <a:pt x="2337353" y="151481"/>
                </a:lnTo>
                <a:lnTo>
                  <a:pt x="2307748" y="118459"/>
                </a:lnTo>
                <a:lnTo>
                  <a:pt x="2274726" y="88854"/>
                </a:lnTo>
                <a:lnTo>
                  <a:pt x="2238590" y="62970"/>
                </a:lnTo>
                <a:lnTo>
                  <a:pt x="2199644" y="41110"/>
                </a:lnTo>
                <a:lnTo>
                  <a:pt x="2158192" y="23580"/>
                </a:lnTo>
                <a:lnTo>
                  <a:pt x="2114538" y="10682"/>
                </a:lnTo>
                <a:lnTo>
                  <a:pt x="2068986" y="2721"/>
                </a:lnTo>
                <a:lnTo>
                  <a:pt x="202184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33231" y="726948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0" y="404367"/>
                </a:moveTo>
                <a:lnTo>
                  <a:pt x="2721" y="357221"/>
                </a:lnTo>
                <a:lnTo>
                  <a:pt x="10682" y="311669"/>
                </a:lnTo>
                <a:lnTo>
                  <a:pt x="23580" y="268015"/>
                </a:lnTo>
                <a:lnTo>
                  <a:pt x="41110" y="226563"/>
                </a:lnTo>
                <a:lnTo>
                  <a:pt x="62970" y="187617"/>
                </a:lnTo>
                <a:lnTo>
                  <a:pt x="88854" y="151481"/>
                </a:lnTo>
                <a:lnTo>
                  <a:pt x="118459" y="118459"/>
                </a:lnTo>
                <a:lnTo>
                  <a:pt x="151481" y="88854"/>
                </a:lnTo>
                <a:lnTo>
                  <a:pt x="187617" y="62970"/>
                </a:lnTo>
                <a:lnTo>
                  <a:pt x="226563" y="41110"/>
                </a:lnTo>
                <a:lnTo>
                  <a:pt x="268015" y="23580"/>
                </a:lnTo>
                <a:lnTo>
                  <a:pt x="311669" y="10682"/>
                </a:lnTo>
                <a:lnTo>
                  <a:pt x="357221" y="2721"/>
                </a:lnTo>
                <a:lnTo>
                  <a:pt x="404368" y="0"/>
                </a:lnTo>
                <a:lnTo>
                  <a:pt x="2021840" y="0"/>
                </a:lnTo>
                <a:lnTo>
                  <a:pt x="2068986" y="2721"/>
                </a:lnTo>
                <a:lnTo>
                  <a:pt x="2114538" y="10682"/>
                </a:lnTo>
                <a:lnTo>
                  <a:pt x="2158192" y="23580"/>
                </a:lnTo>
                <a:lnTo>
                  <a:pt x="2199644" y="41110"/>
                </a:lnTo>
                <a:lnTo>
                  <a:pt x="2238590" y="62970"/>
                </a:lnTo>
                <a:lnTo>
                  <a:pt x="2274726" y="88854"/>
                </a:lnTo>
                <a:lnTo>
                  <a:pt x="2307748" y="118459"/>
                </a:lnTo>
                <a:lnTo>
                  <a:pt x="2337353" y="151481"/>
                </a:lnTo>
                <a:lnTo>
                  <a:pt x="2363237" y="187617"/>
                </a:lnTo>
                <a:lnTo>
                  <a:pt x="2385097" y="226563"/>
                </a:lnTo>
                <a:lnTo>
                  <a:pt x="2402627" y="268015"/>
                </a:lnTo>
                <a:lnTo>
                  <a:pt x="2415525" y="311669"/>
                </a:lnTo>
                <a:lnTo>
                  <a:pt x="2423486" y="357221"/>
                </a:lnTo>
                <a:lnTo>
                  <a:pt x="2426208" y="404367"/>
                </a:lnTo>
                <a:lnTo>
                  <a:pt x="2426208" y="2021839"/>
                </a:lnTo>
                <a:lnTo>
                  <a:pt x="2423486" y="2068986"/>
                </a:lnTo>
                <a:lnTo>
                  <a:pt x="2415525" y="2114538"/>
                </a:lnTo>
                <a:lnTo>
                  <a:pt x="2402627" y="2158192"/>
                </a:lnTo>
                <a:lnTo>
                  <a:pt x="2385097" y="2199644"/>
                </a:lnTo>
                <a:lnTo>
                  <a:pt x="2363237" y="2238590"/>
                </a:lnTo>
                <a:lnTo>
                  <a:pt x="2337353" y="2274726"/>
                </a:lnTo>
                <a:lnTo>
                  <a:pt x="2307748" y="2307748"/>
                </a:lnTo>
                <a:lnTo>
                  <a:pt x="2274726" y="2337353"/>
                </a:lnTo>
                <a:lnTo>
                  <a:pt x="2238590" y="2363237"/>
                </a:lnTo>
                <a:lnTo>
                  <a:pt x="2199644" y="2385097"/>
                </a:lnTo>
                <a:lnTo>
                  <a:pt x="2158192" y="2402627"/>
                </a:lnTo>
                <a:lnTo>
                  <a:pt x="2114538" y="2415525"/>
                </a:lnTo>
                <a:lnTo>
                  <a:pt x="2068986" y="2423486"/>
                </a:lnTo>
                <a:lnTo>
                  <a:pt x="2021840" y="2426207"/>
                </a:lnTo>
                <a:lnTo>
                  <a:pt x="404368" y="2426207"/>
                </a:lnTo>
                <a:lnTo>
                  <a:pt x="357221" y="2423486"/>
                </a:lnTo>
                <a:lnTo>
                  <a:pt x="311669" y="2415525"/>
                </a:lnTo>
                <a:lnTo>
                  <a:pt x="268015" y="2402627"/>
                </a:lnTo>
                <a:lnTo>
                  <a:pt x="226563" y="2385097"/>
                </a:lnTo>
                <a:lnTo>
                  <a:pt x="187617" y="2363237"/>
                </a:lnTo>
                <a:lnTo>
                  <a:pt x="151481" y="2337353"/>
                </a:lnTo>
                <a:lnTo>
                  <a:pt x="118459" y="2307748"/>
                </a:lnTo>
                <a:lnTo>
                  <a:pt x="88854" y="2274726"/>
                </a:lnTo>
                <a:lnTo>
                  <a:pt x="62970" y="2238590"/>
                </a:lnTo>
                <a:lnTo>
                  <a:pt x="41110" y="2199644"/>
                </a:lnTo>
                <a:lnTo>
                  <a:pt x="23580" y="2158192"/>
                </a:lnTo>
                <a:lnTo>
                  <a:pt x="10682" y="2114538"/>
                </a:lnTo>
                <a:lnTo>
                  <a:pt x="2721" y="2068986"/>
                </a:lnTo>
                <a:lnTo>
                  <a:pt x="0" y="2021839"/>
                </a:lnTo>
                <a:lnTo>
                  <a:pt x="0" y="40436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513826" y="1213865"/>
            <a:ext cx="2067560" cy="14116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4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 disminución de empleos 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diciembre atiende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la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estacionalidad 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actividad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económica,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subcontratación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y en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distintos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medios se ha dado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esta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falsa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idea.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721096" y="3339084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2021839" y="0"/>
                </a:moveTo>
                <a:lnTo>
                  <a:pt x="404367" y="0"/>
                </a:lnTo>
                <a:lnTo>
                  <a:pt x="357221" y="2721"/>
                </a:lnTo>
                <a:lnTo>
                  <a:pt x="311669" y="10682"/>
                </a:lnTo>
                <a:lnTo>
                  <a:pt x="268015" y="23580"/>
                </a:lnTo>
                <a:lnTo>
                  <a:pt x="226563" y="41110"/>
                </a:lnTo>
                <a:lnTo>
                  <a:pt x="187617" y="62970"/>
                </a:lnTo>
                <a:lnTo>
                  <a:pt x="151481" y="88854"/>
                </a:lnTo>
                <a:lnTo>
                  <a:pt x="118459" y="118459"/>
                </a:lnTo>
                <a:lnTo>
                  <a:pt x="88854" y="151481"/>
                </a:lnTo>
                <a:lnTo>
                  <a:pt x="62970" y="187617"/>
                </a:lnTo>
                <a:lnTo>
                  <a:pt x="41110" y="226563"/>
                </a:lnTo>
                <a:lnTo>
                  <a:pt x="23580" y="268015"/>
                </a:lnTo>
                <a:lnTo>
                  <a:pt x="10682" y="311669"/>
                </a:lnTo>
                <a:lnTo>
                  <a:pt x="2721" y="357221"/>
                </a:lnTo>
                <a:lnTo>
                  <a:pt x="0" y="404367"/>
                </a:lnTo>
                <a:lnTo>
                  <a:pt x="0" y="2021839"/>
                </a:lnTo>
                <a:lnTo>
                  <a:pt x="2721" y="2068986"/>
                </a:lnTo>
                <a:lnTo>
                  <a:pt x="10682" y="2114538"/>
                </a:lnTo>
                <a:lnTo>
                  <a:pt x="23580" y="2158192"/>
                </a:lnTo>
                <a:lnTo>
                  <a:pt x="41110" y="2199644"/>
                </a:lnTo>
                <a:lnTo>
                  <a:pt x="62970" y="2238590"/>
                </a:lnTo>
                <a:lnTo>
                  <a:pt x="88854" y="2274726"/>
                </a:lnTo>
                <a:lnTo>
                  <a:pt x="118459" y="2307748"/>
                </a:lnTo>
                <a:lnTo>
                  <a:pt x="151481" y="2337353"/>
                </a:lnTo>
                <a:lnTo>
                  <a:pt x="187617" y="2363237"/>
                </a:lnTo>
                <a:lnTo>
                  <a:pt x="226563" y="2385097"/>
                </a:lnTo>
                <a:lnTo>
                  <a:pt x="268015" y="2402627"/>
                </a:lnTo>
                <a:lnTo>
                  <a:pt x="311669" y="2415525"/>
                </a:lnTo>
                <a:lnTo>
                  <a:pt x="357221" y="2423486"/>
                </a:lnTo>
                <a:lnTo>
                  <a:pt x="404367" y="2426207"/>
                </a:lnTo>
                <a:lnTo>
                  <a:pt x="2021839" y="2426207"/>
                </a:lnTo>
                <a:lnTo>
                  <a:pt x="2068986" y="2423486"/>
                </a:lnTo>
                <a:lnTo>
                  <a:pt x="2114538" y="2415525"/>
                </a:lnTo>
                <a:lnTo>
                  <a:pt x="2158192" y="2402627"/>
                </a:lnTo>
                <a:lnTo>
                  <a:pt x="2199644" y="2385097"/>
                </a:lnTo>
                <a:lnTo>
                  <a:pt x="2238590" y="2363237"/>
                </a:lnTo>
                <a:lnTo>
                  <a:pt x="2274726" y="2337353"/>
                </a:lnTo>
                <a:lnTo>
                  <a:pt x="2307748" y="2307748"/>
                </a:lnTo>
                <a:lnTo>
                  <a:pt x="2337353" y="2274726"/>
                </a:lnTo>
                <a:lnTo>
                  <a:pt x="2363237" y="2238590"/>
                </a:lnTo>
                <a:lnTo>
                  <a:pt x="2385097" y="2199644"/>
                </a:lnTo>
                <a:lnTo>
                  <a:pt x="2402627" y="2158192"/>
                </a:lnTo>
                <a:lnTo>
                  <a:pt x="2415525" y="2114538"/>
                </a:lnTo>
                <a:lnTo>
                  <a:pt x="2423486" y="2068986"/>
                </a:lnTo>
                <a:lnTo>
                  <a:pt x="2426207" y="2021839"/>
                </a:lnTo>
                <a:lnTo>
                  <a:pt x="2426207" y="404367"/>
                </a:lnTo>
                <a:lnTo>
                  <a:pt x="2423486" y="357221"/>
                </a:lnTo>
                <a:lnTo>
                  <a:pt x="2415525" y="311669"/>
                </a:lnTo>
                <a:lnTo>
                  <a:pt x="2402627" y="268015"/>
                </a:lnTo>
                <a:lnTo>
                  <a:pt x="2385097" y="226563"/>
                </a:lnTo>
                <a:lnTo>
                  <a:pt x="2363237" y="187617"/>
                </a:lnTo>
                <a:lnTo>
                  <a:pt x="2337353" y="151481"/>
                </a:lnTo>
                <a:lnTo>
                  <a:pt x="2307748" y="118459"/>
                </a:lnTo>
                <a:lnTo>
                  <a:pt x="2274726" y="88854"/>
                </a:lnTo>
                <a:lnTo>
                  <a:pt x="2238590" y="62970"/>
                </a:lnTo>
                <a:lnTo>
                  <a:pt x="2199644" y="41110"/>
                </a:lnTo>
                <a:lnTo>
                  <a:pt x="2158192" y="23580"/>
                </a:lnTo>
                <a:lnTo>
                  <a:pt x="2114538" y="10682"/>
                </a:lnTo>
                <a:lnTo>
                  <a:pt x="2068986" y="2721"/>
                </a:lnTo>
                <a:lnTo>
                  <a:pt x="202183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21096" y="3339084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0" y="404367"/>
                </a:moveTo>
                <a:lnTo>
                  <a:pt x="2721" y="357221"/>
                </a:lnTo>
                <a:lnTo>
                  <a:pt x="10682" y="311669"/>
                </a:lnTo>
                <a:lnTo>
                  <a:pt x="23580" y="268015"/>
                </a:lnTo>
                <a:lnTo>
                  <a:pt x="41110" y="226563"/>
                </a:lnTo>
                <a:lnTo>
                  <a:pt x="62970" y="187617"/>
                </a:lnTo>
                <a:lnTo>
                  <a:pt x="88854" y="151481"/>
                </a:lnTo>
                <a:lnTo>
                  <a:pt x="118459" y="118459"/>
                </a:lnTo>
                <a:lnTo>
                  <a:pt x="151481" y="88854"/>
                </a:lnTo>
                <a:lnTo>
                  <a:pt x="187617" y="62970"/>
                </a:lnTo>
                <a:lnTo>
                  <a:pt x="226563" y="41110"/>
                </a:lnTo>
                <a:lnTo>
                  <a:pt x="268015" y="23580"/>
                </a:lnTo>
                <a:lnTo>
                  <a:pt x="311669" y="10682"/>
                </a:lnTo>
                <a:lnTo>
                  <a:pt x="357221" y="2721"/>
                </a:lnTo>
                <a:lnTo>
                  <a:pt x="404367" y="0"/>
                </a:lnTo>
                <a:lnTo>
                  <a:pt x="2021839" y="0"/>
                </a:lnTo>
                <a:lnTo>
                  <a:pt x="2068986" y="2721"/>
                </a:lnTo>
                <a:lnTo>
                  <a:pt x="2114538" y="10682"/>
                </a:lnTo>
                <a:lnTo>
                  <a:pt x="2158192" y="23580"/>
                </a:lnTo>
                <a:lnTo>
                  <a:pt x="2199644" y="41110"/>
                </a:lnTo>
                <a:lnTo>
                  <a:pt x="2238590" y="62970"/>
                </a:lnTo>
                <a:lnTo>
                  <a:pt x="2274726" y="88854"/>
                </a:lnTo>
                <a:lnTo>
                  <a:pt x="2307748" y="118459"/>
                </a:lnTo>
                <a:lnTo>
                  <a:pt x="2337353" y="151481"/>
                </a:lnTo>
                <a:lnTo>
                  <a:pt x="2363237" y="187617"/>
                </a:lnTo>
                <a:lnTo>
                  <a:pt x="2385097" y="226563"/>
                </a:lnTo>
                <a:lnTo>
                  <a:pt x="2402627" y="268015"/>
                </a:lnTo>
                <a:lnTo>
                  <a:pt x="2415525" y="311669"/>
                </a:lnTo>
                <a:lnTo>
                  <a:pt x="2423486" y="357221"/>
                </a:lnTo>
                <a:lnTo>
                  <a:pt x="2426207" y="404367"/>
                </a:lnTo>
                <a:lnTo>
                  <a:pt x="2426207" y="2021839"/>
                </a:lnTo>
                <a:lnTo>
                  <a:pt x="2423486" y="2068986"/>
                </a:lnTo>
                <a:lnTo>
                  <a:pt x="2415525" y="2114538"/>
                </a:lnTo>
                <a:lnTo>
                  <a:pt x="2402627" y="2158192"/>
                </a:lnTo>
                <a:lnTo>
                  <a:pt x="2385097" y="2199644"/>
                </a:lnTo>
                <a:lnTo>
                  <a:pt x="2363237" y="2238590"/>
                </a:lnTo>
                <a:lnTo>
                  <a:pt x="2337353" y="2274726"/>
                </a:lnTo>
                <a:lnTo>
                  <a:pt x="2307748" y="2307748"/>
                </a:lnTo>
                <a:lnTo>
                  <a:pt x="2274726" y="2337353"/>
                </a:lnTo>
                <a:lnTo>
                  <a:pt x="2238590" y="2363237"/>
                </a:lnTo>
                <a:lnTo>
                  <a:pt x="2199644" y="2385097"/>
                </a:lnTo>
                <a:lnTo>
                  <a:pt x="2158192" y="2402627"/>
                </a:lnTo>
                <a:lnTo>
                  <a:pt x="2114538" y="2415525"/>
                </a:lnTo>
                <a:lnTo>
                  <a:pt x="2068986" y="2423486"/>
                </a:lnTo>
                <a:lnTo>
                  <a:pt x="2021839" y="2426207"/>
                </a:lnTo>
                <a:lnTo>
                  <a:pt x="404367" y="2426207"/>
                </a:lnTo>
                <a:lnTo>
                  <a:pt x="357221" y="2423486"/>
                </a:lnTo>
                <a:lnTo>
                  <a:pt x="311669" y="2415525"/>
                </a:lnTo>
                <a:lnTo>
                  <a:pt x="268015" y="2402627"/>
                </a:lnTo>
                <a:lnTo>
                  <a:pt x="226563" y="2385097"/>
                </a:lnTo>
                <a:lnTo>
                  <a:pt x="187617" y="2363237"/>
                </a:lnTo>
                <a:lnTo>
                  <a:pt x="151481" y="2337353"/>
                </a:lnTo>
                <a:lnTo>
                  <a:pt x="118459" y="2307748"/>
                </a:lnTo>
                <a:lnTo>
                  <a:pt x="88854" y="2274726"/>
                </a:lnTo>
                <a:lnTo>
                  <a:pt x="62970" y="2238590"/>
                </a:lnTo>
                <a:lnTo>
                  <a:pt x="41110" y="2199644"/>
                </a:lnTo>
                <a:lnTo>
                  <a:pt x="23580" y="2158192"/>
                </a:lnTo>
                <a:lnTo>
                  <a:pt x="10682" y="2114538"/>
                </a:lnTo>
                <a:lnTo>
                  <a:pt x="2721" y="2068986"/>
                </a:lnTo>
                <a:lnTo>
                  <a:pt x="0" y="2021839"/>
                </a:lnTo>
                <a:lnTo>
                  <a:pt x="0" y="40436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40678" y="3728973"/>
            <a:ext cx="1988820" cy="16065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-1905" algn="ctr">
              <a:lnSpc>
                <a:spcPct val="91500"/>
              </a:lnSpc>
              <a:spcBef>
                <a:spcPts val="24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subregistro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problema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subcontratación,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corresponde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prácticas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indebidas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y la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llevan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cabo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malos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patrones,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  necesariamente usando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figura.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333231" y="3339084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2021840" y="0"/>
                </a:moveTo>
                <a:lnTo>
                  <a:pt x="404368" y="0"/>
                </a:lnTo>
                <a:lnTo>
                  <a:pt x="357221" y="2721"/>
                </a:lnTo>
                <a:lnTo>
                  <a:pt x="311669" y="10682"/>
                </a:lnTo>
                <a:lnTo>
                  <a:pt x="268015" y="23580"/>
                </a:lnTo>
                <a:lnTo>
                  <a:pt x="226563" y="41110"/>
                </a:lnTo>
                <a:lnTo>
                  <a:pt x="187617" y="62970"/>
                </a:lnTo>
                <a:lnTo>
                  <a:pt x="151481" y="88854"/>
                </a:lnTo>
                <a:lnTo>
                  <a:pt x="118459" y="118459"/>
                </a:lnTo>
                <a:lnTo>
                  <a:pt x="88854" y="151481"/>
                </a:lnTo>
                <a:lnTo>
                  <a:pt x="62970" y="187617"/>
                </a:lnTo>
                <a:lnTo>
                  <a:pt x="41110" y="226563"/>
                </a:lnTo>
                <a:lnTo>
                  <a:pt x="23580" y="268015"/>
                </a:lnTo>
                <a:lnTo>
                  <a:pt x="10682" y="311669"/>
                </a:lnTo>
                <a:lnTo>
                  <a:pt x="2721" y="357221"/>
                </a:lnTo>
                <a:lnTo>
                  <a:pt x="0" y="404367"/>
                </a:lnTo>
                <a:lnTo>
                  <a:pt x="0" y="2021839"/>
                </a:lnTo>
                <a:lnTo>
                  <a:pt x="2721" y="2068986"/>
                </a:lnTo>
                <a:lnTo>
                  <a:pt x="10682" y="2114538"/>
                </a:lnTo>
                <a:lnTo>
                  <a:pt x="23580" y="2158192"/>
                </a:lnTo>
                <a:lnTo>
                  <a:pt x="41110" y="2199644"/>
                </a:lnTo>
                <a:lnTo>
                  <a:pt x="62970" y="2238590"/>
                </a:lnTo>
                <a:lnTo>
                  <a:pt x="88854" y="2274726"/>
                </a:lnTo>
                <a:lnTo>
                  <a:pt x="118459" y="2307748"/>
                </a:lnTo>
                <a:lnTo>
                  <a:pt x="151481" y="2337353"/>
                </a:lnTo>
                <a:lnTo>
                  <a:pt x="187617" y="2363237"/>
                </a:lnTo>
                <a:lnTo>
                  <a:pt x="226563" y="2385097"/>
                </a:lnTo>
                <a:lnTo>
                  <a:pt x="268015" y="2402627"/>
                </a:lnTo>
                <a:lnTo>
                  <a:pt x="311669" y="2415525"/>
                </a:lnTo>
                <a:lnTo>
                  <a:pt x="357221" y="2423486"/>
                </a:lnTo>
                <a:lnTo>
                  <a:pt x="404368" y="2426207"/>
                </a:lnTo>
                <a:lnTo>
                  <a:pt x="2021840" y="2426207"/>
                </a:lnTo>
                <a:lnTo>
                  <a:pt x="2068986" y="2423486"/>
                </a:lnTo>
                <a:lnTo>
                  <a:pt x="2114538" y="2415525"/>
                </a:lnTo>
                <a:lnTo>
                  <a:pt x="2158192" y="2402627"/>
                </a:lnTo>
                <a:lnTo>
                  <a:pt x="2199644" y="2385097"/>
                </a:lnTo>
                <a:lnTo>
                  <a:pt x="2238590" y="2363237"/>
                </a:lnTo>
                <a:lnTo>
                  <a:pt x="2274726" y="2337353"/>
                </a:lnTo>
                <a:lnTo>
                  <a:pt x="2307748" y="2307748"/>
                </a:lnTo>
                <a:lnTo>
                  <a:pt x="2337353" y="2274726"/>
                </a:lnTo>
                <a:lnTo>
                  <a:pt x="2363237" y="2238590"/>
                </a:lnTo>
                <a:lnTo>
                  <a:pt x="2385097" y="2199644"/>
                </a:lnTo>
                <a:lnTo>
                  <a:pt x="2402627" y="2158192"/>
                </a:lnTo>
                <a:lnTo>
                  <a:pt x="2415525" y="2114538"/>
                </a:lnTo>
                <a:lnTo>
                  <a:pt x="2423486" y="2068986"/>
                </a:lnTo>
                <a:lnTo>
                  <a:pt x="2426208" y="2021839"/>
                </a:lnTo>
                <a:lnTo>
                  <a:pt x="2426208" y="404367"/>
                </a:lnTo>
                <a:lnTo>
                  <a:pt x="2423486" y="357221"/>
                </a:lnTo>
                <a:lnTo>
                  <a:pt x="2415525" y="311669"/>
                </a:lnTo>
                <a:lnTo>
                  <a:pt x="2402627" y="268015"/>
                </a:lnTo>
                <a:lnTo>
                  <a:pt x="2385097" y="226563"/>
                </a:lnTo>
                <a:lnTo>
                  <a:pt x="2363237" y="187617"/>
                </a:lnTo>
                <a:lnTo>
                  <a:pt x="2337353" y="151481"/>
                </a:lnTo>
                <a:lnTo>
                  <a:pt x="2307748" y="118459"/>
                </a:lnTo>
                <a:lnTo>
                  <a:pt x="2274726" y="88854"/>
                </a:lnTo>
                <a:lnTo>
                  <a:pt x="2238590" y="62970"/>
                </a:lnTo>
                <a:lnTo>
                  <a:pt x="2199644" y="41110"/>
                </a:lnTo>
                <a:lnTo>
                  <a:pt x="2158192" y="23580"/>
                </a:lnTo>
                <a:lnTo>
                  <a:pt x="2114538" y="10682"/>
                </a:lnTo>
                <a:lnTo>
                  <a:pt x="2068986" y="2721"/>
                </a:lnTo>
                <a:lnTo>
                  <a:pt x="202184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33231" y="3339084"/>
            <a:ext cx="2426335" cy="2426335"/>
          </a:xfrm>
          <a:custGeom>
            <a:avLst/>
            <a:gdLst/>
            <a:ahLst/>
            <a:cxnLst/>
            <a:rect l="l" t="t" r="r" b="b"/>
            <a:pathLst>
              <a:path w="2426334" h="2426335">
                <a:moveTo>
                  <a:pt x="0" y="404367"/>
                </a:moveTo>
                <a:lnTo>
                  <a:pt x="2721" y="357221"/>
                </a:lnTo>
                <a:lnTo>
                  <a:pt x="10682" y="311669"/>
                </a:lnTo>
                <a:lnTo>
                  <a:pt x="23580" y="268015"/>
                </a:lnTo>
                <a:lnTo>
                  <a:pt x="41110" y="226563"/>
                </a:lnTo>
                <a:lnTo>
                  <a:pt x="62970" y="187617"/>
                </a:lnTo>
                <a:lnTo>
                  <a:pt x="88854" y="151481"/>
                </a:lnTo>
                <a:lnTo>
                  <a:pt x="118459" y="118459"/>
                </a:lnTo>
                <a:lnTo>
                  <a:pt x="151481" y="88854"/>
                </a:lnTo>
                <a:lnTo>
                  <a:pt x="187617" y="62970"/>
                </a:lnTo>
                <a:lnTo>
                  <a:pt x="226563" y="41110"/>
                </a:lnTo>
                <a:lnTo>
                  <a:pt x="268015" y="23580"/>
                </a:lnTo>
                <a:lnTo>
                  <a:pt x="311669" y="10682"/>
                </a:lnTo>
                <a:lnTo>
                  <a:pt x="357221" y="2721"/>
                </a:lnTo>
                <a:lnTo>
                  <a:pt x="404368" y="0"/>
                </a:lnTo>
                <a:lnTo>
                  <a:pt x="2021840" y="0"/>
                </a:lnTo>
                <a:lnTo>
                  <a:pt x="2068986" y="2721"/>
                </a:lnTo>
                <a:lnTo>
                  <a:pt x="2114538" y="10682"/>
                </a:lnTo>
                <a:lnTo>
                  <a:pt x="2158192" y="23580"/>
                </a:lnTo>
                <a:lnTo>
                  <a:pt x="2199644" y="41110"/>
                </a:lnTo>
                <a:lnTo>
                  <a:pt x="2238590" y="62970"/>
                </a:lnTo>
                <a:lnTo>
                  <a:pt x="2274726" y="88854"/>
                </a:lnTo>
                <a:lnTo>
                  <a:pt x="2307748" y="118459"/>
                </a:lnTo>
                <a:lnTo>
                  <a:pt x="2337353" y="151481"/>
                </a:lnTo>
                <a:lnTo>
                  <a:pt x="2363237" y="187617"/>
                </a:lnTo>
                <a:lnTo>
                  <a:pt x="2385097" y="226563"/>
                </a:lnTo>
                <a:lnTo>
                  <a:pt x="2402627" y="268015"/>
                </a:lnTo>
                <a:lnTo>
                  <a:pt x="2415525" y="311669"/>
                </a:lnTo>
                <a:lnTo>
                  <a:pt x="2423486" y="357221"/>
                </a:lnTo>
                <a:lnTo>
                  <a:pt x="2426208" y="404367"/>
                </a:lnTo>
                <a:lnTo>
                  <a:pt x="2426208" y="2021839"/>
                </a:lnTo>
                <a:lnTo>
                  <a:pt x="2423486" y="2068986"/>
                </a:lnTo>
                <a:lnTo>
                  <a:pt x="2415525" y="2114538"/>
                </a:lnTo>
                <a:lnTo>
                  <a:pt x="2402627" y="2158192"/>
                </a:lnTo>
                <a:lnTo>
                  <a:pt x="2385097" y="2199644"/>
                </a:lnTo>
                <a:lnTo>
                  <a:pt x="2363237" y="2238590"/>
                </a:lnTo>
                <a:lnTo>
                  <a:pt x="2337353" y="2274726"/>
                </a:lnTo>
                <a:lnTo>
                  <a:pt x="2307748" y="2307748"/>
                </a:lnTo>
                <a:lnTo>
                  <a:pt x="2274726" y="2337353"/>
                </a:lnTo>
                <a:lnTo>
                  <a:pt x="2238590" y="2363237"/>
                </a:lnTo>
                <a:lnTo>
                  <a:pt x="2199644" y="2385097"/>
                </a:lnTo>
                <a:lnTo>
                  <a:pt x="2158192" y="2402627"/>
                </a:lnTo>
                <a:lnTo>
                  <a:pt x="2114538" y="2415525"/>
                </a:lnTo>
                <a:lnTo>
                  <a:pt x="2068986" y="2423486"/>
                </a:lnTo>
                <a:lnTo>
                  <a:pt x="2021840" y="2426207"/>
                </a:lnTo>
                <a:lnTo>
                  <a:pt x="404368" y="2426207"/>
                </a:lnTo>
                <a:lnTo>
                  <a:pt x="357221" y="2423486"/>
                </a:lnTo>
                <a:lnTo>
                  <a:pt x="311669" y="2415525"/>
                </a:lnTo>
                <a:lnTo>
                  <a:pt x="268015" y="2402627"/>
                </a:lnTo>
                <a:lnTo>
                  <a:pt x="226563" y="2385097"/>
                </a:lnTo>
                <a:lnTo>
                  <a:pt x="187617" y="2363237"/>
                </a:lnTo>
                <a:lnTo>
                  <a:pt x="151481" y="2337353"/>
                </a:lnTo>
                <a:lnTo>
                  <a:pt x="118459" y="2307748"/>
                </a:lnTo>
                <a:lnTo>
                  <a:pt x="88854" y="2274726"/>
                </a:lnTo>
                <a:lnTo>
                  <a:pt x="62970" y="2238590"/>
                </a:lnTo>
                <a:lnTo>
                  <a:pt x="41110" y="2199644"/>
                </a:lnTo>
                <a:lnTo>
                  <a:pt x="23580" y="2158192"/>
                </a:lnTo>
                <a:lnTo>
                  <a:pt x="10682" y="2114538"/>
                </a:lnTo>
                <a:lnTo>
                  <a:pt x="2721" y="2068986"/>
                </a:lnTo>
                <a:lnTo>
                  <a:pt x="0" y="2021839"/>
                </a:lnTo>
                <a:lnTo>
                  <a:pt x="0" y="40436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500109" y="3533647"/>
            <a:ext cx="2094864" cy="199707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-3175" algn="ctr">
              <a:lnSpc>
                <a:spcPct val="91500"/>
              </a:lnSpc>
              <a:spcBef>
                <a:spcPts val="24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problemas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pensionarios  que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se plasman en la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reforma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respectiva,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solo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agudizarán con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desaparición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subcontratación,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pues  millones de trabajadores  quedarán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la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deriva, sin</a:t>
            </a:r>
            <a:r>
              <a:rPr sz="1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una  certidumbre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respecto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 quien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patron.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62343" y="0"/>
            <a:ext cx="5629656" cy="5352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4366" y="486917"/>
            <a:ext cx="4880610" cy="98107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684655" marR="5080" indent="-1672589">
              <a:lnSpc>
                <a:spcPts val="3560"/>
              </a:lnSpc>
              <a:spcBef>
                <a:spcPts val="550"/>
              </a:spcBef>
            </a:pPr>
            <a:r>
              <a:rPr sz="3300" b="0" spc="-60" dirty="0">
                <a:solidFill>
                  <a:srgbClr val="000000"/>
                </a:solidFill>
                <a:latin typeface="Calibri Light"/>
                <a:cs typeface="Calibri Light"/>
              </a:rPr>
              <a:t>Características </a:t>
            </a:r>
            <a:r>
              <a:rPr sz="3300" b="0" spc="-55" dirty="0">
                <a:solidFill>
                  <a:srgbClr val="000000"/>
                </a:solidFill>
                <a:latin typeface="Calibri Light"/>
                <a:cs typeface="Calibri Light"/>
              </a:rPr>
              <a:t>generales </a:t>
            </a:r>
            <a:r>
              <a:rPr sz="3300" b="0" spc="-25" dirty="0">
                <a:solidFill>
                  <a:srgbClr val="000000"/>
                </a:solidFill>
                <a:latin typeface="Calibri Light"/>
                <a:cs typeface="Calibri Light"/>
              </a:rPr>
              <a:t>de</a:t>
            </a:r>
            <a:r>
              <a:rPr sz="3300" b="0" spc="-36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300" b="0" spc="-25" dirty="0">
                <a:solidFill>
                  <a:srgbClr val="000000"/>
                </a:solidFill>
                <a:latin typeface="Calibri Light"/>
                <a:cs typeface="Calibri Light"/>
              </a:rPr>
              <a:t>la  </a:t>
            </a:r>
            <a:r>
              <a:rPr sz="3300" b="0" spc="-55" dirty="0">
                <a:solidFill>
                  <a:srgbClr val="000000"/>
                </a:solidFill>
                <a:latin typeface="Calibri Light"/>
                <a:cs typeface="Calibri Light"/>
              </a:rPr>
              <a:t>iniciativa.</a:t>
            </a:r>
            <a:endParaRPr sz="33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568" y="1519784"/>
            <a:ext cx="6554470" cy="36226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459"/>
              </a:spcBef>
              <a:buClr>
                <a:srgbClr val="5B9BD4"/>
              </a:buClr>
              <a:buFont typeface="Arial"/>
              <a:buChar char="•"/>
              <a:tabLst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spc="-15" dirty="0">
                <a:latin typeface="Calibri"/>
                <a:cs typeface="Calibri"/>
              </a:rPr>
              <a:t>reforma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centra </a:t>
            </a:r>
            <a:r>
              <a:rPr sz="2000" spc="-5" dirty="0">
                <a:latin typeface="Calibri"/>
                <a:cs typeface="Calibri"/>
              </a:rPr>
              <a:t>en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-5" dirty="0">
                <a:latin typeface="Calibri"/>
                <a:cs typeface="Calibri"/>
              </a:rPr>
              <a:t>siguientes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aspectos:</a:t>
            </a:r>
            <a:endParaRPr sz="2000">
              <a:latin typeface="Calibri"/>
              <a:cs typeface="Calibri"/>
            </a:endParaRPr>
          </a:p>
          <a:p>
            <a:pPr marL="355600" marR="6985" lvl="1" indent="-228600" algn="just">
              <a:lnSpc>
                <a:spcPct val="90100"/>
              </a:lnSpc>
              <a:spcBef>
                <a:spcPts val="595"/>
              </a:spcBef>
              <a:buClr>
                <a:srgbClr val="5B9BD4"/>
              </a:buClr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Desaparece </a:t>
            </a:r>
            <a:r>
              <a:rPr sz="2000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figura </a:t>
            </a:r>
            <a:r>
              <a:rPr sz="2000" spc="-5" dirty="0">
                <a:latin typeface="Calibri"/>
                <a:cs typeface="Calibri"/>
              </a:rPr>
              <a:t>del trabajo en régimen </a:t>
            </a:r>
            <a:r>
              <a:rPr sz="2000" spc="-10" dirty="0">
                <a:latin typeface="Calibri"/>
                <a:cs typeface="Calibri"/>
              </a:rPr>
              <a:t>de  subcontratación </a:t>
            </a:r>
            <a:r>
              <a:rPr sz="2000" spc="-5" dirty="0">
                <a:latin typeface="Calibri"/>
                <a:cs typeface="Calibri"/>
              </a:rPr>
              <a:t>como se concibe </a:t>
            </a:r>
            <a:r>
              <a:rPr sz="2000" spc="-45" dirty="0">
                <a:latin typeface="Calibri"/>
                <a:cs typeface="Calibri"/>
              </a:rPr>
              <a:t>hoy, </a:t>
            </a:r>
            <a:r>
              <a:rPr sz="2000" spc="-5" dirty="0">
                <a:latin typeface="Calibri"/>
                <a:cs typeface="Calibri"/>
              </a:rPr>
              <a:t>pues se tilda </a:t>
            </a:r>
            <a:r>
              <a:rPr sz="2000" dirty="0">
                <a:latin typeface="Calibri"/>
                <a:cs typeface="Calibri"/>
              </a:rPr>
              <a:t>de  </a:t>
            </a:r>
            <a:r>
              <a:rPr sz="2000" spc="-10" dirty="0">
                <a:latin typeface="Calibri"/>
                <a:cs typeface="Calibri"/>
              </a:rPr>
              <a:t>ilegal.</a:t>
            </a:r>
            <a:endParaRPr sz="2000">
              <a:latin typeface="Calibri"/>
              <a:cs typeface="Calibri"/>
            </a:endParaRPr>
          </a:p>
          <a:p>
            <a:pPr marL="355600" marR="5080" lvl="1" indent="-228600" algn="just">
              <a:lnSpc>
                <a:spcPts val="2160"/>
              </a:lnSpc>
              <a:spcBef>
                <a:spcPts val="630"/>
              </a:spcBef>
              <a:buClr>
                <a:srgbClr val="5B9BD4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Se </a:t>
            </a:r>
            <a:r>
              <a:rPr sz="2000" spc="-5" dirty="0">
                <a:latin typeface="Calibri"/>
                <a:cs typeface="Calibri"/>
              </a:rPr>
              <a:t>crea </a:t>
            </a:r>
            <a:r>
              <a:rPr sz="2000" dirty="0">
                <a:latin typeface="Calibri"/>
                <a:cs typeface="Calibri"/>
              </a:rPr>
              <a:t>una </a:t>
            </a:r>
            <a:r>
              <a:rPr sz="2000" spc="-10" dirty="0">
                <a:latin typeface="Calibri"/>
                <a:cs typeface="Calibri"/>
              </a:rPr>
              <a:t>figura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subcontratación, </a:t>
            </a:r>
            <a:r>
              <a:rPr sz="2000" spc="-5" dirty="0">
                <a:latin typeface="Calibri"/>
                <a:cs typeface="Calibri"/>
              </a:rPr>
              <a:t>que es </a:t>
            </a:r>
            <a:r>
              <a:rPr sz="2000" dirty="0">
                <a:latin typeface="Calibri"/>
                <a:cs typeface="Calibri"/>
              </a:rPr>
              <a:t>ajena al  </a:t>
            </a:r>
            <a:r>
              <a:rPr sz="2000" spc="-10" dirty="0">
                <a:latin typeface="Calibri"/>
                <a:cs typeface="Calibri"/>
              </a:rPr>
              <a:t>concepto </a:t>
            </a:r>
            <a:r>
              <a:rPr sz="2000" dirty="0">
                <a:latin typeface="Calibri"/>
                <a:cs typeface="Calibri"/>
              </a:rPr>
              <a:t>actual, </a:t>
            </a:r>
            <a:r>
              <a:rPr sz="2000" spc="-5" dirty="0">
                <a:latin typeface="Calibri"/>
                <a:cs typeface="Calibri"/>
              </a:rPr>
              <a:t>luego </a:t>
            </a:r>
            <a:r>
              <a:rPr sz="2000" spc="-10" dirty="0">
                <a:latin typeface="Calibri"/>
                <a:cs typeface="Calibri"/>
              </a:rPr>
              <a:t>entonces, </a:t>
            </a:r>
            <a:r>
              <a:rPr sz="2000" spc="-5" dirty="0">
                <a:latin typeface="Calibri"/>
                <a:cs typeface="Calibri"/>
              </a:rPr>
              <a:t>lo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prohíbe </a:t>
            </a:r>
            <a:r>
              <a:rPr sz="2000" spc="-5" dirty="0">
                <a:latin typeface="Calibri"/>
                <a:cs typeface="Calibri"/>
              </a:rPr>
              <a:t>no es </a:t>
            </a:r>
            <a:r>
              <a:rPr sz="2000" spc="5" dirty="0">
                <a:latin typeface="Calibri"/>
                <a:cs typeface="Calibri"/>
              </a:rPr>
              <a:t>lo 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5" dirty="0">
                <a:latin typeface="Calibri"/>
                <a:cs typeface="Calibri"/>
              </a:rPr>
              <a:t>hoy </a:t>
            </a:r>
            <a:r>
              <a:rPr sz="2000" spc="-15" dirty="0">
                <a:latin typeface="Calibri"/>
                <a:cs typeface="Calibri"/>
              </a:rPr>
              <a:t>existe, </a:t>
            </a:r>
            <a:r>
              <a:rPr sz="2000" spc="-5" dirty="0">
                <a:latin typeface="Calibri"/>
                <a:cs typeface="Calibri"/>
              </a:rPr>
              <a:t>lo </a:t>
            </a:r>
            <a:r>
              <a:rPr sz="2000" dirty="0">
                <a:latin typeface="Calibri"/>
                <a:cs typeface="Calibri"/>
              </a:rPr>
              <a:t>cual </a:t>
            </a:r>
            <a:r>
              <a:rPr sz="2000" spc="-5" dirty="0">
                <a:latin typeface="Calibri"/>
                <a:cs typeface="Calibri"/>
              </a:rPr>
              <a:t>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ilógico.</a:t>
            </a:r>
            <a:endParaRPr sz="2000">
              <a:latin typeface="Calibri"/>
              <a:cs typeface="Calibri"/>
            </a:endParaRPr>
          </a:p>
          <a:p>
            <a:pPr marL="355600" marR="5080" lvl="1" indent="-228600" algn="just">
              <a:lnSpc>
                <a:spcPct val="90000"/>
              </a:lnSpc>
              <a:spcBef>
                <a:spcPts val="570"/>
              </a:spcBef>
              <a:buClr>
                <a:srgbClr val="5B9BD4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prohíbe </a:t>
            </a: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figura </a:t>
            </a:r>
            <a:r>
              <a:rPr sz="2000" spc="-5" dirty="0">
                <a:latin typeface="Calibri"/>
                <a:cs typeface="Calibri"/>
              </a:rPr>
              <a:t>recién creada, lo </a:t>
            </a:r>
            <a:r>
              <a:rPr sz="2000" dirty="0">
                <a:latin typeface="Calibri"/>
                <a:cs typeface="Calibri"/>
              </a:rPr>
              <a:t>cual </a:t>
            </a:r>
            <a:r>
              <a:rPr sz="2000" spc="-15" dirty="0">
                <a:latin typeface="Calibri"/>
                <a:cs typeface="Calibri"/>
              </a:rPr>
              <a:t>involucra </a:t>
            </a:r>
            <a:r>
              <a:rPr sz="2000" spc="-5" dirty="0">
                <a:latin typeface="Calibri"/>
                <a:cs typeface="Calibri"/>
              </a:rPr>
              <a:t>no solo 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relaciones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orden laboral, </a:t>
            </a:r>
            <a:r>
              <a:rPr sz="2000" spc="-5" dirty="0">
                <a:latin typeface="Calibri"/>
                <a:cs typeface="Calibri"/>
              </a:rPr>
              <a:t>sino </a:t>
            </a:r>
            <a:r>
              <a:rPr sz="2000" dirty="0">
                <a:latin typeface="Calibri"/>
                <a:cs typeface="Calibri"/>
              </a:rPr>
              <a:t>incluso muchas de  </a:t>
            </a:r>
            <a:r>
              <a:rPr sz="2000" spc="-10" dirty="0">
                <a:latin typeface="Calibri"/>
                <a:cs typeface="Calibri"/>
              </a:rPr>
              <a:t>carácter </a:t>
            </a:r>
            <a:r>
              <a:rPr sz="2000" spc="-5" dirty="0">
                <a:latin typeface="Calibri"/>
                <a:cs typeface="Calibri"/>
              </a:rPr>
              <a:t>civil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mercantil, </a:t>
            </a:r>
            <a:r>
              <a:rPr sz="2000" dirty="0">
                <a:latin typeface="Calibri"/>
                <a:cs typeface="Calibri"/>
              </a:rPr>
              <a:t>pues </a:t>
            </a:r>
            <a:r>
              <a:rPr sz="2000" spc="-10" dirty="0">
                <a:latin typeface="Calibri"/>
                <a:cs typeface="Calibri"/>
              </a:rPr>
              <a:t>considera </a:t>
            </a:r>
            <a:r>
              <a:rPr sz="2000" spc="-5" dirty="0">
                <a:latin typeface="Calibri"/>
                <a:cs typeface="Calibri"/>
              </a:rPr>
              <a:t>que </a:t>
            </a:r>
            <a:r>
              <a:rPr sz="2000" spc="-15" dirty="0">
                <a:latin typeface="Calibri"/>
                <a:cs typeface="Calibri"/>
              </a:rPr>
              <a:t>basta </a:t>
            </a:r>
            <a:r>
              <a:rPr sz="2000" spc="-1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que  </a:t>
            </a:r>
            <a:r>
              <a:rPr sz="2000" dirty="0">
                <a:latin typeface="Calibri"/>
                <a:cs typeface="Calibri"/>
              </a:rPr>
              <a:t>un </a:t>
            </a:r>
            <a:r>
              <a:rPr sz="2000" spc="-15" dirty="0">
                <a:latin typeface="Calibri"/>
                <a:cs typeface="Calibri"/>
              </a:rPr>
              <a:t>patrón </a:t>
            </a:r>
            <a:r>
              <a:rPr sz="2000" spc="-10" dirty="0">
                <a:latin typeface="Calibri"/>
                <a:cs typeface="Calibri"/>
              </a:rPr>
              <a:t>proporcione </a:t>
            </a:r>
            <a:r>
              <a:rPr sz="2000" dirty="0">
                <a:latin typeface="Calibri"/>
                <a:cs typeface="Calibri"/>
              </a:rPr>
              <a:t>o </a:t>
            </a:r>
            <a:r>
              <a:rPr sz="2000" spc="-10" dirty="0">
                <a:latin typeface="Calibri"/>
                <a:cs typeface="Calibri"/>
              </a:rPr>
              <a:t>ponga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disposición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otros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sus  trabajadores </a:t>
            </a:r>
            <a:r>
              <a:rPr sz="2000" spc="-15" dirty="0">
                <a:latin typeface="Calibri"/>
                <a:cs typeface="Calibri"/>
              </a:rPr>
              <a:t>para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20" dirty="0">
                <a:latin typeface="Calibri"/>
                <a:cs typeface="Calibri"/>
              </a:rPr>
              <a:t>exista </a:t>
            </a: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“nueva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subcontratación”.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468" y="5436209"/>
            <a:ext cx="57251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03630" algn="l"/>
                <a:tab pos="2367280" algn="l"/>
                <a:tab pos="3542029" algn="l"/>
                <a:tab pos="3952240" algn="l"/>
                <a:tab pos="4592320" algn="l"/>
                <a:tab pos="5450840" algn="l"/>
              </a:tabLst>
            </a:pP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pl</a:t>
            </a:r>
            <a:r>
              <a:rPr sz="2000" spc="-10" dirty="0">
                <a:latin typeface="Calibri"/>
                <a:cs typeface="Calibri"/>
              </a:rPr>
              <a:t>ic</a:t>
            </a:r>
            <a:r>
              <a:rPr sz="2000" dirty="0">
                <a:latin typeface="Calibri"/>
                <a:cs typeface="Calibri"/>
              </a:rPr>
              <a:t>an	e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10" dirty="0">
                <a:latin typeface="Calibri"/>
                <a:cs typeface="Calibri"/>
              </a:rPr>
              <a:t>q</a:t>
            </a:r>
            <a:r>
              <a:rPr sz="2000" spc="-5" dirty="0">
                <a:latin typeface="Calibri"/>
                <a:cs typeface="Calibri"/>
              </a:rPr>
              <a:t>uem</a:t>
            </a:r>
            <a:r>
              <a:rPr sz="2000" dirty="0">
                <a:latin typeface="Calibri"/>
                <a:cs typeface="Calibri"/>
              </a:rPr>
              <a:t>as	abusi</a:t>
            </a:r>
            <a:r>
              <a:rPr sz="2000" spc="-30" dirty="0">
                <a:latin typeface="Calibri"/>
                <a:cs typeface="Calibri"/>
              </a:rPr>
              <a:t>v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,	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o	cual	</a:t>
            </a:r>
            <a:r>
              <a:rPr sz="2000" spc="-5" dirty="0">
                <a:latin typeface="Calibri"/>
                <a:cs typeface="Calibri"/>
              </a:rPr>
              <a:t>der</a:t>
            </a:r>
            <a:r>
              <a:rPr sz="2000" spc="-15" dirty="0">
                <a:latin typeface="Calibri"/>
                <a:cs typeface="Calibri"/>
              </a:rPr>
              <a:t>i</a:t>
            </a:r>
            <a:r>
              <a:rPr sz="2000" spc="-30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a	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868" y="5162169"/>
            <a:ext cx="643953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5080" indent="-227965" algn="r">
              <a:lnSpc>
                <a:spcPts val="2280"/>
              </a:lnSpc>
              <a:spcBef>
                <a:spcPts val="100"/>
              </a:spcBef>
              <a:buClr>
                <a:srgbClr val="5B9BD4"/>
              </a:buClr>
              <a:buFont typeface="Arial"/>
              <a:buChar char="•"/>
              <a:tabLst>
                <a:tab pos="227965" algn="l"/>
                <a:tab pos="228600" algn="l"/>
                <a:tab pos="1170305" algn="l"/>
                <a:tab pos="2106295" algn="l"/>
                <a:tab pos="3043555" algn="l"/>
                <a:tab pos="4011295" algn="l"/>
                <a:tab pos="4322445" algn="l"/>
                <a:tab pos="5564505" algn="l"/>
                <a:tab pos="6144895" algn="l"/>
              </a:tabLst>
            </a:pPr>
            <a:r>
              <a:rPr sz="2000" dirty="0">
                <a:latin typeface="Calibri"/>
                <a:cs typeface="Calibri"/>
              </a:rPr>
              <a:t>G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ec</a:t>
            </a:r>
            <a:r>
              <a:rPr sz="2000" spc="-2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5" dirty="0">
                <a:latin typeface="Calibri"/>
                <a:cs typeface="Calibri"/>
              </a:rPr>
              <a:t>fi</a:t>
            </a:r>
            <a:r>
              <a:rPr sz="2000" spc="-10" dirty="0">
                <a:latin typeface="Calibri"/>
                <a:cs typeface="Calibri"/>
              </a:rPr>
              <a:t>sc</a:t>
            </a:r>
            <a:r>
              <a:rPr sz="2000" dirty="0">
                <a:latin typeface="Calibri"/>
                <a:cs typeface="Calibri"/>
              </a:rPr>
              <a:t>ales	</a:t>
            </a:r>
            <a:r>
              <a:rPr sz="2000" spc="-5" dirty="0">
                <a:latin typeface="Calibri"/>
                <a:cs typeface="Calibri"/>
              </a:rPr>
              <a:t>no</a:t>
            </a:r>
            <a:r>
              <a:rPr sz="2000" spc="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35" dirty="0">
                <a:latin typeface="Calibri"/>
                <a:cs typeface="Calibri"/>
              </a:rPr>
              <a:t>v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s	a	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spc="1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ciones	que	no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un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468" y="5711139"/>
            <a:ext cx="28682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planteamiento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inadecuado.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5407" y="6343599"/>
            <a:ext cx="1326515" cy="2863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13995" marR="5080" indent="-201930">
              <a:lnSpc>
                <a:spcPts val="969"/>
              </a:lnSpc>
              <a:spcBef>
                <a:spcPts val="225"/>
              </a:spcBef>
            </a:pPr>
            <a:r>
              <a:rPr sz="900" spc="-5" dirty="0">
                <a:latin typeface="Calibri"/>
                <a:cs typeface="Calibri"/>
              </a:rPr>
              <a:t>Dr. </a:t>
            </a:r>
            <a:r>
              <a:rPr sz="900" dirty="0">
                <a:latin typeface="Calibri"/>
                <a:cs typeface="Calibri"/>
              </a:rPr>
              <a:t>Jaime </a:t>
            </a:r>
            <a:r>
              <a:rPr sz="900" spc="-5" dirty="0">
                <a:latin typeface="Calibri"/>
                <a:cs typeface="Calibri"/>
              </a:rPr>
              <a:t>A. Flores</a:t>
            </a:r>
            <a:r>
              <a:rPr sz="900" spc="-6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Sandoval  Cadem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Consultores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6870" y="1090930"/>
            <a:ext cx="4090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0000"/>
                </a:solidFill>
              </a:rPr>
              <a:t>Nuevos conceptos </a:t>
            </a:r>
            <a:r>
              <a:rPr sz="2000" dirty="0">
                <a:solidFill>
                  <a:srgbClr val="FF0000"/>
                </a:solidFill>
              </a:rPr>
              <a:t>de</a:t>
            </a:r>
            <a:r>
              <a:rPr sz="2000" spc="-35" dirty="0">
                <a:solidFill>
                  <a:srgbClr val="FF0000"/>
                </a:solidFill>
              </a:rPr>
              <a:t> </a:t>
            </a:r>
            <a:r>
              <a:rPr sz="2000" spc="-10" dirty="0">
                <a:solidFill>
                  <a:srgbClr val="FF0000"/>
                </a:solidFill>
              </a:rPr>
              <a:t>subcontratación.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6118605" y="1700911"/>
            <a:ext cx="791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89915" algn="l"/>
              </a:tabLst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	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270" y="1700911"/>
            <a:ext cx="53955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72465" algn="l"/>
                <a:tab pos="1742439" algn="l"/>
                <a:tab pos="3024505" algn="l"/>
                <a:tab pos="4472305" algn="l"/>
              </a:tabLst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Los	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os	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nc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	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st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lecen	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es</a:t>
            </a:r>
            <a:r>
              <a:rPr sz="2000" b="1" spc="5" dirty="0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ec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 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subcontratación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lo</a:t>
            </a:r>
            <a:r>
              <a:rPr sz="20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siguiente: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270" y="2615311"/>
            <a:ext cx="647509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Ley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Federal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del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Trabajo.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subcontratación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personal 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consiste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que una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persona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física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moral proporciona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ponga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disposición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trabajadores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propios en beneficio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 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otra.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Código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Fiscal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la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Federación.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La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subcontratación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 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personal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se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configura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cuando una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contratista,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persona  física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moral, proporciona trabajadores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propios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en 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beneficio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del 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contratante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 los pone a disposición de</a:t>
            </a:r>
            <a:r>
              <a:rPr sz="20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éste.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4928" y="987552"/>
            <a:ext cx="4581144" cy="5113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2830" y="1403680"/>
            <a:ext cx="37687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0000"/>
                </a:solidFill>
              </a:rPr>
              <a:t>Implicaciones </a:t>
            </a:r>
            <a:r>
              <a:rPr sz="2000" dirty="0">
                <a:solidFill>
                  <a:srgbClr val="FF0000"/>
                </a:solidFill>
              </a:rPr>
              <a:t>de las </a:t>
            </a:r>
            <a:r>
              <a:rPr sz="2000" spc="-5" dirty="0">
                <a:solidFill>
                  <a:srgbClr val="FF0000"/>
                </a:solidFill>
              </a:rPr>
              <a:t>nuevas</a:t>
            </a:r>
            <a:r>
              <a:rPr sz="2000" spc="-60" dirty="0">
                <a:solidFill>
                  <a:srgbClr val="FF0000"/>
                </a:solidFill>
              </a:rPr>
              <a:t> </a:t>
            </a:r>
            <a:r>
              <a:rPr sz="2000" spc="-10" dirty="0">
                <a:solidFill>
                  <a:srgbClr val="FF0000"/>
                </a:solidFill>
              </a:rPr>
              <a:t>figuras.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72008" y="1754886"/>
            <a:ext cx="7074534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6985" indent="-4572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265" algn="l"/>
                <a:tab pos="469900" algn="l"/>
                <a:tab pos="1466850" algn="l"/>
                <a:tab pos="2073275" algn="l"/>
                <a:tab pos="2396490" algn="l"/>
                <a:tab pos="3030220" algn="l"/>
                <a:tab pos="3286760" algn="l"/>
                <a:tab pos="4092575" algn="l"/>
                <a:tab pos="4976495" algn="l"/>
                <a:tab pos="5476875" algn="l"/>
                <a:tab pos="6482715" algn="l"/>
              </a:tabLst>
            </a:pP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egi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	a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e	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	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TP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	y	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m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or	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ol	por	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sos	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nt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es  gubernamentales.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No deducibilidad ni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acreditamiento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si no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hay</a:t>
            </a:r>
            <a:r>
              <a:rPr sz="2000" b="1" spc="-114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registro.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Presentación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avisos trimestrales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ante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IMSS e</a:t>
            </a:r>
            <a:r>
              <a:rPr sz="2000" b="1" spc="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INFONAVIT.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Responsabilidad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solidaria por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contribuciones</a:t>
            </a:r>
            <a:r>
              <a:rPr sz="2000" b="1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omitidas.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Defraudación fiscal en caso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 uso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indebido.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  <a:tab pos="1400810" algn="l"/>
                <a:tab pos="1864360" algn="l"/>
                <a:tab pos="2458720" algn="l"/>
                <a:tab pos="3432810" algn="l"/>
                <a:tab pos="3995420" algn="l"/>
                <a:tab pos="4566920" algn="l"/>
                <a:tab pos="5029835" algn="l"/>
                <a:tab pos="6924675" algn="l"/>
              </a:tabLst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Mul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as	de	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	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ua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tía	por	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so	de	sub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spc="-5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ación	o 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incumplimientos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diversos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Alcances</a:t>
            </a:r>
            <a:r>
              <a:rPr sz="2000" b="1" spc="2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2000" b="1" spc="2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delincuencia</a:t>
            </a:r>
            <a:r>
              <a:rPr sz="2000" b="1" spc="2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organizada</a:t>
            </a:r>
            <a:r>
              <a:rPr sz="2000" b="1" spc="2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2000" b="1" spc="2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quien</a:t>
            </a:r>
            <a:r>
              <a:rPr sz="2000" b="1" spc="229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use</a:t>
            </a:r>
            <a:r>
              <a:rPr sz="2000" b="1" spc="204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el</a:t>
            </a:r>
            <a:r>
              <a:rPr sz="2000" b="1" spc="2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concepto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prohibido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o simule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actos</a:t>
            </a:r>
            <a:r>
              <a:rPr sz="2000" b="1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equivalentes.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Impacto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directo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INSOURCING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63028" y="1949195"/>
            <a:ext cx="4413504" cy="3002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97795" y="4960620"/>
            <a:ext cx="2197607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9245" y="958672"/>
            <a:ext cx="729678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10" dirty="0">
                <a:solidFill>
                  <a:srgbClr val="FF0000"/>
                </a:solidFill>
                <a:latin typeface="Calibri"/>
                <a:cs typeface="Calibri"/>
              </a:rPr>
              <a:t>Nuevas definiciones </a:t>
            </a:r>
            <a:r>
              <a:rPr sz="3200" b="0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3200" b="0" spc="-15" dirty="0">
                <a:solidFill>
                  <a:srgbClr val="FF0000"/>
                </a:solidFill>
                <a:latin typeface="Calibri"/>
                <a:cs typeface="Calibri"/>
              </a:rPr>
              <a:t>conceptos</a:t>
            </a:r>
            <a:r>
              <a:rPr sz="3200" b="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0" spc="-10" dirty="0">
                <a:solidFill>
                  <a:srgbClr val="FF0000"/>
                </a:solidFill>
                <a:latin typeface="Calibri"/>
                <a:cs typeface="Calibri"/>
              </a:rPr>
              <a:t>laborales.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050" y="1590294"/>
            <a:ext cx="1160272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8255" indent="-4572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Intermediario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. Lo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ubica como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agencias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colocación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head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hunters,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atribuye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posibilidad de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seleccionar,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reclutar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capacitar.</a:t>
            </a:r>
            <a:endParaRPr sz="2400">
              <a:latin typeface="Calibri"/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Subcontratación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. Poner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disposición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trabajadores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persona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favor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otra.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Lo 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prohíbe salvo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las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nuevas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figuras.</a:t>
            </a:r>
            <a:endParaRPr sz="2400">
              <a:latin typeface="Calibri"/>
              <a:cs typeface="Calibri"/>
            </a:endParaRPr>
          </a:p>
          <a:p>
            <a:pPr marL="469900" marR="9525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Servicios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especializados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. Los que no son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objeto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social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actividad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económica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del  beneficiario.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concepto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es muy ambiguo y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requiere autorización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STPS.</a:t>
            </a:r>
            <a:endParaRPr sz="2400">
              <a:latin typeface="Calibri"/>
              <a:cs typeface="Calibri"/>
            </a:endParaRPr>
          </a:p>
          <a:p>
            <a:pPr marL="469900" marR="6350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Obras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especializadas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.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Al igual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servicios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especializados, no puede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ubicarse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el 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objeto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social del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ente,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ante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indefinición,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autoridad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laboral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tendrá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amplio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margen 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discrecionalidad.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573" y="643889"/>
            <a:ext cx="651129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29180" algn="l"/>
              </a:tabLst>
            </a:pPr>
            <a:r>
              <a:rPr sz="2600" spc="-10" dirty="0">
                <a:solidFill>
                  <a:srgbClr val="FF0000"/>
                </a:solidFill>
              </a:rPr>
              <a:t>Limitantes</a:t>
            </a:r>
            <a:r>
              <a:rPr sz="2600" dirty="0">
                <a:solidFill>
                  <a:srgbClr val="FF0000"/>
                </a:solidFill>
              </a:rPr>
              <a:t> </a:t>
            </a:r>
            <a:r>
              <a:rPr sz="2600" spc="-5" dirty="0">
                <a:solidFill>
                  <a:srgbClr val="FF0000"/>
                </a:solidFill>
              </a:rPr>
              <a:t>en</a:t>
            </a:r>
            <a:r>
              <a:rPr sz="2600" dirty="0">
                <a:solidFill>
                  <a:srgbClr val="FF0000"/>
                </a:solidFill>
              </a:rPr>
              <a:t> </a:t>
            </a:r>
            <a:r>
              <a:rPr sz="2600" spc="-5" dirty="0">
                <a:solidFill>
                  <a:srgbClr val="FF0000"/>
                </a:solidFill>
              </a:rPr>
              <a:t>el	</a:t>
            </a:r>
            <a:r>
              <a:rPr sz="2600" spc="-10" dirty="0">
                <a:solidFill>
                  <a:srgbClr val="FF0000"/>
                </a:solidFill>
              </a:rPr>
              <a:t>Código </a:t>
            </a:r>
            <a:r>
              <a:rPr sz="2600" dirty="0">
                <a:solidFill>
                  <a:srgbClr val="FF0000"/>
                </a:solidFill>
              </a:rPr>
              <a:t>Fiscal de la</a:t>
            </a:r>
            <a:r>
              <a:rPr sz="2600" spc="-70" dirty="0">
                <a:solidFill>
                  <a:srgbClr val="FF0000"/>
                </a:solidFill>
              </a:rPr>
              <a:t> </a:t>
            </a:r>
            <a:r>
              <a:rPr sz="2600" spc="-10" dirty="0">
                <a:solidFill>
                  <a:srgbClr val="FF0000"/>
                </a:solidFill>
              </a:rPr>
              <a:t>Federación.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380491" y="1131824"/>
            <a:ext cx="11383010" cy="398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Artículo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15-D.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No </a:t>
            </a:r>
            <a:r>
              <a:rPr sz="2600" b="1" spc="-20" dirty="0">
                <a:solidFill>
                  <a:srgbClr val="006FC0"/>
                </a:solidFill>
                <a:latin typeface="Calibri"/>
                <a:cs typeface="Calibri"/>
              </a:rPr>
              <a:t>hay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deducción ni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acreditamiento</a:t>
            </a:r>
            <a:r>
              <a:rPr sz="2600" b="1" spc="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si:</a:t>
            </a:r>
            <a:endParaRPr sz="2600">
              <a:latin typeface="Calibri"/>
              <a:cs typeface="Calibri"/>
            </a:endParaRPr>
          </a:p>
          <a:p>
            <a:pPr marL="469265" marR="5080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Existe traslado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de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trabajadores mediante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cualquier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figura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(de </a:t>
            </a:r>
            <a:r>
              <a:rPr sz="2600" b="1" spc="-20" dirty="0">
                <a:solidFill>
                  <a:srgbClr val="006FC0"/>
                </a:solidFill>
                <a:latin typeface="Calibri"/>
                <a:cs typeface="Calibri"/>
              </a:rPr>
              <a:t>contratista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 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beneficiario), </a:t>
            </a:r>
            <a:r>
              <a:rPr sz="2600" b="1" spc="-20" dirty="0">
                <a:solidFill>
                  <a:srgbClr val="006FC0"/>
                </a:solidFill>
                <a:latin typeface="Calibri"/>
                <a:cs typeface="Calibri"/>
              </a:rPr>
              <a:t>esto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es, un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patrón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no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puede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transferir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sus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trabajadores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otra 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empresa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para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que los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administre,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renunciando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 </a:t>
            </a:r>
            <a:r>
              <a:rPr sz="2600" b="1" spc="5" dirty="0">
                <a:solidFill>
                  <a:srgbClr val="006FC0"/>
                </a:solidFill>
                <a:latin typeface="Calibri"/>
                <a:cs typeface="Calibri"/>
              </a:rPr>
              <a:t>una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práctica real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de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orden  mundial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y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que ha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demostrado beneficiar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la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actividad</a:t>
            </a:r>
            <a:r>
              <a:rPr sz="2600" b="1" spc="1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económica.</a:t>
            </a:r>
            <a:endParaRPr sz="2600">
              <a:latin typeface="Calibri"/>
              <a:cs typeface="Calibri"/>
            </a:endParaRPr>
          </a:p>
          <a:p>
            <a:pPr marL="469265" marR="6350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Si las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actividades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sujetas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a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servicios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u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obras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especializadas comprenden todas 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las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actividades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preponderantes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del</a:t>
            </a:r>
            <a:r>
              <a:rPr sz="2600" b="1" spc="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06FC0"/>
                </a:solidFill>
                <a:latin typeface="Calibri"/>
                <a:cs typeface="Calibri"/>
              </a:rPr>
              <a:t>contratante.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Calibri"/>
              <a:cs typeface="Calibri"/>
            </a:endParaRPr>
          </a:p>
          <a:p>
            <a:pPr marL="12700" marR="6985" algn="just">
              <a:lnSpc>
                <a:spcPct val="100000"/>
              </a:lnSpc>
            </a:pP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Esta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disposición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carece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de lógica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jurídica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en el </a:t>
            </a:r>
            <a:r>
              <a:rPr sz="2600" b="1" spc="-20" dirty="0">
                <a:solidFill>
                  <a:srgbClr val="006FC0"/>
                </a:solidFill>
                <a:latin typeface="Calibri"/>
                <a:cs typeface="Calibri"/>
              </a:rPr>
              <a:t>contexto, </a:t>
            </a:r>
            <a:r>
              <a:rPr sz="2600" b="1" dirty="0">
                <a:solidFill>
                  <a:srgbClr val="006FC0"/>
                </a:solidFill>
                <a:latin typeface="Calibri"/>
                <a:cs typeface="Calibri"/>
              </a:rPr>
              <a:t>pues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de origen,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no 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podrían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delegarse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actividades</a:t>
            </a:r>
            <a:r>
              <a:rPr sz="2600" b="1" spc="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15" dirty="0">
                <a:solidFill>
                  <a:srgbClr val="006FC0"/>
                </a:solidFill>
                <a:latin typeface="Calibri"/>
                <a:cs typeface="Calibri"/>
              </a:rPr>
              <a:t>preponderantes.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85831" y="5419344"/>
            <a:ext cx="1956816" cy="130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6317" y="687451"/>
            <a:ext cx="43700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FF0000"/>
                </a:solidFill>
              </a:rPr>
              <a:t>Excepciones </a:t>
            </a:r>
            <a:r>
              <a:rPr sz="3000" dirty="0">
                <a:solidFill>
                  <a:srgbClr val="FF0000"/>
                </a:solidFill>
              </a:rPr>
              <a:t>y</a:t>
            </a:r>
            <a:r>
              <a:rPr sz="3000" spc="-50" dirty="0">
                <a:solidFill>
                  <a:srgbClr val="FF0000"/>
                </a:solidFill>
              </a:rPr>
              <a:t> </a:t>
            </a:r>
            <a:r>
              <a:rPr sz="3000" spc="-5" dirty="0">
                <a:solidFill>
                  <a:srgbClr val="FF0000"/>
                </a:solidFill>
              </a:rPr>
              <a:t>posibilidades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21309" y="1601851"/>
            <a:ext cx="5261610" cy="459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No </a:t>
            </a:r>
            <a:r>
              <a:rPr sz="3000" dirty="0">
                <a:solidFill>
                  <a:srgbClr val="006FC0"/>
                </a:solidFill>
                <a:latin typeface="Calibri"/>
                <a:cs typeface="Calibri"/>
              </a:rPr>
              <a:t>se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considera subcontratación 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la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prestación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de servicios 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especializados </a:t>
            </a:r>
            <a:r>
              <a:rPr sz="3000" dirty="0">
                <a:solidFill>
                  <a:srgbClr val="006FC0"/>
                </a:solidFill>
                <a:latin typeface="Calibri"/>
                <a:cs typeface="Calibri"/>
              </a:rPr>
              <a:t>o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la ejecución de 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obras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especializadas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que no 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formen parte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del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objeto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social ni  de la actividad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económica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3000" spc="5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la 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beneficiaria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de </a:t>
            </a:r>
            <a:r>
              <a:rPr sz="3000" dirty="0">
                <a:solidFill>
                  <a:srgbClr val="006FC0"/>
                </a:solidFill>
                <a:latin typeface="Calibri"/>
                <a:cs typeface="Calibri"/>
              </a:rPr>
              <a:t>los mismos, si  </a:t>
            </a:r>
            <a:r>
              <a:rPr sz="3000" spc="-25" dirty="0">
                <a:solidFill>
                  <a:srgbClr val="006FC0"/>
                </a:solidFill>
                <a:latin typeface="Calibri"/>
                <a:cs typeface="Calibri"/>
              </a:rPr>
              <a:t>existe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autorización </a:t>
            </a:r>
            <a:r>
              <a:rPr sz="3000" spc="-20" dirty="0">
                <a:solidFill>
                  <a:srgbClr val="006FC0"/>
                </a:solidFill>
                <a:latin typeface="Calibri"/>
                <a:cs typeface="Calibri"/>
              </a:rPr>
              <a:t>expresa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de la 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STPS: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ahí </a:t>
            </a:r>
            <a:r>
              <a:rPr sz="3000" spc="-20" dirty="0">
                <a:solidFill>
                  <a:srgbClr val="006FC0"/>
                </a:solidFill>
                <a:latin typeface="Calibri"/>
                <a:cs typeface="Calibri"/>
              </a:rPr>
              <a:t>migrarán 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algunas  </a:t>
            </a:r>
            <a:r>
              <a:rPr sz="3000" spc="-10" dirty="0">
                <a:solidFill>
                  <a:srgbClr val="006FC0"/>
                </a:solidFill>
                <a:latin typeface="Calibri"/>
                <a:cs typeface="Calibri"/>
              </a:rPr>
              <a:t>empresas del</a:t>
            </a:r>
            <a:r>
              <a:rPr sz="3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006FC0"/>
                </a:solidFill>
                <a:latin typeface="Calibri"/>
                <a:cs typeface="Calibri"/>
              </a:rPr>
              <a:t>ramo.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72071" y="2115311"/>
            <a:ext cx="5329428" cy="3771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1703" y="1766773"/>
            <a:ext cx="379095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0000"/>
                </a:solidFill>
              </a:rPr>
              <a:t>Acciones </a:t>
            </a:r>
            <a:r>
              <a:rPr sz="2600" spc="-5" dirty="0">
                <a:solidFill>
                  <a:srgbClr val="FF0000"/>
                </a:solidFill>
              </a:rPr>
              <a:t>con </a:t>
            </a:r>
            <a:r>
              <a:rPr sz="2600" dirty="0">
                <a:solidFill>
                  <a:srgbClr val="FF0000"/>
                </a:solidFill>
              </a:rPr>
              <a:t>o sin</a:t>
            </a:r>
            <a:r>
              <a:rPr sz="2600" spc="-90" dirty="0">
                <a:solidFill>
                  <a:srgbClr val="FF0000"/>
                </a:solidFill>
              </a:rPr>
              <a:t> </a:t>
            </a:r>
            <a:r>
              <a:rPr sz="2600" spc="-10" dirty="0">
                <a:solidFill>
                  <a:srgbClr val="FF0000"/>
                </a:solidFill>
              </a:rPr>
              <a:t>reforma.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3494278" y="2559812"/>
            <a:ext cx="8305165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</a:tabLst>
            </a:pPr>
            <a:r>
              <a:rPr sz="2600" spc="-5" dirty="0">
                <a:solidFill>
                  <a:srgbClr val="006FC0"/>
                </a:solidFill>
                <a:latin typeface="Calibri"/>
                <a:cs typeface="Calibri"/>
              </a:rPr>
              <a:t>Cada </a:t>
            </a:r>
            <a:r>
              <a:rPr sz="2600" spc="-10" dirty="0">
                <a:solidFill>
                  <a:srgbClr val="006FC0"/>
                </a:solidFill>
                <a:latin typeface="Calibri"/>
                <a:cs typeface="Calibri"/>
              </a:rPr>
              <a:t>empresa debe </a:t>
            </a:r>
            <a:r>
              <a:rPr sz="2600" spc="-15" dirty="0">
                <a:solidFill>
                  <a:srgbClr val="006FC0"/>
                </a:solidFill>
                <a:latin typeface="Calibri"/>
                <a:cs typeface="Calibri"/>
              </a:rPr>
              <a:t>valorar </a:t>
            </a:r>
            <a:r>
              <a:rPr sz="2600" dirty="0">
                <a:solidFill>
                  <a:srgbClr val="006FC0"/>
                </a:solidFill>
                <a:latin typeface="Calibri"/>
                <a:cs typeface="Calibri"/>
              </a:rPr>
              <a:t>su situación particular y </a:t>
            </a:r>
            <a:r>
              <a:rPr sz="2600" spc="-15" dirty="0">
                <a:solidFill>
                  <a:srgbClr val="006FC0"/>
                </a:solidFill>
                <a:latin typeface="Calibri"/>
                <a:cs typeface="Calibri"/>
              </a:rPr>
              <a:t>en  </a:t>
            </a:r>
            <a:r>
              <a:rPr sz="2600" spc="-5" dirty="0">
                <a:solidFill>
                  <a:srgbClr val="006FC0"/>
                </a:solidFill>
                <a:latin typeface="Calibri"/>
                <a:cs typeface="Calibri"/>
              </a:rPr>
              <a:t>función de </a:t>
            </a:r>
            <a:r>
              <a:rPr sz="2600" dirty="0">
                <a:solidFill>
                  <a:srgbClr val="006FC0"/>
                </a:solidFill>
                <a:latin typeface="Calibri"/>
                <a:cs typeface="Calibri"/>
              </a:rPr>
              <a:t>un </a:t>
            </a:r>
            <a:r>
              <a:rPr sz="2600" spc="-10" dirty="0">
                <a:solidFill>
                  <a:srgbClr val="006FC0"/>
                </a:solidFill>
                <a:latin typeface="Calibri"/>
                <a:cs typeface="Calibri"/>
              </a:rPr>
              <a:t>diagnóstico adecuado, definir </a:t>
            </a:r>
            <a:r>
              <a:rPr sz="2600" dirty="0">
                <a:solidFill>
                  <a:srgbClr val="006FC0"/>
                </a:solidFill>
                <a:latin typeface="Calibri"/>
                <a:cs typeface="Calibri"/>
              </a:rPr>
              <a:t>un </a:t>
            </a:r>
            <a:r>
              <a:rPr sz="2600" spc="-5" dirty="0">
                <a:solidFill>
                  <a:srgbClr val="006FC0"/>
                </a:solidFill>
                <a:latin typeface="Calibri"/>
                <a:cs typeface="Calibri"/>
              </a:rPr>
              <a:t>plan </a:t>
            </a:r>
            <a:r>
              <a:rPr sz="2600" spc="-15" dirty="0">
                <a:solidFill>
                  <a:srgbClr val="006FC0"/>
                </a:solidFill>
                <a:latin typeface="Calibri"/>
                <a:cs typeface="Calibri"/>
              </a:rPr>
              <a:t>de </a:t>
            </a:r>
            <a:r>
              <a:rPr sz="2600" spc="5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6FC0"/>
                </a:solidFill>
                <a:latin typeface="Calibri"/>
                <a:cs typeface="Calibri"/>
              </a:rPr>
              <a:t>acción.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714244"/>
            <a:ext cx="3414522" cy="27896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20461" y="6335369"/>
            <a:ext cx="1749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Cadem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Consultores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149583" y="0"/>
            <a:ext cx="1040129" cy="9867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2122" y="649351"/>
            <a:ext cx="753300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438910" marR="5080" indent="-1426845">
              <a:lnSpc>
                <a:spcPts val="3460"/>
              </a:lnSpc>
              <a:spcBef>
                <a:spcPts val="535"/>
              </a:spcBef>
            </a:pPr>
            <a:r>
              <a:rPr sz="3200" b="0" spc="-25" dirty="0">
                <a:solidFill>
                  <a:srgbClr val="000000"/>
                </a:solidFill>
                <a:latin typeface="Calibri Light"/>
                <a:cs typeface="Calibri Light"/>
              </a:rPr>
              <a:t>Medidas </a:t>
            </a:r>
            <a:r>
              <a:rPr sz="3200" b="0" spc="-15" dirty="0">
                <a:solidFill>
                  <a:srgbClr val="000000"/>
                </a:solidFill>
                <a:latin typeface="Calibri Light"/>
                <a:cs typeface="Calibri Light"/>
              </a:rPr>
              <a:t>que </a:t>
            </a:r>
            <a:r>
              <a:rPr sz="3200" b="0" spc="-20" dirty="0">
                <a:solidFill>
                  <a:srgbClr val="000000"/>
                </a:solidFill>
                <a:latin typeface="Calibri Light"/>
                <a:cs typeface="Calibri Light"/>
              </a:rPr>
              <a:t>deben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adoptar </a:t>
            </a:r>
            <a:r>
              <a:rPr sz="3200" b="0" spc="-10" dirty="0">
                <a:solidFill>
                  <a:srgbClr val="000000"/>
                </a:solidFill>
                <a:latin typeface="Calibri Light"/>
                <a:cs typeface="Calibri Light"/>
              </a:rPr>
              <a:t>las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empresas</a:t>
            </a:r>
            <a:r>
              <a:rPr sz="3200" b="0" spc="-35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para  minimizar </a:t>
            </a:r>
            <a:r>
              <a:rPr sz="3200" b="0" spc="-15" dirty="0">
                <a:solidFill>
                  <a:srgbClr val="000000"/>
                </a:solidFill>
                <a:latin typeface="Calibri Light"/>
                <a:cs typeface="Calibri Light"/>
              </a:rPr>
              <a:t>sus </a:t>
            </a:r>
            <a:r>
              <a:rPr sz="3200" b="0" spc="-20" dirty="0">
                <a:solidFill>
                  <a:srgbClr val="000000"/>
                </a:solidFill>
                <a:latin typeface="Calibri Light"/>
                <a:cs typeface="Calibri Light"/>
              </a:rPr>
              <a:t>riesgos</a:t>
            </a:r>
            <a:r>
              <a:rPr sz="3200" b="0" spc="-17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200" b="0" spc="-20" dirty="0">
                <a:solidFill>
                  <a:srgbClr val="000000"/>
                </a:solidFill>
                <a:latin typeface="Calibri Light"/>
                <a:cs typeface="Calibri Light"/>
              </a:rPr>
              <a:t>fiscales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8950452" y="0"/>
                </a:moveTo>
                <a:lnTo>
                  <a:pt x="0" y="0"/>
                </a:lnTo>
                <a:lnTo>
                  <a:pt x="0" y="205739"/>
                </a:lnTo>
                <a:lnTo>
                  <a:pt x="8899017" y="205739"/>
                </a:lnTo>
                <a:lnTo>
                  <a:pt x="8950452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0" y="0"/>
                </a:moveTo>
                <a:lnTo>
                  <a:pt x="8950452" y="0"/>
                </a:lnTo>
                <a:lnTo>
                  <a:pt x="8899017" y="205739"/>
                </a:lnTo>
                <a:lnTo>
                  <a:pt x="0" y="205739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8529828" y="0"/>
                </a:moveTo>
                <a:lnTo>
                  <a:pt x="0" y="0"/>
                </a:lnTo>
                <a:lnTo>
                  <a:pt x="0" y="207264"/>
                </a:lnTo>
                <a:lnTo>
                  <a:pt x="8478012" y="207264"/>
                </a:lnTo>
                <a:lnTo>
                  <a:pt x="852982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0" y="0"/>
                </a:moveTo>
                <a:lnTo>
                  <a:pt x="8529828" y="0"/>
                </a:lnTo>
                <a:lnTo>
                  <a:pt x="847801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7672070" cy="396240"/>
          </a:xfrm>
          <a:custGeom>
            <a:avLst/>
            <a:gdLst/>
            <a:ahLst/>
            <a:cxnLst/>
            <a:rect l="l" t="t" r="r" b="b"/>
            <a:pathLst>
              <a:path w="7672070" h="396240">
                <a:moveTo>
                  <a:pt x="7671816" y="0"/>
                </a:moveTo>
                <a:lnTo>
                  <a:pt x="0" y="0"/>
                </a:lnTo>
                <a:lnTo>
                  <a:pt x="0" y="396239"/>
                </a:lnTo>
                <a:lnTo>
                  <a:pt x="7572756" y="396239"/>
                </a:lnTo>
                <a:lnTo>
                  <a:pt x="76718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1077" y="146410"/>
            <a:ext cx="1931582" cy="758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83864" y="2033016"/>
            <a:ext cx="5405628" cy="3928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635" y="868807"/>
            <a:ext cx="77196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25" dirty="0">
                <a:solidFill>
                  <a:srgbClr val="000000"/>
                </a:solidFill>
                <a:latin typeface="Calibri Light"/>
                <a:cs typeface="Calibri Light"/>
              </a:rPr>
              <a:t>Medidas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orientadas </a:t>
            </a:r>
            <a:r>
              <a:rPr sz="3200" b="0" spc="-15" dirty="0">
                <a:solidFill>
                  <a:srgbClr val="000000"/>
                </a:solidFill>
                <a:latin typeface="Calibri Light"/>
                <a:cs typeface="Calibri Light"/>
              </a:rPr>
              <a:t>al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cumplimiento</a:t>
            </a:r>
            <a:r>
              <a:rPr sz="3200" b="0" spc="-16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200" b="0" spc="-30" dirty="0">
                <a:solidFill>
                  <a:srgbClr val="000000"/>
                </a:solidFill>
                <a:latin typeface="Calibri Light"/>
                <a:cs typeface="Calibri Light"/>
              </a:rPr>
              <a:t>normativo.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8950452" y="0"/>
                </a:moveTo>
                <a:lnTo>
                  <a:pt x="0" y="0"/>
                </a:lnTo>
                <a:lnTo>
                  <a:pt x="0" y="205739"/>
                </a:lnTo>
                <a:lnTo>
                  <a:pt x="8899017" y="205739"/>
                </a:lnTo>
                <a:lnTo>
                  <a:pt x="8950452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0" y="0"/>
                </a:moveTo>
                <a:lnTo>
                  <a:pt x="8950452" y="0"/>
                </a:lnTo>
                <a:lnTo>
                  <a:pt x="8899017" y="205739"/>
                </a:lnTo>
                <a:lnTo>
                  <a:pt x="0" y="205739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8529828" y="0"/>
                </a:moveTo>
                <a:lnTo>
                  <a:pt x="0" y="0"/>
                </a:lnTo>
                <a:lnTo>
                  <a:pt x="0" y="207264"/>
                </a:lnTo>
                <a:lnTo>
                  <a:pt x="8478012" y="207264"/>
                </a:lnTo>
                <a:lnTo>
                  <a:pt x="852982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0" y="0"/>
                </a:moveTo>
                <a:lnTo>
                  <a:pt x="8529828" y="0"/>
                </a:lnTo>
                <a:lnTo>
                  <a:pt x="847801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7672070" cy="396240"/>
          </a:xfrm>
          <a:custGeom>
            <a:avLst/>
            <a:gdLst/>
            <a:ahLst/>
            <a:cxnLst/>
            <a:rect l="l" t="t" r="r" b="b"/>
            <a:pathLst>
              <a:path w="7672070" h="396240">
                <a:moveTo>
                  <a:pt x="7671816" y="0"/>
                </a:moveTo>
                <a:lnTo>
                  <a:pt x="0" y="0"/>
                </a:lnTo>
                <a:lnTo>
                  <a:pt x="0" y="396239"/>
                </a:lnTo>
                <a:lnTo>
                  <a:pt x="7572756" y="396239"/>
                </a:lnTo>
                <a:lnTo>
                  <a:pt x="76718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1077" y="146410"/>
            <a:ext cx="1931582" cy="758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38527" y="1773935"/>
            <a:ext cx="8144256" cy="4276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7341108" y="0"/>
                </a:moveTo>
                <a:lnTo>
                  <a:pt x="0" y="0"/>
                </a:lnTo>
                <a:lnTo>
                  <a:pt x="0" y="207264"/>
                </a:lnTo>
                <a:lnTo>
                  <a:pt x="7289292" y="207264"/>
                </a:lnTo>
                <a:lnTo>
                  <a:pt x="734110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9831"/>
            <a:ext cx="7341234" cy="207645"/>
          </a:xfrm>
          <a:custGeom>
            <a:avLst/>
            <a:gdLst/>
            <a:ahLst/>
            <a:cxnLst/>
            <a:rect l="l" t="t" r="r" b="b"/>
            <a:pathLst>
              <a:path w="7341234" h="207645">
                <a:moveTo>
                  <a:pt x="0" y="0"/>
                </a:moveTo>
                <a:lnTo>
                  <a:pt x="7341108" y="0"/>
                </a:lnTo>
                <a:lnTo>
                  <a:pt x="728929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171565" cy="218440"/>
          </a:xfrm>
          <a:custGeom>
            <a:avLst/>
            <a:gdLst/>
            <a:ahLst/>
            <a:cxnLst/>
            <a:rect l="l" t="t" r="r" b="b"/>
            <a:pathLst>
              <a:path w="6171565" h="218440">
                <a:moveTo>
                  <a:pt x="6171057" y="0"/>
                </a:moveTo>
                <a:lnTo>
                  <a:pt x="0" y="0"/>
                </a:lnTo>
                <a:lnTo>
                  <a:pt x="0" y="217931"/>
                </a:lnTo>
                <a:lnTo>
                  <a:pt x="6116574" y="217931"/>
                </a:lnTo>
                <a:lnTo>
                  <a:pt x="617105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53539" y="722122"/>
            <a:ext cx="6527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0" dirty="0">
                <a:solidFill>
                  <a:srgbClr val="000000"/>
                </a:solidFill>
                <a:latin typeface="Calibri Light"/>
                <a:cs typeface="Calibri Light"/>
              </a:rPr>
              <a:t>Nuevas </a:t>
            </a:r>
            <a:r>
              <a:rPr sz="2800" b="0" spc="-20" dirty="0">
                <a:solidFill>
                  <a:srgbClr val="000000"/>
                </a:solidFill>
                <a:latin typeface="Calibri Light"/>
                <a:cs typeface="Calibri Light"/>
              </a:rPr>
              <a:t>condiciones </a:t>
            </a:r>
            <a:r>
              <a:rPr sz="2800" b="0" spc="-5" dirty="0">
                <a:solidFill>
                  <a:srgbClr val="000000"/>
                </a:solidFill>
                <a:latin typeface="Calibri Light"/>
                <a:cs typeface="Calibri Light"/>
              </a:rPr>
              <a:t>a la </a:t>
            </a:r>
            <a:r>
              <a:rPr sz="2800" b="0" spc="-20" dirty="0">
                <a:solidFill>
                  <a:srgbClr val="000000"/>
                </a:solidFill>
                <a:latin typeface="Calibri Light"/>
                <a:cs typeface="Calibri Light"/>
              </a:rPr>
              <a:t>actividad</a:t>
            </a:r>
            <a:r>
              <a:rPr sz="2800" b="0" spc="-21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000000"/>
                </a:solidFill>
                <a:latin typeface="Calibri Light"/>
                <a:cs typeface="Calibri Light"/>
              </a:rPr>
              <a:t>empresarial.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85069" y="243840"/>
            <a:ext cx="1824989" cy="801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9234" y="6444183"/>
            <a:ext cx="3454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Dr.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Jaime Alberto Flores</a:t>
            </a:r>
            <a:r>
              <a:rPr sz="2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Sandoval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4324" y="1283944"/>
            <a:ext cx="11455400" cy="2654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Las </a:t>
            </a:r>
            <a:r>
              <a:rPr sz="2300" spc="135" dirty="0">
                <a:solidFill>
                  <a:srgbClr val="072E0C"/>
                </a:solidFill>
                <a:latin typeface="Arial"/>
                <a:cs typeface="Arial"/>
              </a:rPr>
              <a:t>circunstancias </a:t>
            </a: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planteadas, </a:t>
            </a:r>
            <a:r>
              <a:rPr sz="2300" spc="130" dirty="0">
                <a:solidFill>
                  <a:srgbClr val="072E0C"/>
                </a:solidFill>
                <a:latin typeface="Arial"/>
                <a:cs typeface="Arial"/>
              </a:rPr>
              <a:t>implican </a:t>
            </a: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una </a:t>
            </a:r>
            <a:r>
              <a:rPr sz="2300" spc="130" dirty="0">
                <a:solidFill>
                  <a:srgbClr val="072E0C"/>
                </a:solidFill>
                <a:latin typeface="Arial"/>
                <a:cs typeface="Arial"/>
              </a:rPr>
              <a:t>actuación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responsable,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cuidados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y 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diligencias </a:t>
            </a:r>
            <a:r>
              <a:rPr sz="2300" spc="140" dirty="0">
                <a:solidFill>
                  <a:srgbClr val="072E0C"/>
                </a:solidFill>
                <a:latin typeface="Arial"/>
                <a:cs typeface="Arial"/>
              </a:rPr>
              <a:t>particulares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y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de </a:t>
            </a:r>
            <a:r>
              <a:rPr sz="2300" spc="105" dirty="0">
                <a:solidFill>
                  <a:srgbClr val="072E0C"/>
                </a:solidFill>
                <a:latin typeface="Arial"/>
                <a:cs typeface="Arial"/>
              </a:rPr>
              <a:t>manera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muy </a:t>
            </a:r>
            <a:r>
              <a:rPr sz="2300" spc="110" dirty="0">
                <a:solidFill>
                  <a:srgbClr val="072E0C"/>
                </a:solidFill>
                <a:latin typeface="Arial"/>
                <a:cs typeface="Arial"/>
              </a:rPr>
              <a:t>especial,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la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aplicación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de </a:t>
            </a:r>
            <a:r>
              <a:rPr sz="2300" spc="110" dirty="0">
                <a:solidFill>
                  <a:srgbClr val="072E0C"/>
                </a:solidFill>
                <a:latin typeface="Arial"/>
                <a:cs typeface="Arial"/>
              </a:rPr>
              <a:t>medidas </a:t>
            </a:r>
            <a:r>
              <a:rPr sz="2300" spc="-130" dirty="0">
                <a:solidFill>
                  <a:srgbClr val="072E0C"/>
                </a:solidFill>
                <a:latin typeface="Arial"/>
                <a:cs typeface="Arial"/>
              </a:rPr>
              <a:t>–  </a:t>
            </a:r>
            <a:r>
              <a:rPr sz="2300" spc="120" dirty="0">
                <a:solidFill>
                  <a:srgbClr val="072E0C"/>
                </a:solidFill>
                <a:latin typeface="Arial"/>
                <a:cs typeface="Arial"/>
              </a:rPr>
              <a:t>métodos </a:t>
            </a: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y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procedimientos </a:t>
            </a:r>
            <a:r>
              <a:rPr sz="2300" spc="-130" dirty="0">
                <a:solidFill>
                  <a:srgbClr val="072E0C"/>
                </a:solidFill>
                <a:latin typeface="Arial"/>
                <a:cs typeface="Arial"/>
              </a:rPr>
              <a:t>–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que </a:t>
            </a: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eviten la </a:t>
            </a:r>
            <a:r>
              <a:rPr sz="2300" spc="145" dirty="0">
                <a:solidFill>
                  <a:srgbClr val="072E0C"/>
                </a:solidFill>
                <a:latin typeface="Arial"/>
                <a:cs typeface="Arial"/>
              </a:rPr>
              <a:t>participación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voluntaria </a:t>
            </a:r>
            <a:r>
              <a:rPr sz="2300" spc="110" dirty="0">
                <a:solidFill>
                  <a:srgbClr val="072E0C"/>
                </a:solidFill>
                <a:latin typeface="Arial"/>
                <a:cs typeface="Arial"/>
              </a:rPr>
              <a:t>o </a:t>
            </a:r>
            <a:r>
              <a:rPr sz="2300" spc="140" dirty="0">
                <a:solidFill>
                  <a:srgbClr val="072E0C"/>
                </a:solidFill>
                <a:latin typeface="Arial"/>
                <a:cs typeface="Arial"/>
              </a:rPr>
              <a:t>fortuita </a:t>
            </a:r>
            <a:r>
              <a:rPr sz="2300" spc="85" dirty="0">
                <a:solidFill>
                  <a:srgbClr val="072E0C"/>
                </a:solidFill>
                <a:latin typeface="Arial"/>
                <a:cs typeface="Arial"/>
              </a:rPr>
              <a:t>en  </a:t>
            </a:r>
            <a:r>
              <a:rPr sz="2300" spc="90" dirty="0">
                <a:solidFill>
                  <a:srgbClr val="072E0C"/>
                </a:solidFill>
                <a:latin typeface="Arial"/>
                <a:cs typeface="Arial"/>
              </a:rPr>
              <a:t>eventos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que </a:t>
            </a:r>
            <a:r>
              <a:rPr sz="2300" spc="110" dirty="0">
                <a:solidFill>
                  <a:srgbClr val="072E0C"/>
                </a:solidFill>
                <a:latin typeface="Arial"/>
                <a:cs typeface="Arial"/>
              </a:rPr>
              <a:t>puedan </a:t>
            </a:r>
            <a:r>
              <a:rPr sz="2300" spc="135" dirty="0">
                <a:solidFill>
                  <a:srgbClr val="072E0C"/>
                </a:solidFill>
                <a:latin typeface="Arial"/>
                <a:cs typeface="Arial"/>
              </a:rPr>
              <a:t>tener como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consecuencia </a:t>
            </a:r>
            <a:r>
              <a:rPr sz="2300" spc="120" dirty="0">
                <a:solidFill>
                  <a:srgbClr val="072E0C"/>
                </a:solidFill>
                <a:latin typeface="Arial"/>
                <a:cs typeface="Arial"/>
              </a:rPr>
              <a:t>incumplimientos que </a:t>
            </a:r>
            <a:r>
              <a:rPr sz="2300" spc="114" dirty="0">
                <a:solidFill>
                  <a:srgbClr val="072E0C"/>
                </a:solidFill>
                <a:latin typeface="Arial"/>
                <a:cs typeface="Arial"/>
              </a:rPr>
              <a:t>detonen  </a:t>
            </a:r>
            <a:r>
              <a:rPr sz="2300" spc="120" dirty="0">
                <a:solidFill>
                  <a:srgbClr val="072E0C"/>
                </a:solidFill>
                <a:latin typeface="Arial"/>
                <a:cs typeface="Arial"/>
              </a:rPr>
              <a:t>contingencias</a:t>
            </a:r>
            <a:r>
              <a:rPr sz="2300" spc="-10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45" dirty="0">
                <a:solidFill>
                  <a:srgbClr val="072E0C"/>
                </a:solidFill>
                <a:latin typeface="Arial"/>
                <a:cs typeface="Arial"/>
              </a:rPr>
              <a:t>con</a:t>
            </a:r>
            <a:r>
              <a:rPr sz="2300" spc="-9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20" dirty="0">
                <a:solidFill>
                  <a:srgbClr val="072E0C"/>
                </a:solidFill>
                <a:latin typeface="Arial"/>
                <a:cs typeface="Arial"/>
              </a:rPr>
              <a:t>alcances</a:t>
            </a:r>
            <a:r>
              <a:rPr sz="2300" spc="-85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72E0C"/>
                </a:solidFill>
                <a:latin typeface="Arial"/>
                <a:cs typeface="Arial"/>
              </a:rPr>
              <a:t>penales,</a:t>
            </a:r>
            <a:r>
              <a:rPr sz="2300" spc="-9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en</a:t>
            </a:r>
            <a:r>
              <a:rPr sz="2300" spc="-7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95" dirty="0">
                <a:solidFill>
                  <a:srgbClr val="072E0C"/>
                </a:solidFill>
                <a:latin typeface="Arial"/>
                <a:cs typeface="Arial"/>
              </a:rPr>
              <a:t>el</a:t>
            </a:r>
            <a:r>
              <a:rPr sz="2300" spc="-65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50" dirty="0">
                <a:solidFill>
                  <a:srgbClr val="072E0C"/>
                </a:solidFill>
                <a:latin typeface="Arial"/>
                <a:cs typeface="Arial"/>
              </a:rPr>
              <a:t>peor</a:t>
            </a:r>
            <a:r>
              <a:rPr sz="2300" spc="-75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25" dirty="0">
                <a:solidFill>
                  <a:srgbClr val="072E0C"/>
                </a:solidFill>
                <a:latin typeface="Arial"/>
                <a:cs typeface="Arial"/>
              </a:rPr>
              <a:t>de</a:t>
            </a:r>
            <a:r>
              <a:rPr sz="2300" spc="-8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72E0C"/>
                </a:solidFill>
                <a:latin typeface="Arial"/>
                <a:cs typeface="Arial"/>
              </a:rPr>
              <a:t>los</a:t>
            </a:r>
            <a:r>
              <a:rPr sz="2300" spc="-60" dirty="0">
                <a:solidFill>
                  <a:srgbClr val="072E0C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072E0C"/>
                </a:solidFill>
                <a:latin typeface="Arial"/>
                <a:cs typeface="Arial"/>
              </a:rPr>
              <a:t>escenarios.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49496" y="4200145"/>
            <a:ext cx="6107430" cy="2655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506" y="652399"/>
            <a:ext cx="890524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600" spc="140" dirty="0">
                <a:solidFill>
                  <a:srgbClr val="FF0000"/>
                </a:solidFill>
                <a:latin typeface="Arial"/>
                <a:cs typeface="Arial"/>
              </a:rPr>
              <a:t>Necesidad</a:t>
            </a:r>
            <a:r>
              <a:rPr sz="26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1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26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40" dirty="0">
                <a:solidFill>
                  <a:srgbClr val="FF0000"/>
                </a:solidFill>
                <a:latin typeface="Arial"/>
                <a:cs typeface="Arial"/>
              </a:rPr>
              <a:t>alcances</a:t>
            </a:r>
            <a:r>
              <a:rPr sz="26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40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6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25" dirty="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sz="26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45" dirty="0">
                <a:solidFill>
                  <a:srgbClr val="FF0000"/>
                </a:solidFill>
                <a:latin typeface="Arial"/>
                <a:cs typeface="Arial"/>
              </a:rPr>
              <a:t>programa</a:t>
            </a:r>
            <a:r>
              <a:rPr sz="26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40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6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130" dirty="0">
                <a:solidFill>
                  <a:srgbClr val="FF0000"/>
                </a:solidFill>
                <a:latin typeface="Arial"/>
                <a:cs typeface="Arial"/>
              </a:rPr>
              <a:t>compliance.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8950452" y="0"/>
                </a:moveTo>
                <a:lnTo>
                  <a:pt x="0" y="0"/>
                </a:lnTo>
                <a:lnTo>
                  <a:pt x="0" y="205739"/>
                </a:lnTo>
                <a:lnTo>
                  <a:pt x="8899017" y="205739"/>
                </a:lnTo>
                <a:lnTo>
                  <a:pt x="8950452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8950960" cy="205740"/>
          </a:xfrm>
          <a:custGeom>
            <a:avLst/>
            <a:gdLst/>
            <a:ahLst/>
            <a:cxnLst/>
            <a:rect l="l" t="t" r="r" b="b"/>
            <a:pathLst>
              <a:path w="8950960" h="205739">
                <a:moveTo>
                  <a:pt x="0" y="0"/>
                </a:moveTo>
                <a:lnTo>
                  <a:pt x="8950452" y="0"/>
                </a:lnTo>
                <a:lnTo>
                  <a:pt x="8899017" y="205739"/>
                </a:lnTo>
                <a:lnTo>
                  <a:pt x="0" y="205739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8529828" y="0"/>
                </a:moveTo>
                <a:lnTo>
                  <a:pt x="0" y="0"/>
                </a:lnTo>
                <a:lnTo>
                  <a:pt x="0" y="207264"/>
                </a:lnTo>
                <a:lnTo>
                  <a:pt x="8478012" y="207264"/>
                </a:lnTo>
                <a:lnTo>
                  <a:pt x="8529828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97179"/>
            <a:ext cx="8529955" cy="207645"/>
          </a:xfrm>
          <a:custGeom>
            <a:avLst/>
            <a:gdLst/>
            <a:ahLst/>
            <a:cxnLst/>
            <a:rect l="l" t="t" r="r" b="b"/>
            <a:pathLst>
              <a:path w="8529955" h="207645">
                <a:moveTo>
                  <a:pt x="0" y="0"/>
                </a:moveTo>
                <a:lnTo>
                  <a:pt x="8529828" y="0"/>
                </a:lnTo>
                <a:lnTo>
                  <a:pt x="8478012" y="207264"/>
                </a:lnTo>
                <a:lnTo>
                  <a:pt x="0" y="207264"/>
                </a:lnTo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7672070" cy="396240"/>
          </a:xfrm>
          <a:custGeom>
            <a:avLst/>
            <a:gdLst/>
            <a:ahLst/>
            <a:cxnLst/>
            <a:rect l="l" t="t" r="r" b="b"/>
            <a:pathLst>
              <a:path w="7672070" h="396240">
                <a:moveTo>
                  <a:pt x="7671816" y="0"/>
                </a:moveTo>
                <a:lnTo>
                  <a:pt x="0" y="0"/>
                </a:lnTo>
                <a:lnTo>
                  <a:pt x="0" y="396239"/>
                </a:lnTo>
                <a:lnTo>
                  <a:pt x="7572756" y="396239"/>
                </a:lnTo>
                <a:lnTo>
                  <a:pt x="76718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1077" y="146410"/>
            <a:ext cx="1931582" cy="758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62200" y="1267967"/>
            <a:ext cx="5463540" cy="5361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15228" y="0"/>
            <a:ext cx="6176645" cy="2938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03191" y="2938270"/>
            <a:ext cx="7988808" cy="39197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859395" cy="6858000"/>
          </a:xfrm>
          <a:custGeom>
            <a:avLst/>
            <a:gdLst/>
            <a:ahLst/>
            <a:cxnLst/>
            <a:rect l="l" t="t" r="r" b="b"/>
            <a:pathLst>
              <a:path w="7859395" h="6858000">
                <a:moveTo>
                  <a:pt x="7859268" y="0"/>
                </a:moveTo>
                <a:lnTo>
                  <a:pt x="435216" y="0"/>
                </a:lnTo>
                <a:lnTo>
                  <a:pt x="435470" y="507"/>
                </a:lnTo>
                <a:lnTo>
                  <a:pt x="0" y="507"/>
                </a:lnTo>
                <a:lnTo>
                  <a:pt x="0" y="6857999"/>
                </a:lnTo>
                <a:lnTo>
                  <a:pt x="4683125" y="6857999"/>
                </a:lnTo>
                <a:lnTo>
                  <a:pt x="7859268" y="0"/>
                </a:lnTo>
                <a:close/>
              </a:path>
            </a:pathLst>
          </a:custGeom>
          <a:solidFill>
            <a:srgbClr val="252525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431405" cy="6858000"/>
          </a:xfrm>
          <a:custGeom>
            <a:avLst/>
            <a:gdLst/>
            <a:ahLst/>
            <a:cxnLst/>
            <a:rect l="l" t="t" r="r" b="b"/>
            <a:pathLst>
              <a:path w="7431405" h="6858000">
                <a:moveTo>
                  <a:pt x="7431024" y="0"/>
                </a:moveTo>
                <a:lnTo>
                  <a:pt x="6618" y="0"/>
                </a:lnTo>
                <a:lnTo>
                  <a:pt x="6878" y="507"/>
                </a:lnTo>
                <a:lnTo>
                  <a:pt x="0" y="507"/>
                </a:lnTo>
                <a:lnTo>
                  <a:pt x="0" y="6857999"/>
                </a:lnTo>
                <a:lnTo>
                  <a:pt x="4254754" y="6857999"/>
                </a:lnTo>
                <a:lnTo>
                  <a:pt x="743102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5319" y="448055"/>
            <a:ext cx="2326386" cy="79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02407" y="448055"/>
            <a:ext cx="572262" cy="799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5319" y="908303"/>
            <a:ext cx="642366" cy="7993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8388" y="908303"/>
            <a:ext cx="1081277" cy="7993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5044" y="908303"/>
            <a:ext cx="662178" cy="7993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57172" y="908303"/>
            <a:ext cx="1044701" cy="7993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97251" y="908303"/>
            <a:ext cx="2820162" cy="7993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83411" y="493547"/>
            <a:ext cx="4111625" cy="9461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Conclusiones: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¿Salir </a:t>
            </a:r>
            <a:r>
              <a:rPr sz="2800" b="0" spc="-5" dirty="0">
                <a:solidFill>
                  <a:srgbClr val="FFFFFF"/>
                </a:solidFill>
                <a:latin typeface="Calibri Light"/>
                <a:cs typeface="Calibri Light"/>
              </a:rPr>
              <a:t>o </a:t>
            </a:r>
            <a:r>
              <a:rPr sz="2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huir </a:t>
            </a:r>
            <a:r>
              <a:rPr sz="2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del</a:t>
            </a:r>
            <a:r>
              <a:rPr sz="2800" b="0" spc="-2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outsourcing?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1324" y="1969795"/>
            <a:ext cx="3717925" cy="387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74850">
              <a:lnSpc>
                <a:spcPct val="106400"/>
              </a:lnSpc>
              <a:spcBef>
                <a:spcPts val="100"/>
              </a:spcBef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9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escenario.  Sin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Calibri"/>
                <a:cs typeface="Calibri"/>
              </a:rPr>
              <a:t>reforma</a:t>
            </a:r>
            <a:endParaRPr sz="19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60" dirty="0">
                <a:solidFill>
                  <a:srgbClr val="FFFFFF"/>
                </a:solidFill>
                <a:latin typeface="Calibri"/>
                <a:cs typeface="Calibri"/>
              </a:rPr>
              <a:t>¿Todo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19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bien?</a:t>
            </a:r>
            <a:endParaRPr sz="19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¿No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todo esta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bien?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•"/>
            </a:pP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Segundo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escenario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reforma</a:t>
            </a:r>
            <a:endParaRPr sz="1900">
              <a:latin typeface="Calibri"/>
              <a:cs typeface="Calibri"/>
            </a:endParaRPr>
          </a:p>
          <a:p>
            <a:pPr marL="355600" marR="107314" indent="-343535">
              <a:lnSpc>
                <a:spcPct val="80000"/>
              </a:lnSpc>
              <a:spcBef>
                <a:spcPts val="6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¿Mi empresa puede recurrir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los  nuevos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servicios u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obras 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especializadas?</a:t>
            </a:r>
            <a:endParaRPr sz="19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¿Porque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recurrir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1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servicios?</a:t>
            </a:r>
            <a:endParaRPr sz="19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45" dirty="0">
                <a:solidFill>
                  <a:srgbClr val="FFFFFF"/>
                </a:solidFill>
                <a:latin typeface="Calibri"/>
                <a:cs typeface="Calibri"/>
              </a:rPr>
              <a:t>¿Vale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la pena el</a:t>
            </a:r>
            <a:r>
              <a:rPr sz="19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riesgo?</a:t>
            </a:r>
            <a:endParaRPr sz="19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¿Cuales son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alternativas?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1769" y="1205229"/>
            <a:ext cx="7291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Materiales</a:t>
            </a:r>
            <a:r>
              <a:rPr sz="36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Verdana"/>
                <a:cs typeface="Verdana"/>
              </a:rPr>
              <a:t>complementarios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6105144" y="0"/>
                </a:moveTo>
                <a:lnTo>
                  <a:pt x="0" y="0"/>
                </a:lnTo>
                <a:lnTo>
                  <a:pt x="0" y="207264"/>
                </a:lnTo>
                <a:lnTo>
                  <a:pt x="6053328" y="207264"/>
                </a:lnTo>
                <a:lnTo>
                  <a:pt x="6105144" y="0"/>
                </a:lnTo>
                <a:close/>
              </a:path>
            </a:pathLst>
          </a:custGeom>
          <a:solidFill>
            <a:srgbClr val="072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46304"/>
            <a:ext cx="6105525" cy="207645"/>
          </a:xfrm>
          <a:custGeom>
            <a:avLst/>
            <a:gdLst/>
            <a:ahLst/>
            <a:cxnLst/>
            <a:rect l="l" t="t" r="r" b="b"/>
            <a:pathLst>
              <a:path w="6105525" h="207645">
                <a:moveTo>
                  <a:pt x="0" y="0"/>
                </a:moveTo>
                <a:lnTo>
                  <a:pt x="6105144" y="0"/>
                </a:lnTo>
                <a:lnTo>
                  <a:pt x="6053328" y="207264"/>
                </a:lnTo>
                <a:lnTo>
                  <a:pt x="0" y="207264"/>
                </a:lnTo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4918075" cy="189230"/>
          </a:xfrm>
          <a:custGeom>
            <a:avLst/>
            <a:gdLst/>
            <a:ahLst/>
            <a:cxnLst/>
            <a:rect l="l" t="t" r="r" b="b"/>
            <a:pathLst>
              <a:path w="4918075" h="189230">
                <a:moveTo>
                  <a:pt x="4917567" y="0"/>
                </a:moveTo>
                <a:lnTo>
                  <a:pt x="0" y="0"/>
                </a:lnTo>
                <a:lnTo>
                  <a:pt x="0" y="188975"/>
                </a:lnTo>
                <a:lnTo>
                  <a:pt x="4870323" y="188975"/>
                </a:lnTo>
                <a:lnTo>
                  <a:pt x="49175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06651" y="252241"/>
            <a:ext cx="1754982" cy="691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4068" y="2045207"/>
            <a:ext cx="3729990" cy="3129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127" y="1950720"/>
            <a:ext cx="3795526" cy="3224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8059" y="1821179"/>
            <a:ext cx="5558790" cy="36324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8942" y="5556300"/>
            <a:ext cx="11020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solidFill>
                  <a:srgbClr val="944F71"/>
                </a:solidFill>
                <a:uFill>
                  <a:solidFill>
                    <a:srgbClr val="944F71"/>
                  </a:solidFill>
                </a:uFill>
                <a:latin typeface="Verdana"/>
                <a:cs typeface="Verdana"/>
                <a:hlinkClick r:id="rId6"/>
              </a:rPr>
              <a:t>https://www.dropbox.com/sh/ltmbusdv0nrdi7e/AADTsCTfYjZCclHre6JMLynVa?dl=0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7479" y="507238"/>
            <a:ext cx="486092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40055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solidFill>
                  <a:srgbClr val="FF0000"/>
                </a:solidFill>
                <a:latin typeface="Calibri"/>
                <a:cs typeface="Calibri"/>
              </a:rPr>
              <a:t>CONCLUSIONES </a:t>
            </a:r>
            <a:r>
              <a:rPr sz="4400" b="0" dirty="0">
                <a:solidFill>
                  <a:srgbClr val="FF0000"/>
                </a:solidFill>
                <a:latin typeface="Calibri"/>
                <a:cs typeface="Calibri"/>
              </a:rPr>
              <a:t>Y  R</a:t>
            </a:r>
            <a:r>
              <a:rPr sz="4400" b="0" spc="-5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4400" b="0" spc="-3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4400" b="0" spc="-5" dirty="0">
                <a:solidFill>
                  <a:srgbClr val="FF0000"/>
                </a:solidFill>
                <a:latin typeface="Calibri"/>
                <a:cs typeface="Calibri"/>
              </a:rPr>
              <a:t>OMEN</a:t>
            </a:r>
            <a:r>
              <a:rPr sz="4400" b="0" spc="-60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4400" b="0" spc="-4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4400" b="0" spc="-5" dirty="0">
                <a:solidFill>
                  <a:srgbClr val="FF0000"/>
                </a:solidFill>
                <a:latin typeface="Calibri"/>
                <a:cs typeface="Calibri"/>
              </a:rPr>
              <a:t>CION</a:t>
            </a:r>
            <a:r>
              <a:rPr sz="4400" b="0" spc="-5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4400" b="0" spc="-5" dirty="0">
                <a:solidFill>
                  <a:srgbClr val="FF0000"/>
                </a:solidFill>
                <a:latin typeface="Calibri"/>
                <a:cs typeface="Calibri"/>
              </a:rPr>
              <a:t>S.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20970" y="6426809"/>
            <a:ext cx="174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45342" y="6426809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24928" y="2212866"/>
            <a:ext cx="2623555" cy="3990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9116" y="2159507"/>
            <a:ext cx="2560320" cy="3994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121" y="1877059"/>
            <a:ext cx="466344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5715" algn="ctr">
              <a:lnSpc>
                <a:spcPct val="100000"/>
              </a:lnSpc>
              <a:spcBef>
                <a:spcPts val="100"/>
              </a:spcBef>
            </a:pPr>
            <a:r>
              <a:rPr sz="6000" b="0" spc="-65" dirty="0">
                <a:solidFill>
                  <a:srgbClr val="FF0000"/>
                </a:solidFill>
                <a:latin typeface="Calibri"/>
                <a:cs typeface="Calibri"/>
              </a:rPr>
              <a:t>PREGUNTAS </a:t>
            </a:r>
            <a:r>
              <a:rPr sz="6000" b="0" dirty="0">
                <a:solidFill>
                  <a:srgbClr val="FF0000"/>
                </a:solidFill>
                <a:latin typeface="Calibri"/>
                <a:cs typeface="Calibri"/>
              </a:rPr>
              <a:t>Y  </a:t>
            </a:r>
            <a:r>
              <a:rPr sz="6000" b="0" spc="-4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6000" b="0" spc="-5" dirty="0">
                <a:solidFill>
                  <a:srgbClr val="FF0000"/>
                </a:solidFill>
                <a:latin typeface="Calibri"/>
                <a:cs typeface="Calibri"/>
              </a:rPr>
              <a:t>OMEN</a:t>
            </a:r>
            <a:r>
              <a:rPr sz="6000" b="0" spc="-47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6000" b="0" dirty="0">
                <a:solidFill>
                  <a:srgbClr val="FF0000"/>
                </a:solidFill>
                <a:latin typeface="Calibri"/>
                <a:cs typeface="Calibri"/>
              </a:rPr>
              <a:t>ARIOS  </a:t>
            </a:r>
            <a:r>
              <a:rPr sz="6000" b="0" spc="-15" dirty="0">
                <a:solidFill>
                  <a:srgbClr val="FF0000"/>
                </a:solidFill>
                <a:latin typeface="Calibri"/>
                <a:cs typeface="Calibri"/>
              </a:rPr>
              <a:t>FINALES.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20970" y="6426809"/>
            <a:ext cx="174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45342" y="6426809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111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48200" y="581179"/>
            <a:ext cx="2066289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-10" dirty="0">
                <a:solidFill>
                  <a:srgbClr val="000000"/>
                </a:solidFill>
                <a:latin typeface="Calibri"/>
                <a:cs typeface="Calibri"/>
              </a:rPr>
              <a:t>GRACIAS</a:t>
            </a:r>
            <a:endParaRPr sz="45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4124809"/>
            <a:ext cx="2468880" cy="2468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20461" y="6426809"/>
            <a:ext cx="174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Calibri"/>
                <a:cs typeface="Calibri"/>
              </a:rPr>
              <a:t>Dr.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Jaime 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</a:rPr>
              <a:t>A.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Flores</a:t>
            </a:r>
            <a:r>
              <a:rPr sz="1200" spc="-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Sandoval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16488" y="6426809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114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0DA4A2B-E67B-4AA9-A4F3-8F38EEC13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251816"/>
            <a:ext cx="1828800" cy="201114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6966C16-01B1-47D4-B4B3-A4D181EAFDEA}"/>
              </a:ext>
            </a:extLst>
          </p:cNvPr>
          <p:cNvSpPr/>
          <p:nvPr/>
        </p:nvSpPr>
        <p:spPr>
          <a:xfrm>
            <a:off x="1069726" y="1785581"/>
            <a:ext cx="962584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Contáctanos</a:t>
            </a:r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Tel 55-71-58-70-01</a:t>
            </a:r>
          </a:p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Correo: </a:t>
            </a:r>
            <a:r>
              <a:rPr lang="es-E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contacto@caficon.online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8325</Words>
  <Application>Microsoft Office PowerPoint</Application>
  <PresentationFormat>Panorámica</PresentationFormat>
  <Paragraphs>666</Paragraphs>
  <Slides>111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111</vt:i4>
      </vt:variant>
    </vt:vector>
  </HeadingPairs>
  <TitlesOfParts>
    <vt:vector size="121" baseType="lpstr">
      <vt:lpstr>Arial</vt:lpstr>
      <vt:lpstr>Arial Black</vt:lpstr>
      <vt:lpstr>Calibri</vt:lpstr>
      <vt:lpstr>Calibri Light</vt:lpstr>
      <vt:lpstr>Tahoma</vt:lpstr>
      <vt:lpstr>Times New Roman</vt:lpstr>
      <vt:lpstr>Trebuchet MS</vt:lpstr>
      <vt:lpstr>Verdana</vt:lpstr>
      <vt:lpstr>Office Theme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Aspectos iniciales: ¿Salir o huir del outsourcing?</vt:lpstr>
      <vt:lpstr>Presentación de PowerPoint</vt:lpstr>
      <vt:lpstr>Presentación de PowerPoint</vt:lpstr>
      <vt:lpstr>Conductas y  elementos a valorar  para saber si estamos  en un problema:</vt:lpstr>
      <vt:lpstr>Antecedentes.</vt:lpstr>
      <vt:lpstr>Presentación de PowerPoint</vt:lpstr>
      <vt:lpstr>Características  de la   subcontratación  laboral.</vt:lpstr>
      <vt:lpstr>Presentación de PowerPoint</vt:lpstr>
      <vt:lpstr>INTERMEDIARIO.</vt:lpstr>
      <vt:lpstr>Subcontratación.</vt:lpstr>
      <vt:lpstr>Subcontratación.</vt:lpstr>
      <vt:lpstr>Requisitos para acreditar la subcontratación.</vt:lpstr>
      <vt:lpstr>Requisitos.</vt:lpstr>
      <vt:lpstr>Contrato y supervisión del Contratante.</vt:lpstr>
      <vt:lpstr>Contrato y supervisión del Contratante.</vt:lpstr>
      <vt:lpstr>Cuando se prohíbe la subcontratación.</vt:lpstr>
      <vt:lpstr>Presentación de PowerPoint</vt:lpstr>
      <vt:lpstr>Consecuencias IVA</vt:lpstr>
      <vt:lpstr>Consecuencias IVA</vt:lpstr>
      <vt:lpstr>Recomendación PRODECON.</vt:lpstr>
      <vt:lpstr>El régimen de subcontratación y la seguridad social.</vt:lpstr>
      <vt:lpstr>Seguridad Social y Subcontración. Intermediarios.</vt:lpstr>
      <vt:lpstr>Seguridad Social y Subcontración. Subcontratación.</vt:lpstr>
      <vt:lpstr>Seguridad Social y Subcontración. Subcontratación.</vt:lpstr>
      <vt:lpstr>Seguridad Social y Subcontración. Reporte de contratos.</vt:lpstr>
      <vt:lpstr>Seguridad Social y Subcontración. Reporte de contratos.</vt:lpstr>
      <vt:lpstr>Seguridad Social y Subcontración. Reporte de contratos.</vt:lpstr>
      <vt:lpstr>Seguridad Social y Subcontración. Reporte de contratos.</vt:lpstr>
      <vt:lpstr>El régimen de subcontratación y el INFONAVIT.</vt:lpstr>
      <vt:lpstr>INFONAVIT y subcontratación.</vt:lpstr>
      <vt:lpstr>INFONAVIT y subcontratación.</vt:lpstr>
      <vt:lpstr>INFONAVIT y subcontratación.</vt:lpstr>
      <vt:lpstr>SISTEMA DE RESPONSABILIDAD SOLIDARIA (SIRESO)</vt:lpstr>
      <vt:lpstr>Outsourcing y esquemas abusivos de sustitución patronal.</vt:lpstr>
      <vt:lpstr>Presentación de PowerPoint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Esquemas abusivos de sustitución laboral.</vt:lpstr>
      <vt:lpstr>Presentación de PowerPoint</vt:lpstr>
      <vt:lpstr>Esquemas abusivos de sustitución laboral.</vt:lpstr>
      <vt:lpstr>Presentación de PowerPoint</vt:lpstr>
      <vt:lpstr>Presentación de PowerPoint</vt:lpstr>
      <vt:lpstr>Presentación de PowerPoint</vt:lpstr>
      <vt:lpstr>Outsourcing y Lavado de Dinero.</vt:lpstr>
      <vt:lpstr>El origen.</vt:lpstr>
      <vt:lpstr>Presentación de PowerPoint</vt:lpstr>
      <vt:lpstr>Presentación de PowerPoint</vt:lpstr>
      <vt:lpstr>Presentación de PowerPoint</vt:lpstr>
      <vt:lpstr>Presentación de PowerPoint</vt:lpstr>
      <vt:lpstr>ARTÍCULO 17 F.XI INCISO B)</vt:lpstr>
      <vt:lpstr>¿A PARTIR DE CUANDO LA PRESENTACIÓN DE AVISOS?</vt:lpstr>
      <vt:lpstr>¿A PARTIR DE CUANDO LA PRESENTACIÓN DE AVISOS?</vt:lpstr>
      <vt:lpstr>¿A PARTIR DE CUANDO LA PRESENTACIÓN DE AVISOS?</vt:lpstr>
      <vt:lpstr>ESPONTANEIDAD</vt:lpstr>
      <vt:lpstr>¿Cómo se presentan los avisos?</vt:lpstr>
      <vt:lpstr>¿Cómo se presentan los avisos?</vt:lpstr>
      <vt:lpstr>¿Cómo se presentan los avisos?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 de regularización.</vt:lpstr>
      <vt:lpstr>Reforma penal - fiscal</vt:lpstr>
      <vt:lpstr>Dr. Jaime Alberto Flores Sandoval</vt:lpstr>
      <vt:lpstr>Dr. Jaime Alberto Flores Sandoval</vt:lpstr>
      <vt:lpstr>Retención de IVA  subcontratación  laboral.</vt:lpstr>
      <vt:lpstr>Tasa de retención del IVA en subcontratación laboral.</vt:lpstr>
      <vt:lpstr>Tasa de retención del IVA en subcontratación laboral.</vt:lpstr>
      <vt:lpstr>Tasa de retención del IVA en subcontratación laboral.</vt:lpstr>
      <vt:lpstr>Tasa de retención del IVA en subcontratación laboral.</vt:lpstr>
      <vt:lpstr>Tasa de retención del IVA en subcontratación laboral.</vt:lpstr>
      <vt:lpstr>La reforma a la Subcontratación</vt:lpstr>
      <vt:lpstr>La reforma a la Subcontratación</vt:lpstr>
      <vt:lpstr>Presentación de PowerPoint</vt:lpstr>
      <vt:lpstr>Características generales de la  iniciativa.</vt:lpstr>
      <vt:lpstr>Nuevos conceptos de subcontratación.</vt:lpstr>
      <vt:lpstr>Implicaciones de las nuevas figuras.</vt:lpstr>
      <vt:lpstr>Nuevas definiciones de conceptos laborales.</vt:lpstr>
      <vt:lpstr>Limitantes en el Código Fiscal de la Federación.</vt:lpstr>
      <vt:lpstr>Excepciones y posibilidades</vt:lpstr>
      <vt:lpstr>Acciones con o sin reforma.</vt:lpstr>
      <vt:lpstr>Medidas que deben adoptar las empresas para  minimizar sus riesgos fiscales</vt:lpstr>
      <vt:lpstr>Medidas orientadas al cumplimiento normativo.</vt:lpstr>
      <vt:lpstr>Nuevas condiciones a la actividad empresarial.</vt:lpstr>
      <vt:lpstr>Presentación de PowerPoint</vt:lpstr>
      <vt:lpstr>Conclusiones: ¿Salir o huir del outsourcing?</vt:lpstr>
      <vt:lpstr>Materiales complementarios</vt:lpstr>
      <vt:lpstr>CONCLUSIONES Y  RECOMENDACIONES.</vt:lpstr>
      <vt:lpstr>PREGUNTAS Y  COMENTARIOS  FINALES.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JAIME ALBERTO FLORES SANDOVAL</dc:creator>
  <cp:lastModifiedBy>pedro</cp:lastModifiedBy>
  <cp:revision>1</cp:revision>
  <dcterms:created xsi:type="dcterms:W3CDTF">2021-03-04T15:48:37Z</dcterms:created>
  <dcterms:modified xsi:type="dcterms:W3CDTF">2021-03-04T16:02:13Z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2021-03-04T00:00:00Z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2021-03-04T00:00:00Z</vt:filetime>
  </property>
</Properties>
</file>